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8"/>
  </p:notesMasterIdLst>
  <p:handoutMasterIdLst>
    <p:handoutMasterId r:id="rId19"/>
  </p:handoutMasterIdLst>
  <p:sldIdLst>
    <p:sldId id="256" r:id="rId4"/>
    <p:sldId id="358" r:id="rId5"/>
    <p:sldId id="331" r:id="rId6"/>
    <p:sldId id="332" r:id="rId7"/>
    <p:sldId id="333" r:id="rId8"/>
    <p:sldId id="345" r:id="rId9"/>
    <p:sldId id="349" r:id="rId10"/>
    <p:sldId id="335" r:id="rId11"/>
    <p:sldId id="337" r:id="rId12"/>
    <p:sldId id="348" r:id="rId13"/>
    <p:sldId id="362" r:id="rId14"/>
    <p:sldId id="359" r:id="rId15"/>
    <p:sldId id="360" r:id="rId16"/>
    <p:sldId id="3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7" autoAdjust="0"/>
    <p:restoredTop sz="99291" autoAdjust="0"/>
  </p:normalViewPr>
  <p:slideViewPr>
    <p:cSldViewPr showGuides="1">
      <p:cViewPr>
        <p:scale>
          <a:sx n="81" d="100"/>
          <a:sy n="81" d="100"/>
        </p:scale>
        <p:origin x="-888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6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3E417-E24B-4A40-A2B4-6C981ABE003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2D09-2BB4-B545-9E56-28051FB35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07526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6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9509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308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8" y="1575653"/>
            <a:ext cx="8921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1894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7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2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6036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4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827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321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98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662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370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6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6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111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84165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39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994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2" y="1575653"/>
            <a:ext cx="8921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5007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955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01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15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727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849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6392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2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257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4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9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592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>
                <a:latin typeface="Calibri"/>
              </a:rPr>
              <a:pPr/>
              <a:t>4/7/2019</a:t>
            </a:fld>
            <a:endParaRPr lang="en-US"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4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>
                <a:solidFill>
                  <a:srgbClr val="8CADAE">
                    <a:shade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Calibri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374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5929890" cy="403860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7400" b="1" dirty="0" smtClean="0">
                <a:solidFill>
                  <a:srgbClr val="FFC000"/>
                </a:solidFill>
              </a:rPr>
              <a:t>The Book of </a:t>
            </a:r>
            <a:r>
              <a:rPr lang="en-US" sz="14000" b="1" dirty="0" smtClean="0">
                <a:solidFill>
                  <a:srgbClr val="FFC000"/>
                </a:solidFill>
              </a:rPr>
              <a:t>Daniel</a:t>
            </a:r>
            <a:endParaRPr lang="en-US" sz="1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76200"/>
            <a:ext cx="8077200" cy="533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11:31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“Forces from him shall appear and </a:t>
            </a:r>
            <a:r>
              <a:rPr lang="en-US" sz="3600" b="1" dirty="0">
                <a:solidFill>
                  <a:srgbClr val="FFFF00"/>
                </a:solidFill>
              </a:rPr>
              <a:t>profane the temple </a:t>
            </a:r>
            <a:r>
              <a:rPr lang="en-US" sz="3600" dirty="0"/>
              <a:t>and fortress, and shall take away the </a:t>
            </a:r>
            <a:r>
              <a:rPr lang="en-US" sz="3600" b="1" dirty="0">
                <a:solidFill>
                  <a:srgbClr val="FFFF00"/>
                </a:solidFill>
              </a:rPr>
              <a:t>regular burnt offering</a:t>
            </a:r>
            <a:r>
              <a:rPr lang="en-US" sz="3600" dirty="0"/>
              <a:t>. And they shall set up the </a:t>
            </a:r>
            <a:r>
              <a:rPr lang="en-US" sz="3600" b="1" dirty="0">
                <a:solidFill>
                  <a:srgbClr val="FFFF00"/>
                </a:solidFill>
              </a:rPr>
              <a:t>abomination that makes desolate</a:t>
            </a:r>
            <a:r>
              <a:rPr lang="en-US" sz="3600" dirty="0"/>
              <a:t>.”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76200"/>
            <a:ext cx="8077200" cy="533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11:36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“And the king shall do as he wills. He shall </a:t>
            </a:r>
            <a:r>
              <a:rPr lang="en-US" sz="3600" b="1" dirty="0">
                <a:solidFill>
                  <a:srgbClr val="FFFF00"/>
                </a:solidFill>
              </a:rPr>
              <a:t>exalt himself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rgbClr val="FFFF00"/>
                </a:solidFill>
              </a:rPr>
              <a:t>magnify himself </a:t>
            </a:r>
            <a:r>
              <a:rPr lang="en-US" sz="3600" dirty="0"/>
              <a:t>above every god, and shall speak astonishing things against the God of gods.”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5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800" b="1" dirty="0" smtClean="0">
                <a:solidFill>
                  <a:srgbClr val="FFFFFF"/>
                </a:solidFill>
              </a:rPr>
              <a:t>Resurrection Hope</a:t>
            </a:r>
            <a:endParaRPr lang="en-US" sz="58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76200"/>
            <a:ext cx="8077200" cy="548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12:2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“And many of those who </a:t>
            </a:r>
            <a:r>
              <a:rPr lang="en-US" sz="3600" b="1" dirty="0">
                <a:solidFill>
                  <a:srgbClr val="FFFF00"/>
                </a:solidFill>
              </a:rPr>
              <a:t>sleep in the dust of the earth shall awake</a:t>
            </a:r>
            <a:r>
              <a:rPr lang="en-US" sz="3600" dirty="0"/>
              <a:t>, some to everlasting life, and some to shame and everlasting contempt.”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72600" cy="708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62000" y="2590800"/>
            <a:ext cx="7848600" cy="4038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90000"/>
              </a:lnSpc>
              <a:spcBef>
                <a:spcPts val="2256"/>
              </a:spcBef>
              <a:buClr>
                <a:srgbClr val="D16349"/>
              </a:buClr>
              <a:buFont typeface="Wingdings 2"/>
              <a:buAutoNum type="arabicPeriod"/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Trust that God is in control</a:t>
            </a:r>
          </a:p>
          <a:p>
            <a:pPr marL="742950" indent="-742950">
              <a:lnSpc>
                <a:spcPct val="90000"/>
              </a:lnSpc>
              <a:spcBef>
                <a:spcPts val="2256"/>
              </a:spcBef>
              <a:buClr>
                <a:srgbClr val="D16349"/>
              </a:buClr>
              <a:buFont typeface="Wingdings 2"/>
              <a:buAutoNum type="arabicPeriod"/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Be faithful in the face of persecution</a:t>
            </a:r>
          </a:p>
          <a:p>
            <a:pPr marL="742950" indent="-742950">
              <a:lnSpc>
                <a:spcPct val="90000"/>
              </a:lnSpc>
              <a:spcBef>
                <a:spcPts val="2256"/>
              </a:spcBef>
              <a:buClr>
                <a:srgbClr val="D16349"/>
              </a:buClr>
              <a:buFont typeface="Wingdings 2"/>
              <a:buAutoNum type="arabicPeriod"/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Don’t let Babylon define you</a:t>
            </a:r>
            <a:endParaRPr lang="en-US" sz="4400" b="1" dirty="0" smtClean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34434"/>
          <a:stretch/>
        </p:blipFill>
        <p:spPr bwMode="auto">
          <a:xfrm>
            <a:off x="0" y="228600"/>
            <a:ext cx="9144000" cy="23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Outline of Daniel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17526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/>
              <a:t>1 </a:t>
            </a:r>
            <a:r>
              <a:rPr lang="mr-IN" sz="2800" dirty="0" smtClean="0"/>
              <a:t>–</a:t>
            </a:r>
            <a:r>
              <a:rPr lang="en-US" sz="2800" dirty="0" smtClean="0"/>
              <a:t> Intro</a:t>
            </a:r>
          </a:p>
          <a:p>
            <a:pPr marL="696913" lvl="1" indent="-273050" defTabSz="-514350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 2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Four Empires</a:t>
            </a:r>
          </a:p>
          <a:p>
            <a:pPr marL="1030288" lvl="2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/>
              <a:t> 3 </a:t>
            </a:r>
            <a:r>
              <a:rPr lang="mr-IN" sz="2800" dirty="0" smtClean="0"/>
              <a:t>–</a:t>
            </a:r>
            <a:r>
              <a:rPr lang="en-US" sz="2800" dirty="0" smtClean="0"/>
              <a:t> Fiery Furnace </a:t>
            </a:r>
          </a:p>
          <a:p>
            <a:pPr marL="1425575" lvl="3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 4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Beast </a:t>
            </a:r>
          </a:p>
          <a:p>
            <a:pPr marL="1425575" lvl="3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 5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Fall of </a:t>
            </a:r>
            <a:r>
              <a:rPr lang="en-US" sz="2800" dirty="0" err="1" smtClean="0">
                <a:solidFill>
                  <a:schemeClr val="tx1"/>
                </a:solidFill>
              </a:rPr>
              <a:t>Bbln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marL="1030288" lvl="2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/>
              <a:t> 6 </a:t>
            </a:r>
            <a:r>
              <a:rPr lang="mr-IN" sz="2800" dirty="0" smtClean="0"/>
              <a:t>–</a:t>
            </a:r>
            <a:r>
              <a:rPr lang="en-US" sz="2800" dirty="0" smtClean="0"/>
              <a:t> Lions’ Den </a:t>
            </a:r>
          </a:p>
          <a:p>
            <a:pPr marL="696913" lvl="1" indent="-273050">
              <a:lnSpc>
                <a:spcPct val="110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 7 </a:t>
            </a:r>
            <a:r>
              <a:rPr lang="mr-IN" sz="2800" dirty="0" smtClean="0">
                <a:solidFill>
                  <a:schemeClr val="tx1"/>
                </a:solidFill>
              </a:rPr>
              <a:t>–</a:t>
            </a:r>
            <a:r>
              <a:rPr lang="en-US" sz="2800" dirty="0" smtClean="0">
                <a:solidFill>
                  <a:schemeClr val="tx1"/>
                </a:solidFill>
              </a:rPr>
              <a:t> Four Empires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3766627" y="2590800"/>
            <a:ext cx="1338773" cy="3088507"/>
          </a:xfrm>
          <a:prstGeom prst="bentConnector3">
            <a:avLst/>
          </a:prstGeom>
          <a:ln w="28575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105400" y="2286000"/>
            <a:ext cx="3810000" cy="38893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72"/>
              </a:spcBef>
            </a:pPr>
            <a:r>
              <a:rPr lang="en-US" sz="2800" dirty="0" smtClean="0"/>
              <a:t>8 – </a:t>
            </a:r>
            <a:r>
              <a:rPr lang="en-US" sz="2800" dirty="0" err="1" smtClean="0"/>
              <a:t>Medo</a:t>
            </a:r>
            <a:r>
              <a:rPr lang="en-US" sz="2800" dirty="0" smtClean="0"/>
              <a:t>-Persia &amp; Greek Empires </a:t>
            </a:r>
          </a:p>
          <a:p>
            <a:pPr>
              <a:spcBef>
                <a:spcPts val="1872"/>
              </a:spcBef>
            </a:pPr>
            <a:r>
              <a:rPr lang="en-US" sz="2800" dirty="0" smtClean="0"/>
              <a:t>9 – 70 </a:t>
            </a:r>
            <a:r>
              <a:rPr lang="en-US" sz="2800" dirty="0" err="1" smtClean="0"/>
              <a:t>Yrs</a:t>
            </a:r>
            <a:r>
              <a:rPr lang="en-US" sz="2800" dirty="0" smtClean="0"/>
              <a:t> &amp; Weeks</a:t>
            </a:r>
          </a:p>
          <a:p>
            <a:pPr>
              <a:spcBef>
                <a:spcPts val="1872"/>
              </a:spcBef>
            </a:pPr>
            <a:r>
              <a:rPr lang="en-US" sz="2800" dirty="0" smtClean="0"/>
              <a:t>10-12 – Jewish Destiny in Latter Days</a:t>
            </a:r>
          </a:p>
        </p:txBody>
      </p:sp>
    </p:spTree>
    <p:extLst>
      <p:ext uri="{BB962C8B-B14F-4D97-AF65-F5344CB8AC3E}">
        <p14:creationId xmlns:p14="http://schemas.microsoft.com/office/powerpoint/2010/main" val="25634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600" b="1" dirty="0" smtClean="0">
                <a:solidFill>
                  <a:srgbClr val="FFFFFF"/>
                </a:solidFill>
              </a:rPr>
              <a:t>Daniel’s Terrifying Vision</a:t>
            </a:r>
            <a:endParaRPr lang="en-US" sz="56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10:6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His body was like beryl, his face like the appearance of </a:t>
            </a:r>
            <a:r>
              <a:rPr lang="en-US" sz="3600" b="1" dirty="0">
                <a:solidFill>
                  <a:srgbClr val="FFFF00"/>
                </a:solidFill>
              </a:rPr>
              <a:t>lighting</a:t>
            </a:r>
            <a:r>
              <a:rPr lang="en-US" sz="3600" dirty="0"/>
              <a:t>, his eyes like </a:t>
            </a:r>
            <a:r>
              <a:rPr lang="en-US" sz="3600" b="1" dirty="0">
                <a:solidFill>
                  <a:srgbClr val="FFFF00"/>
                </a:solidFill>
              </a:rPr>
              <a:t>flaming torches</a:t>
            </a:r>
            <a:r>
              <a:rPr lang="en-US" sz="3600" dirty="0"/>
              <a:t>, his arms and legs like the gleam of </a:t>
            </a:r>
            <a:r>
              <a:rPr lang="en-US" sz="3600" b="1" dirty="0">
                <a:solidFill>
                  <a:srgbClr val="FFFF00"/>
                </a:solidFill>
              </a:rPr>
              <a:t>burnished bronze</a:t>
            </a:r>
            <a:r>
              <a:rPr lang="en-US" sz="3600" dirty="0"/>
              <a:t>, and the sound of his words like the sound of a multitude.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2" y="4714719"/>
            <a:ext cx="8269287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800" b="1" dirty="0" smtClean="0">
                <a:solidFill>
                  <a:srgbClr val="FFFFFF"/>
                </a:solidFill>
              </a:rPr>
              <a:t>Prince of Persia &amp; Greece</a:t>
            </a:r>
            <a:endParaRPr lang="en-US" sz="58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FFFF"/>
                </a:solidFill>
              </a:rPr>
              <a:t>Daniel 10:12</a:t>
            </a:r>
            <a:endParaRPr lang="en-US" sz="3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Then he said to me, “Fear not, Daniel, for from the first day that you set your heart to understand and </a:t>
            </a:r>
            <a:r>
              <a:rPr lang="en-US" sz="3600" b="1" dirty="0">
                <a:solidFill>
                  <a:srgbClr val="FFFF00"/>
                </a:solidFill>
              </a:rPr>
              <a:t>humbled yourself</a:t>
            </a:r>
            <a:r>
              <a:rPr lang="en-US" sz="3600" dirty="0"/>
              <a:t> before your God, your words have been heard, and I have come because of your words.”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10:12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“But now I will return to fight against the prince of </a:t>
            </a:r>
            <a:r>
              <a:rPr lang="en-US" sz="3600" b="1" dirty="0">
                <a:solidFill>
                  <a:srgbClr val="FFFF00"/>
                </a:solidFill>
              </a:rPr>
              <a:t>Persia</a:t>
            </a:r>
            <a:r>
              <a:rPr lang="en-US" sz="3600" dirty="0"/>
              <a:t>; and when I go out, behold, the prince of </a:t>
            </a:r>
            <a:r>
              <a:rPr lang="en-US" sz="3600" b="1" dirty="0">
                <a:solidFill>
                  <a:srgbClr val="FFFF00"/>
                </a:solidFill>
              </a:rPr>
              <a:t>Greece</a:t>
            </a:r>
            <a:r>
              <a:rPr lang="en-US" sz="3600" dirty="0"/>
              <a:t> will come.”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800" b="1" dirty="0" smtClean="0">
                <a:solidFill>
                  <a:srgbClr val="FFFFFF"/>
                </a:solidFill>
              </a:rPr>
              <a:t>Antiochus </a:t>
            </a:r>
            <a:r>
              <a:rPr lang="en-US" sz="5800" b="1" dirty="0" err="1" smtClean="0">
                <a:solidFill>
                  <a:srgbClr val="FFFFFF"/>
                </a:solidFill>
              </a:rPr>
              <a:t>Epiphanes</a:t>
            </a:r>
            <a:endParaRPr lang="en-US" sz="58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76200"/>
            <a:ext cx="80772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11:21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“In his place shall arise a </a:t>
            </a:r>
            <a:r>
              <a:rPr lang="en-US" sz="3600" b="1" dirty="0">
                <a:solidFill>
                  <a:srgbClr val="FFFF00"/>
                </a:solidFill>
              </a:rPr>
              <a:t>contemptible person</a:t>
            </a:r>
            <a:r>
              <a:rPr lang="en-US" sz="3600" dirty="0"/>
              <a:t> to whom royal majesty has not been given. He shall come in without warning and obtain the kingdom by flatteries.”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10713</TotalTime>
  <Words>348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Black</vt:lpstr>
      <vt:lpstr>Civic</vt:lpstr>
      <vt:lpstr>1_Civic</vt:lpstr>
      <vt:lpstr>The Book of Daniel</vt:lpstr>
      <vt:lpstr>Outline of Daniel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Northwood2</cp:lastModifiedBy>
  <cp:revision>139</cp:revision>
  <cp:lastPrinted>2015-01-16T17:22:40Z</cp:lastPrinted>
  <dcterms:created xsi:type="dcterms:W3CDTF">2014-03-13T10:56:08Z</dcterms:created>
  <dcterms:modified xsi:type="dcterms:W3CDTF">2019-04-07T12:42:13Z</dcterms:modified>
</cp:coreProperties>
</file>