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8" r:id="rId3"/>
    <p:sldId id="259" r:id="rId4"/>
    <p:sldId id="260" r:id="rId5"/>
    <p:sldId id="263" r:id="rId6"/>
    <p:sldId id="264" r:id="rId7"/>
    <p:sldId id="265" r:id="rId8"/>
    <p:sldId id="267" r:id="rId9"/>
    <p:sldId id="276" r:id="rId10"/>
    <p:sldId id="268" r:id="rId11"/>
    <p:sldId id="269" r:id="rId12"/>
    <p:sldId id="270" r:id="rId13"/>
    <p:sldId id="277" r:id="rId14"/>
    <p:sldId id="271" r:id="rId15"/>
    <p:sldId id="272" r:id="rId16"/>
    <p:sldId id="273" r:id="rId17"/>
    <p:sldId id="274" r:id="rId18"/>
    <p:sldId id="27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Davis" initials="P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3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398068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68000"/>
          </a:schemeClr>
        </a:solidFill>
        <a:effectLst/>
      </p:bgPr>
    </p:bg>
    <p:spTree>
      <p:nvGrpSpPr>
        <p:cNvPr id="1" name=""/>
        <p:cNvGrpSpPr/>
        <p:nvPr/>
      </p:nvGrpSpPr>
      <p:grpSpPr>
        <a:xfrm>
          <a:off x="0" y="0"/>
          <a:ext cx="0" cy="0"/>
          <a:chOff x="0" y="0"/>
          <a:chExt cx="0" cy="0"/>
        </a:xfrm>
      </p:grpSpPr>
      <p:pic>
        <p:nvPicPr>
          <p:cNvPr id="133" name="main-qimg-e2fe77976e4ae05ffb94796bcc7bde36.jpeg" descr="main-qimg-e2fe77976e4ae05ffb94796bcc7bde36.jpeg"/>
          <p:cNvPicPr>
            <a:picLocks noChangeAspect="1"/>
          </p:cNvPicPr>
          <p:nvPr/>
        </p:nvPicPr>
        <p:blipFill>
          <a:blip r:embed="rId2">
            <a:extLst/>
          </a:blip>
          <a:stretch>
            <a:fillRect/>
          </a:stretch>
        </p:blipFill>
        <p:spPr>
          <a:xfrm>
            <a:off x="-127000" y="1416050"/>
            <a:ext cx="13004800" cy="8674100"/>
          </a:xfrm>
          <a:prstGeom prst="rect">
            <a:avLst/>
          </a:prstGeom>
          <a:ln w="12700">
            <a:miter lim="400000"/>
          </a:ln>
        </p:spPr>
      </p:pic>
      <p:sp>
        <p:nvSpPr>
          <p:cNvPr id="134" name="Cut to the Heart"/>
          <p:cNvSpPr txBox="1"/>
          <p:nvPr/>
        </p:nvSpPr>
        <p:spPr>
          <a:xfrm>
            <a:off x="-642392" y="-251926"/>
            <a:ext cx="11038384" cy="1672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endParaRPr dirty="0"/>
          </a:p>
        </p:txBody>
      </p:sp>
      <p:sp>
        <p:nvSpPr>
          <p:cNvPr id="135"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rPr dirty="0"/>
              <a:t>Hebrews 4:12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03"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04"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05" name="Jeremiah 36 21-25"/>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Jeremiah 36 21-25</a:t>
            </a:r>
          </a:p>
        </p:txBody>
      </p:sp>
      <p:pic>
        <p:nvPicPr>
          <p:cNvPr id="206" name="seal of Baruch.gif" descr="seal of Baruch.gif"/>
          <p:cNvPicPr>
            <a:picLocks noChangeAspect="1"/>
          </p:cNvPicPr>
          <p:nvPr/>
        </p:nvPicPr>
        <p:blipFill>
          <a:blip r:embed="rId2">
            <a:extLst/>
          </a:blip>
          <a:stretch>
            <a:fillRect/>
          </a:stretch>
        </p:blipFill>
        <p:spPr>
          <a:xfrm>
            <a:off x="1801522" y="2565400"/>
            <a:ext cx="9401756" cy="705131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08"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09"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10" name="Blade to the MESSENGER"/>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Blade to the MESSENGER</a:t>
            </a:r>
          </a:p>
        </p:txBody>
      </p:sp>
      <p:sp>
        <p:nvSpPr>
          <p:cNvPr id="211" name="Acts 7"/>
          <p:cNvSpPr txBox="1"/>
          <p:nvPr/>
        </p:nvSpPr>
        <p:spPr>
          <a:xfrm>
            <a:off x="303575" y="2565400"/>
            <a:ext cx="1475650"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900" b="1"/>
            </a:lvl1pPr>
          </a:lstStyle>
          <a:p>
            <a:r>
              <a:rPr dirty="0"/>
              <a:t>Acts 7</a:t>
            </a:r>
          </a:p>
        </p:txBody>
      </p:sp>
      <p:sp>
        <p:nvSpPr>
          <p:cNvPr id="212" name="54 When they heard these things they were cut to the heart,             and they gnashed at him with their teeth. 55 But he, being full.     of the Holy Spirit, gazed into heaven and saw the glory of God,    and Jesus standing at the right hand of God, 56 and said, “Look! I see the heavens opened and the Son of Man standing at the.       right hand of God!”…"/>
          <p:cNvSpPr txBox="1"/>
          <p:nvPr/>
        </p:nvSpPr>
        <p:spPr>
          <a:xfrm>
            <a:off x="2204814" y="3174087"/>
            <a:ext cx="9715749" cy="5704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600" b="1">
                <a:solidFill>
                  <a:srgbClr val="000000"/>
                </a:solidFill>
              </a:defRPr>
            </a:pPr>
            <a:r>
              <a:rPr dirty="0"/>
              <a:t>54 When they heard these things they were cut to the heart,             and they gnashed at him with </a:t>
            </a:r>
            <a:r>
              <a:rPr i="1" dirty="0"/>
              <a:t>their</a:t>
            </a:r>
            <a:r>
              <a:rPr dirty="0"/>
              <a:t> teeth. 55 But he, being </a:t>
            </a:r>
            <a:r>
              <a:rPr dirty="0" smtClean="0"/>
              <a:t>ful</a:t>
            </a:r>
            <a:r>
              <a:rPr lang="en-US" dirty="0" smtClean="0"/>
              <a:t>l</a:t>
            </a:r>
            <a:r>
              <a:rPr dirty="0" smtClean="0"/>
              <a:t>     </a:t>
            </a:r>
            <a:r>
              <a:rPr dirty="0"/>
              <a:t>of the Holy Spirit, gazed into heaven and saw the glory of God,    and Jesus standing at the right hand of God, 56 and said, “Look! I see the heavens opened and the Son of Man standing at </a:t>
            </a:r>
            <a:r>
              <a:rPr dirty="0" smtClean="0"/>
              <a:t>the       </a:t>
            </a:r>
            <a:r>
              <a:rPr dirty="0"/>
              <a:t>right hand of God!”                                                                                  </a:t>
            </a:r>
          </a:p>
          <a:p>
            <a:pPr algn="l" defTabSz="457200">
              <a:defRPr sz="2600" b="1">
                <a:solidFill>
                  <a:srgbClr val="000000"/>
                </a:solidFill>
              </a:defRPr>
            </a:pPr>
            <a:r>
              <a:rPr dirty="0"/>
              <a:t>57 Then they cried out with a loud voice, stopped their ears,            and ran at him with one accord; 58 and they cast </a:t>
            </a:r>
            <a:r>
              <a:rPr i="1" dirty="0"/>
              <a:t>him</a:t>
            </a:r>
            <a:r>
              <a:rPr dirty="0"/>
              <a:t> out of </a:t>
            </a:r>
            <a:r>
              <a:rPr dirty="0" smtClean="0"/>
              <a:t>the    </a:t>
            </a:r>
            <a:r>
              <a:rPr dirty="0"/>
              <a:t>city and stoned </a:t>
            </a:r>
            <a:r>
              <a:rPr i="1" dirty="0"/>
              <a:t>him.</a:t>
            </a:r>
            <a:r>
              <a:rPr dirty="0"/>
              <a:t> And the witnesses laid down their </a:t>
            </a:r>
            <a:r>
              <a:rPr dirty="0" smtClean="0"/>
              <a:t>clothes    </a:t>
            </a:r>
            <a:r>
              <a:rPr dirty="0"/>
              <a:t>at the feet of a young man named Saul. 59 And they stoned             Stephen as he was calling on </a:t>
            </a:r>
            <a:r>
              <a:rPr i="1" dirty="0"/>
              <a:t>God</a:t>
            </a:r>
            <a:r>
              <a:rPr dirty="0"/>
              <a:t> and saying, “Lord Jesus,             receive my spirit.” 60 Then he knelt down and cried out with a       loud voice, “Lord, do not charge them with this sin.” And when   he had said this, he fell asleep.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1" grpId="0" animBg="1"/>
      <p:bldP spid="2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14"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15"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16" name="Blade to the MESSENGER"/>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Blade to the MESSENGER</a:t>
            </a:r>
          </a:p>
        </p:txBody>
      </p:sp>
      <p:sp>
        <p:nvSpPr>
          <p:cNvPr id="217" name="Acts 7"/>
          <p:cNvSpPr txBox="1"/>
          <p:nvPr/>
        </p:nvSpPr>
        <p:spPr>
          <a:xfrm>
            <a:off x="303575" y="2565399"/>
            <a:ext cx="1475650"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900" b="1"/>
            </a:lvl1pPr>
          </a:lstStyle>
          <a:p>
            <a:r>
              <a:rPr dirty="0"/>
              <a:t>Acts 7</a:t>
            </a:r>
          </a:p>
        </p:txBody>
      </p:sp>
      <p:sp>
        <p:nvSpPr>
          <p:cNvPr id="218" name="54 When they heard these things they were cut to the heart,                      and they gnashed at him with their teeth. 55 But he, being full.     of the Holy Spirit, gazed into heaven and saw the glory of God,    and Jesus standing at the right hand of God, 56 and said, “Look! I see the heavens opened and the Son of Man standing at the.       right hand of God!”…"/>
          <p:cNvSpPr txBox="1"/>
          <p:nvPr/>
        </p:nvSpPr>
        <p:spPr>
          <a:xfrm>
            <a:off x="2204814" y="3174087"/>
            <a:ext cx="9715749" cy="5704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600" b="1">
                <a:solidFill>
                  <a:srgbClr val="000000"/>
                </a:solidFill>
              </a:defRPr>
            </a:pPr>
            <a:r>
              <a:rPr dirty="0"/>
              <a:t>54 When they heard these things they were </a:t>
            </a:r>
            <a:r>
              <a:rPr dirty="0">
                <a:solidFill>
                  <a:srgbClr val="FF0000"/>
                </a:solidFill>
              </a:rPr>
              <a:t>cut to the heart</a:t>
            </a:r>
            <a:r>
              <a:rPr dirty="0"/>
              <a:t>,                      and they gnashed at him with </a:t>
            </a:r>
            <a:r>
              <a:rPr i="1" dirty="0"/>
              <a:t>their</a:t>
            </a:r>
            <a:r>
              <a:rPr dirty="0"/>
              <a:t> teeth. 55 But he, being </a:t>
            </a:r>
            <a:r>
              <a:rPr dirty="0" smtClean="0"/>
              <a:t>full     </a:t>
            </a:r>
            <a:r>
              <a:rPr dirty="0"/>
              <a:t>of the Holy Spirit, gazed into heaven and saw the glory of God,    and Jesus standing at the right hand of God, 56 and said, “Look! I see the heavens opened and the Son of Man standing at </a:t>
            </a:r>
            <a:r>
              <a:rPr dirty="0" smtClean="0"/>
              <a:t>the       </a:t>
            </a:r>
            <a:r>
              <a:rPr dirty="0"/>
              <a:t>right hand of God!”                                                                                  </a:t>
            </a:r>
          </a:p>
          <a:p>
            <a:pPr algn="l" defTabSz="457200">
              <a:defRPr sz="2600" b="1">
                <a:solidFill>
                  <a:srgbClr val="000000"/>
                </a:solidFill>
              </a:defRPr>
            </a:pPr>
            <a:r>
              <a:rPr dirty="0"/>
              <a:t>57 Then they cried out with a loud voice</a:t>
            </a:r>
            <a:r>
              <a:rPr dirty="0">
                <a:solidFill>
                  <a:schemeClr val="tx1">
                    <a:lumMod val="75000"/>
                  </a:schemeClr>
                </a:solidFill>
              </a:rPr>
              <a:t>, </a:t>
            </a:r>
            <a:r>
              <a:rPr dirty="0">
                <a:solidFill>
                  <a:srgbClr val="000000"/>
                </a:solidFill>
              </a:rPr>
              <a:t>stopped their ears</a:t>
            </a:r>
            <a:r>
              <a:rPr dirty="0"/>
              <a:t>,            and ran at him with one accord; 58 and they cast </a:t>
            </a:r>
            <a:r>
              <a:rPr i="1" dirty="0"/>
              <a:t>him</a:t>
            </a:r>
            <a:r>
              <a:rPr dirty="0"/>
              <a:t> out of </a:t>
            </a:r>
            <a:r>
              <a:rPr dirty="0" smtClean="0"/>
              <a:t>the    </a:t>
            </a:r>
            <a:r>
              <a:rPr dirty="0"/>
              <a:t>city and stoned </a:t>
            </a:r>
            <a:r>
              <a:rPr i="1" dirty="0"/>
              <a:t>him.</a:t>
            </a:r>
            <a:r>
              <a:rPr dirty="0"/>
              <a:t> And the witnesses laid down their </a:t>
            </a:r>
            <a:r>
              <a:rPr dirty="0" smtClean="0"/>
              <a:t>clothes    </a:t>
            </a:r>
            <a:r>
              <a:rPr dirty="0"/>
              <a:t>at the feet of a young man named Saul. 59 And they stoned             Stephen as he was calling on </a:t>
            </a:r>
            <a:r>
              <a:rPr i="1" dirty="0"/>
              <a:t>God</a:t>
            </a:r>
            <a:r>
              <a:rPr dirty="0"/>
              <a:t> and saying, “Lord Jesus,             receive my spirit.” 60 Then he knelt down and cried out with a       loud voice, “Lord, do not charge them with this sin.” And when   he had said this, he fell asleep.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14"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15"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16" name="Blade to the MESSENGER"/>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Blade to the MESSENGER</a:t>
            </a:r>
          </a:p>
        </p:txBody>
      </p:sp>
      <p:sp>
        <p:nvSpPr>
          <p:cNvPr id="217" name="Acts 7"/>
          <p:cNvSpPr txBox="1"/>
          <p:nvPr/>
        </p:nvSpPr>
        <p:spPr>
          <a:xfrm>
            <a:off x="303575" y="2565399"/>
            <a:ext cx="1475650"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900" b="1"/>
            </a:lvl1pPr>
          </a:lstStyle>
          <a:p>
            <a:r>
              <a:t>Acts 7</a:t>
            </a:r>
          </a:p>
        </p:txBody>
      </p:sp>
      <p:sp>
        <p:nvSpPr>
          <p:cNvPr id="218" name="54 When they heard these things they were cut to the heart,                      and they gnashed at him with their teeth. 55 But he, being full.     of the Holy Spirit, gazed into heaven and saw the glory of God,    and Jesus standing at the right hand of God, 56 and said, “Look! I see the heavens opened and the Son of Man standing at the.       right hand of God!”…"/>
          <p:cNvSpPr txBox="1"/>
          <p:nvPr/>
        </p:nvSpPr>
        <p:spPr>
          <a:xfrm>
            <a:off x="2204814" y="3174087"/>
            <a:ext cx="9715749" cy="5704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600" b="1">
                <a:solidFill>
                  <a:srgbClr val="000000"/>
                </a:solidFill>
              </a:defRPr>
            </a:pPr>
            <a:r>
              <a:rPr dirty="0"/>
              <a:t>54 When they heard these things they were </a:t>
            </a:r>
            <a:r>
              <a:rPr dirty="0">
                <a:solidFill>
                  <a:srgbClr val="FF0000"/>
                </a:solidFill>
              </a:rPr>
              <a:t>cut to the heart</a:t>
            </a:r>
            <a:r>
              <a:rPr dirty="0"/>
              <a:t>,                      and they gnashed at him with </a:t>
            </a:r>
            <a:r>
              <a:rPr i="1" dirty="0"/>
              <a:t>their</a:t>
            </a:r>
            <a:r>
              <a:rPr dirty="0"/>
              <a:t> teeth. 55 But he, being </a:t>
            </a:r>
            <a:r>
              <a:rPr dirty="0" smtClean="0"/>
              <a:t>full     </a:t>
            </a:r>
            <a:r>
              <a:rPr dirty="0"/>
              <a:t>of the Holy Spirit, gazed into heaven and saw the glory of God,    and Jesus standing at the right hand of God, 56 and said, “Look! I see the heavens opened and the Son of Man standing at </a:t>
            </a:r>
            <a:r>
              <a:rPr dirty="0" smtClean="0"/>
              <a:t>the       </a:t>
            </a:r>
            <a:r>
              <a:rPr dirty="0"/>
              <a:t>right hand of God!”                                                                                  </a:t>
            </a:r>
          </a:p>
          <a:p>
            <a:pPr algn="l" defTabSz="457200">
              <a:defRPr sz="2600" b="1">
                <a:solidFill>
                  <a:srgbClr val="000000"/>
                </a:solidFill>
              </a:defRPr>
            </a:pPr>
            <a:r>
              <a:rPr dirty="0"/>
              <a:t>57 Then they cried out with a loud voice</a:t>
            </a:r>
            <a:r>
              <a:rPr dirty="0">
                <a:solidFill>
                  <a:srgbClr val="FF0000"/>
                </a:solidFill>
              </a:rPr>
              <a:t>, stopped their ears</a:t>
            </a:r>
            <a:r>
              <a:rPr dirty="0"/>
              <a:t>,            and ran at him with one accord; 58 and they cast </a:t>
            </a:r>
            <a:r>
              <a:rPr i="1" dirty="0"/>
              <a:t>him</a:t>
            </a:r>
            <a:r>
              <a:rPr dirty="0"/>
              <a:t> out of </a:t>
            </a:r>
            <a:r>
              <a:rPr dirty="0" smtClean="0"/>
              <a:t>the    </a:t>
            </a:r>
            <a:r>
              <a:rPr dirty="0"/>
              <a:t>city and stoned </a:t>
            </a:r>
            <a:r>
              <a:rPr i="1" dirty="0"/>
              <a:t>him.</a:t>
            </a:r>
            <a:r>
              <a:rPr dirty="0"/>
              <a:t> And the witnesses laid down their </a:t>
            </a:r>
            <a:r>
              <a:rPr dirty="0" smtClean="0"/>
              <a:t>clothes    </a:t>
            </a:r>
            <a:r>
              <a:rPr dirty="0"/>
              <a:t>at the feet of a young man named Saul. 59 And they stoned             Stephen as he was calling on </a:t>
            </a:r>
            <a:r>
              <a:rPr i="1" dirty="0"/>
              <a:t>God</a:t>
            </a:r>
            <a:r>
              <a:rPr dirty="0"/>
              <a:t> and saying, “Lord Jesus,             receive my spirit.” 60 Then he knelt down and cried out with a       loud voice, “Lord, do not charge them with this sin.” And when   he had said this, he fell asleep.                                                                 </a:t>
            </a:r>
          </a:p>
        </p:txBody>
      </p:sp>
    </p:spTree>
    <p:extLst>
      <p:ext uri="{BB962C8B-B14F-4D97-AF65-F5344CB8AC3E}">
        <p14:creationId xmlns:p14="http://schemas.microsoft.com/office/powerpoint/2010/main" val="41440745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0"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21"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22" name="CUT it out of our lives…."/>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CUT it out of our lives….</a:t>
            </a:r>
          </a:p>
        </p:txBody>
      </p:sp>
      <p:sp>
        <p:nvSpPr>
          <p:cNvPr id="223" name="Acts 28:26"/>
          <p:cNvSpPr txBox="1"/>
          <p:nvPr/>
        </p:nvSpPr>
        <p:spPr>
          <a:xfrm>
            <a:off x="213087" y="2565400"/>
            <a:ext cx="2342426"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900" b="1"/>
            </a:lvl1pPr>
          </a:lstStyle>
          <a:p>
            <a:r>
              <a:rPr dirty="0"/>
              <a:t>Acts 28:26</a:t>
            </a:r>
          </a:p>
        </p:txBody>
      </p:sp>
      <p:sp>
        <p:nvSpPr>
          <p:cNvPr id="224" name="‘Go to this people and say:…"/>
          <p:cNvSpPr txBox="1"/>
          <p:nvPr/>
        </p:nvSpPr>
        <p:spPr>
          <a:xfrm>
            <a:off x="1278185" y="3943349"/>
            <a:ext cx="9982170" cy="444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900">
                <a:solidFill>
                  <a:srgbClr val="000000"/>
                </a:solidFill>
              </a:defRPr>
            </a:pPr>
            <a:r>
              <a:rPr dirty="0"/>
              <a:t>‘Go to this people and say:                                                                </a:t>
            </a:r>
          </a:p>
          <a:p>
            <a:pPr algn="l" defTabSz="457200">
              <a:defRPr sz="2900">
                <a:solidFill>
                  <a:srgbClr val="000000"/>
                </a:solidFill>
              </a:defRPr>
            </a:pPr>
            <a:r>
              <a:rPr dirty="0"/>
              <a:t>“Hearing you will hear, and shall not understand;                        </a:t>
            </a:r>
          </a:p>
          <a:p>
            <a:pPr algn="l" defTabSz="457200">
              <a:defRPr sz="2900">
                <a:solidFill>
                  <a:srgbClr val="000000"/>
                </a:solidFill>
              </a:defRPr>
            </a:pPr>
            <a:r>
              <a:rPr dirty="0"/>
              <a:t>And seeing you will see, and not perceive;                                            </a:t>
            </a:r>
          </a:p>
          <a:p>
            <a:pPr algn="l" defTabSz="457200">
              <a:defRPr sz="2900" b="1">
                <a:solidFill>
                  <a:srgbClr val="000000"/>
                </a:solidFill>
              </a:defRPr>
            </a:pPr>
            <a:r>
              <a:rPr dirty="0"/>
              <a:t>27  </a:t>
            </a:r>
            <a:r>
              <a:rPr b="0" dirty="0"/>
              <a:t>For the hearts of this people have grown dull.                      </a:t>
            </a:r>
          </a:p>
          <a:p>
            <a:pPr algn="l" defTabSz="457200">
              <a:defRPr sz="2900">
                <a:solidFill>
                  <a:srgbClr val="000000"/>
                </a:solidFill>
              </a:defRPr>
            </a:pPr>
            <a:r>
              <a:rPr i="1" dirty="0"/>
              <a:t>Their</a:t>
            </a:r>
            <a:r>
              <a:rPr dirty="0"/>
              <a:t> ears are hard of hearing,                                                          </a:t>
            </a:r>
          </a:p>
          <a:p>
            <a:pPr algn="l" defTabSz="457200">
              <a:defRPr sz="2900">
                <a:solidFill>
                  <a:srgbClr val="000000"/>
                </a:solidFill>
              </a:defRPr>
            </a:pPr>
            <a:r>
              <a:rPr dirty="0"/>
              <a:t>And their eyes they have closed,                                                      </a:t>
            </a:r>
          </a:p>
          <a:p>
            <a:pPr algn="l" defTabSz="457200">
              <a:defRPr sz="2900">
                <a:solidFill>
                  <a:srgbClr val="000000"/>
                </a:solidFill>
              </a:defRPr>
            </a:pPr>
            <a:r>
              <a:rPr dirty="0"/>
              <a:t>Lest they should see with </a:t>
            </a:r>
            <a:r>
              <a:rPr i="1" dirty="0"/>
              <a:t>their</a:t>
            </a:r>
            <a:r>
              <a:rPr dirty="0"/>
              <a:t> eyes and hear with </a:t>
            </a:r>
            <a:r>
              <a:rPr i="1" dirty="0"/>
              <a:t>their</a:t>
            </a:r>
            <a:r>
              <a:rPr dirty="0"/>
              <a:t> ears,      </a:t>
            </a:r>
          </a:p>
          <a:p>
            <a:pPr algn="l" defTabSz="457200">
              <a:defRPr sz="2900">
                <a:solidFill>
                  <a:srgbClr val="000000"/>
                </a:solidFill>
              </a:defRPr>
            </a:pPr>
            <a:r>
              <a:rPr dirty="0"/>
              <a:t>Lest they should understand with </a:t>
            </a:r>
            <a:r>
              <a:rPr i="1" dirty="0"/>
              <a:t>their</a:t>
            </a:r>
            <a:r>
              <a:rPr dirty="0"/>
              <a:t> hearts and turn,            </a:t>
            </a:r>
          </a:p>
          <a:p>
            <a:pPr algn="l" defTabSz="457200">
              <a:defRPr sz="2900">
                <a:solidFill>
                  <a:srgbClr val="000000"/>
                </a:solidFill>
              </a:defRPr>
            </a:pPr>
            <a:r>
              <a:rPr dirty="0"/>
              <a:t>So that I should heal them.” ’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000"/>
                                        <p:tgtEl>
                                          <p:spTgt spid="222">
                                            <p:txEl>
                                              <p:pRg st="0" end="0"/>
                                            </p:txEl>
                                          </p:spTgt>
                                        </p:tgtEl>
                                      </p:cBhvr>
                                    </p:animEffect>
                                    <p:anim calcmode="lin" valueType="num">
                                      <p:cBhvr>
                                        <p:cTn id="8" dur="1000" fill="hold"/>
                                        <p:tgtEl>
                                          <p:spTgt spid="2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500"/>
                                        <p:tgtEl>
                                          <p:spTgt spid="2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4"/>
                                        </p:tgtEl>
                                        <p:attrNameLst>
                                          <p:attrName>style.visibility</p:attrName>
                                        </p:attrNameLst>
                                      </p:cBhvr>
                                      <p:to>
                                        <p:strVal val="visible"/>
                                      </p:to>
                                    </p:set>
                                    <p:animEffect transition="in" filter="fade">
                                      <p:cBhvr>
                                        <p:cTn id="19" dur="1000"/>
                                        <p:tgtEl>
                                          <p:spTgt spid="224"/>
                                        </p:tgtEl>
                                      </p:cBhvr>
                                    </p:animEffect>
                                    <p:anim calcmode="lin" valueType="num">
                                      <p:cBhvr>
                                        <p:cTn id="20" dur="1000" fill="hold"/>
                                        <p:tgtEl>
                                          <p:spTgt spid="224"/>
                                        </p:tgtEl>
                                        <p:attrNameLst>
                                          <p:attrName>ppt_x</p:attrName>
                                        </p:attrNameLst>
                                      </p:cBhvr>
                                      <p:tavLst>
                                        <p:tav tm="0">
                                          <p:val>
                                            <p:strVal val="#ppt_x"/>
                                          </p:val>
                                        </p:tav>
                                        <p:tav tm="100000">
                                          <p:val>
                                            <p:strVal val="#ppt_x"/>
                                          </p:val>
                                        </p:tav>
                                      </p:tavLst>
                                    </p:anim>
                                    <p:anim calcmode="lin" valueType="num">
                                      <p:cBhvr>
                                        <p:cTn id="21"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6"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27"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28" name="CUT it out of our lives…."/>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CUT it out of our lives….</a:t>
            </a:r>
          </a:p>
        </p:txBody>
      </p:sp>
      <p:sp>
        <p:nvSpPr>
          <p:cNvPr id="229" name="Acts 28:26"/>
          <p:cNvSpPr txBox="1"/>
          <p:nvPr/>
        </p:nvSpPr>
        <p:spPr>
          <a:xfrm>
            <a:off x="213087" y="2565399"/>
            <a:ext cx="2342426"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900" b="1"/>
            </a:lvl1pPr>
          </a:lstStyle>
          <a:p>
            <a:r>
              <a:t>Acts 28:26</a:t>
            </a:r>
          </a:p>
        </p:txBody>
      </p:sp>
      <p:sp>
        <p:nvSpPr>
          <p:cNvPr id="230" name="‘Go to this people and say:…"/>
          <p:cNvSpPr txBox="1"/>
          <p:nvPr/>
        </p:nvSpPr>
        <p:spPr>
          <a:xfrm>
            <a:off x="1278185" y="4106312"/>
            <a:ext cx="9982170" cy="4119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900">
                <a:solidFill>
                  <a:srgbClr val="000000"/>
                </a:solidFill>
              </a:defRPr>
            </a:pPr>
            <a:r>
              <a:rPr dirty="0"/>
              <a:t>‘Go to this people and say:                                                                </a:t>
            </a:r>
          </a:p>
          <a:p>
            <a:pPr algn="l" defTabSz="457200">
              <a:defRPr sz="2900">
                <a:solidFill>
                  <a:srgbClr val="000000"/>
                </a:solidFill>
              </a:defRPr>
            </a:pPr>
            <a:r>
              <a:rPr dirty="0"/>
              <a:t>“Hearing you will hear, and shall not understand;                        </a:t>
            </a:r>
          </a:p>
          <a:p>
            <a:pPr algn="l" defTabSz="457200">
              <a:defRPr sz="2900">
                <a:solidFill>
                  <a:srgbClr val="000000"/>
                </a:solidFill>
              </a:defRPr>
            </a:pPr>
            <a:r>
              <a:rPr dirty="0"/>
              <a:t>And seeing you will see, and not perceive;                                            </a:t>
            </a:r>
          </a:p>
          <a:p>
            <a:pPr algn="l" defTabSz="457200">
              <a:defRPr sz="2900" b="1">
                <a:solidFill>
                  <a:srgbClr val="000000"/>
                </a:solidFill>
              </a:defRPr>
            </a:pPr>
            <a:r>
              <a:rPr dirty="0"/>
              <a:t>27  </a:t>
            </a:r>
            <a:r>
              <a:rPr b="0" dirty="0"/>
              <a:t>For the hearts of this people have grown dull.                      </a:t>
            </a:r>
          </a:p>
          <a:p>
            <a:pPr algn="l" defTabSz="457200">
              <a:defRPr sz="2900">
                <a:solidFill>
                  <a:srgbClr val="000000"/>
                </a:solidFill>
              </a:defRPr>
            </a:pPr>
            <a:r>
              <a:rPr i="1" dirty="0"/>
              <a:t>Their</a:t>
            </a:r>
            <a:r>
              <a:rPr dirty="0"/>
              <a:t> ears are hard of hearing,                                                          </a:t>
            </a:r>
          </a:p>
          <a:p>
            <a:pPr algn="l" defTabSz="457200">
              <a:defRPr sz="2900">
                <a:solidFill>
                  <a:srgbClr val="000000"/>
                </a:solidFill>
              </a:defRPr>
            </a:pPr>
            <a:r>
              <a:rPr dirty="0"/>
              <a:t>And their eyes they have closed,                                                      </a:t>
            </a:r>
          </a:p>
          <a:p>
            <a:pPr algn="l" defTabSz="457200">
              <a:defRPr sz="2900">
                <a:solidFill>
                  <a:srgbClr val="000000"/>
                </a:solidFill>
              </a:defRPr>
            </a:pPr>
            <a:r>
              <a:rPr dirty="0">
                <a:solidFill>
                  <a:srgbClr val="FF0000"/>
                </a:solidFill>
              </a:rPr>
              <a:t>Lest</a:t>
            </a:r>
            <a:r>
              <a:rPr dirty="0"/>
              <a:t> they should see with </a:t>
            </a:r>
            <a:r>
              <a:rPr i="1" dirty="0"/>
              <a:t>their</a:t>
            </a:r>
            <a:r>
              <a:rPr dirty="0"/>
              <a:t> eyes and hear with </a:t>
            </a:r>
            <a:r>
              <a:rPr i="1" dirty="0"/>
              <a:t>their</a:t>
            </a:r>
            <a:r>
              <a:rPr dirty="0"/>
              <a:t> ears,      </a:t>
            </a:r>
          </a:p>
          <a:p>
            <a:pPr algn="l" defTabSz="457200">
              <a:defRPr sz="2900">
                <a:solidFill>
                  <a:srgbClr val="000000"/>
                </a:solidFill>
              </a:defRPr>
            </a:pPr>
            <a:r>
              <a:rPr dirty="0">
                <a:solidFill>
                  <a:srgbClr val="FF0000"/>
                </a:solidFill>
              </a:rPr>
              <a:t>Lest</a:t>
            </a:r>
            <a:r>
              <a:rPr dirty="0"/>
              <a:t> they should understand with </a:t>
            </a:r>
            <a:r>
              <a:rPr i="1" dirty="0"/>
              <a:t>their</a:t>
            </a:r>
            <a:r>
              <a:rPr dirty="0"/>
              <a:t> hearts and turn,            </a:t>
            </a:r>
          </a:p>
          <a:p>
            <a:pPr algn="l" defTabSz="457200">
              <a:defRPr sz="2900">
                <a:solidFill>
                  <a:srgbClr val="000000"/>
                </a:solidFill>
              </a:defRPr>
            </a:pPr>
            <a:r>
              <a:rPr dirty="0"/>
              <a:t>So that I should heal them.” ’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32"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33"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34" name="Trust our OWN wisdom?"/>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Trust our OWN wisdom?</a:t>
            </a:r>
          </a:p>
        </p:txBody>
      </p:sp>
      <p:pic>
        <p:nvPicPr>
          <p:cNvPr id="235" name="51ZY12YcIuL.jpg" descr="51ZY12YcIuL.jpg"/>
          <p:cNvPicPr>
            <a:picLocks noChangeAspect="1"/>
          </p:cNvPicPr>
          <p:nvPr/>
        </p:nvPicPr>
        <p:blipFill>
          <a:blip r:embed="rId2">
            <a:extLst/>
          </a:blip>
          <a:stretch>
            <a:fillRect/>
          </a:stretch>
        </p:blipFill>
        <p:spPr>
          <a:xfrm>
            <a:off x="6793210" y="2578099"/>
            <a:ext cx="4374417" cy="696563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anim calcmode="lin" valueType="num">
                                      <p:cBhvr>
                                        <p:cTn id="8" dur="1000" fill="hold"/>
                                        <p:tgtEl>
                                          <p:spTgt spid="2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
                                        </p:tgtEl>
                                        <p:attrNameLst>
                                          <p:attrName>style.visibility</p:attrName>
                                        </p:attrNameLst>
                                      </p:cBhvr>
                                      <p:to>
                                        <p:strVal val="visible"/>
                                      </p:to>
                                    </p:set>
                                    <p:animEffect transition="in" filter="fade">
                                      <p:cBhvr>
                                        <p:cTn id="14" dur="1000"/>
                                        <p:tgtEl>
                                          <p:spTgt spid="235"/>
                                        </p:tgtEl>
                                      </p:cBhvr>
                                    </p:animEffect>
                                    <p:anim calcmode="lin" valueType="num">
                                      <p:cBhvr>
                                        <p:cTn id="15" dur="1000" fill="hold"/>
                                        <p:tgtEl>
                                          <p:spTgt spid="235"/>
                                        </p:tgtEl>
                                        <p:attrNameLst>
                                          <p:attrName>ppt_x</p:attrName>
                                        </p:attrNameLst>
                                      </p:cBhvr>
                                      <p:tavLst>
                                        <p:tav tm="0">
                                          <p:val>
                                            <p:strVal val="#ppt_x"/>
                                          </p:val>
                                        </p:tav>
                                        <p:tav tm="100000">
                                          <p:val>
                                            <p:strVal val="#ppt_x"/>
                                          </p:val>
                                        </p:tav>
                                      </p:tavLst>
                                    </p:anim>
                                    <p:anim calcmode="lin" valueType="num">
                                      <p:cBhvr>
                                        <p:cTn id="16"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37"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38"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239" name="Trust our OWN wisdom?"/>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Trust our OWN wisdom?</a:t>
            </a:r>
          </a:p>
        </p:txBody>
      </p:sp>
      <p:pic>
        <p:nvPicPr>
          <p:cNvPr id="240" name="51ZY12YcIuL.jpg" descr="51ZY12YcIuL.jpg"/>
          <p:cNvPicPr>
            <a:picLocks noChangeAspect="1"/>
          </p:cNvPicPr>
          <p:nvPr/>
        </p:nvPicPr>
        <p:blipFill>
          <a:blip r:embed="rId2">
            <a:extLst/>
          </a:blip>
          <a:stretch>
            <a:fillRect/>
          </a:stretch>
        </p:blipFill>
        <p:spPr>
          <a:xfrm>
            <a:off x="6793210" y="2578100"/>
            <a:ext cx="4374417" cy="6965631"/>
          </a:xfrm>
          <a:prstGeom prst="rect">
            <a:avLst/>
          </a:prstGeom>
          <a:ln w="12700">
            <a:miter lim="400000"/>
          </a:ln>
        </p:spPr>
      </p:pic>
      <p:sp>
        <p:nvSpPr>
          <p:cNvPr id="241" name="Because the                        foolishness of God is        wiser than men, and         the weakness of God       is.   stronger than men."/>
          <p:cNvSpPr txBox="1"/>
          <p:nvPr/>
        </p:nvSpPr>
        <p:spPr>
          <a:xfrm>
            <a:off x="556592" y="4574182"/>
            <a:ext cx="5841108"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400">
                <a:solidFill>
                  <a:srgbClr val="000000"/>
                </a:solidFill>
              </a:defRPr>
            </a:pPr>
            <a:r>
              <a:rPr b="1" dirty="0"/>
              <a:t> </a:t>
            </a:r>
            <a:r>
              <a:rPr dirty="0"/>
              <a:t>Because the                        foolishness of God is        wiser than men, and         the weakness of God       </a:t>
            </a:r>
            <a:r>
              <a:rPr dirty="0" smtClean="0"/>
              <a:t>is</a:t>
            </a:r>
            <a:r>
              <a:rPr lang="en-US" dirty="0" smtClean="0"/>
              <a:t> </a:t>
            </a:r>
            <a:r>
              <a:rPr dirty="0" smtClean="0"/>
              <a:t>stronger </a:t>
            </a:r>
            <a:r>
              <a:rPr dirty="0"/>
              <a:t>than men.            </a:t>
            </a:r>
          </a:p>
        </p:txBody>
      </p:sp>
      <p:sp>
        <p:nvSpPr>
          <p:cNvPr id="242" name="I Cor 1:25"/>
          <p:cNvSpPr txBox="1"/>
          <p:nvPr/>
        </p:nvSpPr>
        <p:spPr>
          <a:xfrm>
            <a:off x="1767085" y="3349625"/>
            <a:ext cx="2739630"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b="1"/>
            </a:lvl1pPr>
          </a:lstStyle>
          <a:p>
            <a:r>
              <a:rPr dirty="0"/>
              <a:t>I </a:t>
            </a:r>
            <a:r>
              <a:rPr dirty="0" err="1"/>
              <a:t>Cor</a:t>
            </a:r>
            <a:r>
              <a:rPr dirty="0"/>
              <a:t> 1:25</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4" name="main-qimg-e2fe77976e4ae05ffb94796bcc7bde36.jpeg" descr="main-qimg-e2fe77976e4ae05ffb94796bcc7bde36.jpeg"/>
          <p:cNvPicPr>
            <a:picLocks noChangeAspect="1"/>
          </p:cNvPicPr>
          <p:nvPr/>
        </p:nvPicPr>
        <p:blipFill>
          <a:blip r:embed="rId2">
            <a:extLst/>
          </a:blip>
          <a:stretch>
            <a:fillRect/>
          </a:stretch>
        </p:blipFill>
        <p:spPr>
          <a:xfrm>
            <a:off x="-127000" y="1416050"/>
            <a:ext cx="13004800" cy="8674100"/>
          </a:xfrm>
          <a:prstGeom prst="rect">
            <a:avLst/>
          </a:prstGeom>
          <a:ln w="12700">
            <a:miter lim="400000"/>
          </a:ln>
        </p:spPr>
      </p:pic>
      <p:sp>
        <p:nvSpPr>
          <p:cNvPr id="245"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246"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68000"/>
          </a:schemeClr>
        </a:solidFill>
        <a:effectLst/>
      </p:bgPr>
    </p:bg>
    <p:spTree>
      <p:nvGrpSpPr>
        <p:cNvPr id="1" name=""/>
        <p:cNvGrpSpPr/>
        <p:nvPr/>
      </p:nvGrpSpPr>
      <p:grpSpPr>
        <a:xfrm>
          <a:off x="0" y="0"/>
          <a:ext cx="0" cy="0"/>
          <a:chOff x="0" y="0"/>
          <a:chExt cx="0" cy="0"/>
        </a:xfrm>
      </p:grpSpPr>
      <p:pic>
        <p:nvPicPr>
          <p:cNvPr id="133" name="main-qimg-e2fe77976e4ae05ffb94796bcc7bde36.jpeg" descr="main-qimg-e2fe77976e4ae05ffb94796bcc7bde36.jpeg"/>
          <p:cNvPicPr>
            <a:picLocks noChangeAspect="1"/>
          </p:cNvPicPr>
          <p:nvPr/>
        </p:nvPicPr>
        <p:blipFill>
          <a:blip r:embed="rId2">
            <a:extLst/>
          </a:blip>
          <a:stretch>
            <a:fillRect/>
          </a:stretch>
        </p:blipFill>
        <p:spPr>
          <a:xfrm>
            <a:off x="-127000" y="1416050"/>
            <a:ext cx="13004800" cy="8674100"/>
          </a:xfrm>
          <a:prstGeom prst="rect">
            <a:avLst/>
          </a:prstGeom>
          <a:ln w="12700">
            <a:miter lim="400000"/>
          </a:ln>
        </p:spPr>
      </p:pic>
      <p:sp>
        <p:nvSpPr>
          <p:cNvPr id="134"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rPr dirty="0"/>
              <a:t>Cut to the Heart</a:t>
            </a:r>
          </a:p>
        </p:txBody>
      </p:sp>
      <p:sp>
        <p:nvSpPr>
          <p:cNvPr id="135"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rPr dirty="0"/>
              <a:t>Hebrews 4:12</a:t>
            </a:r>
          </a:p>
        </p:txBody>
      </p:sp>
    </p:spTree>
    <p:extLst>
      <p:ext uri="{BB962C8B-B14F-4D97-AF65-F5344CB8AC3E}">
        <p14:creationId xmlns:p14="http://schemas.microsoft.com/office/powerpoint/2010/main" val="308684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8"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49"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50" name="Day of Pentecost — Acts 2"/>
          <p:cNvSpPr txBox="1"/>
          <p:nvPr/>
        </p:nvSpPr>
        <p:spPr>
          <a:xfrm>
            <a:off x="965175" y="14477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Day of Pentecost — Acts 2</a:t>
            </a:r>
          </a:p>
        </p:txBody>
      </p:sp>
      <p:pic>
        <p:nvPicPr>
          <p:cNvPr id="151" name="460x232.jpg" descr="460x232.jpg"/>
          <p:cNvPicPr>
            <a:picLocks noChangeAspect="1"/>
          </p:cNvPicPr>
          <p:nvPr/>
        </p:nvPicPr>
        <p:blipFill>
          <a:blip r:embed="rId2">
            <a:extLst/>
          </a:blip>
          <a:stretch>
            <a:fillRect/>
          </a:stretch>
        </p:blipFill>
        <p:spPr>
          <a:xfrm>
            <a:off x="1111470" y="2463800"/>
            <a:ext cx="10781860" cy="5437808"/>
          </a:xfrm>
          <a:prstGeom prst="rect">
            <a:avLst/>
          </a:prstGeom>
          <a:ln w="12700">
            <a:miter lim="400000"/>
          </a:ln>
        </p:spPr>
      </p:pic>
      <p:sp>
        <p:nvSpPr>
          <p:cNvPr id="152" name="YOU KILLED YOUR KING!"/>
          <p:cNvSpPr txBox="1"/>
          <p:nvPr/>
        </p:nvSpPr>
        <p:spPr>
          <a:xfrm>
            <a:off x="751582" y="7842250"/>
            <a:ext cx="11501637"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300" b="1"/>
            </a:lvl1pPr>
          </a:lstStyle>
          <a:p>
            <a:r>
              <a:rPr dirty="0"/>
              <a:t>YOU KILLED YOUR KING!</a:t>
            </a:r>
          </a:p>
        </p:txBody>
      </p:sp>
      <p:sp>
        <p:nvSpPr>
          <p:cNvPr id="153" name="WHAT SHALL WE DO?"/>
          <p:cNvSpPr txBox="1"/>
          <p:nvPr/>
        </p:nvSpPr>
        <p:spPr>
          <a:xfrm>
            <a:off x="909861" y="8489950"/>
            <a:ext cx="11185079"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300" b="1"/>
            </a:lvl1pPr>
          </a:lstStyle>
          <a:p>
            <a:r>
              <a:rPr dirty="0"/>
              <a:t>WHAT SHALL WE DO?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anim calcmode="lin" valueType="num">
                                      <p:cBhvr>
                                        <p:cTn id="8"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2">
                                            <p:txEl>
                                              <p:pRg st="0" end="0"/>
                                            </p:txEl>
                                          </p:spTgt>
                                        </p:tgtEl>
                                        <p:attrNameLst>
                                          <p:attrName>style.visibility</p:attrName>
                                        </p:attrNameLst>
                                      </p:cBhvr>
                                      <p:to>
                                        <p:strVal val="visible"/>
                                      </p:to>
                                    </p:set>
                                    <p:anim calcmode="lin" valueType="num">
                                      <p:cBhvr additive="base">
                                        <p:cTn id="14"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3">
                                            <p:txEl>
                                              <p:pRg st="0" end="0"/>
                                            </p:txEl>
                                          </p:spTgt>
                                        </p:tgtEl>
                                        <p:attrNameLst>
                                          <p:attrName>style.visibility</p:attrName>
                                        </p:attrNameLst>
                                      </p:cBhvr>
                                      <p:to>
                                        <p:strVal val="visible"/>
                                      </p:to>
                                    </p:set>
                                    <p:animEffect transition="in" filter="fade">
                                      <p:cBhvr>
                                        <p:cTn id="20" dur="1000"/>
                                        <p:tgtEl>
                                          <p:spTgt spid="153">
                                            <p:txEl>
                                              <p:pRg st="0" end="0"/>
                                            </p:txEl>
                                          </p:spTgt>
                                        </p:tgtEl>
                                      </p:cBhvr>
                                    </p:animEffect>
                                    <p:anim calcmode="lin" valueType="num">
                                      <p:cBhvr>
                                        <p:cTn id="21" dur="1000" fill="hold"/>
                                        <p:tgtEl>
                                          <p:spTgt spid="15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55"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56"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57" name="JOSIAH — 2 Kings 22"/>
          <p:cNvSpPr txBox="1"/>
          <p:nvPr/>
        </p:nvSpPr>
        <p:spPr>
          <a:xfrm>
            <a:off x="965175" y="14477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JOSIAH — 2 Kings 22</a:t>
            </a:r>
          </a:p>
        </p:txBody>
      </p:sp>
      <p:pic>
        <p:nvPicPr>
          <p:cNvPr id="158" name="Josiah.gif" descr="Josiah.gif"/>
          <p:cNvPicPr>
            <a:picLocks noChangeAspect="1"/>
          </p:cNvPicPr>
          <p:nvPr/>
        </p:nvPicPr>
        <p:blipFill>
          <a:blip r:embed="rId2">
            <a:extLst/>
          </a:blip>
          <a:stretch>
            <a:fillRect/>
          </a:stretch>
        </p:blipFill>
        <p:spPr>
          <a:xfrm>
            <a:off x="5778511" y="3158904"/>
            <a:ext cx="6980063" cy="59151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73"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74"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75" name="JOSIAH — 2 Kings 22"/>
          <p:cNvSpPr txBox="1"/>
          <p:nvPr/>
        </p:nvSpPr>
        <p:spPr>
          <a:xfrm>
            <a:off x="965175" y="14477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JOSIAH — 2 Kings 22</a:t>
            </a:r>
          </a:p>
        </p:txBody>
      </p:sp>
      <p:sp>
        <p:nvSpPr>
          <p:cNvPr id="176" name="v8  ….“I’ve found the Book of the Law in the house of the Lord.”"/>
          <p:cNvSpPr txBox="1"/>
          <p:nvPr/>
        </p:nvSpPr>
        <p:spPr>
          <a:xfrm>
            <a:off x="292993" y="3121025"/>
            <a:ext cx="5223791"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600" b="1"/>
            </a:pPr>
            <a:r>
              <a:rPr i="1" dirty="0"/>
              <a:t>v</a:t>
            </a:r>
            <a:r>
              <a:rPr dirty="0"/>
              <a:t>8  ….“I’ve found the Book of the Law in the house of the Lord.”</a:t>
            </a:r>
          </a:p>
        </p:txBody>
      </p:sp>
      <p:sp>
        <p:nvSpPr>
          <p:cNvPr id="177" name="v11  …he tore his clothes."/>
          <p:cNvSpPr txBox="1"/>
          <p:nvPr/>
        </p:nvSpPr>
        <p:spPr>
          <a:xfrm>
            <a:off x="88068" y="5513387"/>
            <a:ext cx="540504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600" b="1"/>
            </a:pPr>
            <a:r>
              <a:rPr i="1" dirty="0"/>
              <a:t>v</a:t>
            </a:r>
            <a:r>
              <a:rPr dirty="0"/>
              <a:t>11  …he tore his clothes.</a:t>
            </a:r>
          </a:p>
        </p:txBody>
      </p:sp>
      <p:pic>
        <p:nvPicPr>
          <p:cNvPr id="178" name="Josiah.gif" descr="Josiah.gif"/>
          <p:cNvPicPr>
            <a:picLocks noChangeAspect="1"/>
          </p:cNvPicPr>
          <p:nvPr/>
        </p:nvPicPr>
        <p:blipFill>
          <a:blip r:embed="rId2">
            <a:extLst/>
          </a:blip>
          <a:stretch>
            <a:fillRect/>
          </a:stretch>
        </p:blipFill>
        <p:spPr>
          <a:xfrm>
            <a:off x="5778511" y="3158904"/>
            <a:ext cx="6980063" cy="5915198"/>
          </a:xfrm>
          <a:prstGeom prst="rect">
            <a:avLst/>
          </a:prstGeom>
          <a:ln w="12700">
            <a:miter lim="400000"/>
          </a:ln>
        </p:spPr>
      </p:pic>
      <p:sp>
        <p:nvSpPr>
          <p:cNvPr id="179" name="v19 …because your heart was tender…"/>
          <p:cNvSpPr txBox="1"/>
          <p:nvPr/>
        </p:nvSpPr>
        <p:spPr>
          <a:xfrm>
            <a:off x="88068" y="6686550"/>
            <a:ext cx="5405041"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600" b="1"/>
            </a:pPr>
            <a:r>
              <a:rPr i="1" dirty="0"/>
              <a:t>v</a:t>
            </a:r>
            <a:r>
              <a:rPr dirty="0"/>
              <a:t>19 …because your heart was tender…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7"/>
                                        </p:tgtEl>
                                        <p:attrNameLst>
                                          <p:attrName>style.visibility</p:attrName>
                                        </p:attrNameLst>
                                      </p:cBhvr>
                                      <p:to>
                                        <p:strVal val="visible"/>
                                      </p:to>
                                    </p:set>
                                    <p:animEffect transition="in" filter="fade">
                                      <p:cBhvr>
                                        <p:cTn id="14" dur="1000"/>
                                        <p:tgtEl>
                                          <p:spTgt spid="177"/>
                                        </p:tgtEl>
                                      </p:cBhvr>
                                    </p:animEffect>
                                    <p:anim calcmode="lin" valueType="num">
                                      <p:cBhvr>
                                        <p:cTn id="15" dur="1000" fill="hold"/>
                                        <p:tgtEl>
                                          <p:spTgt spid="177"/>
                                        </p:tgtEl>
                                        <p:attrNameLst>
                                          <p:attrName>ppt_x</p:attrName>
                                        </p:attrNameLst>
                                      </p:cBhvr>
                                      <p:tavLst>
                                        <p:tav tm="0">
                                          <p:val>
                                            <p:strVal val="#ppt_x"/>
                                          </p:val>
                                        </p:tav>
                                        <p:tav tm="100000">
                                          <p:val>
                                            <p:strVal val="#ppt_x"/>
                                          </p:val>
                                        </p:tav>
                                      </p:tavLst>
                                    </p:anim>
                                    <p:anim calcmode="lin" valueType="num">
                                      <p:cBhvr>
                                        <p:cTn id="16"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9"/>
                                        </p:tgtEl>
                                        <p:attrNameLst>
                                          <p:attrName>style.visibility</p:attrName>
                                        </p:attrNameLst>
                                      </p:cBhvr>
                                      <p:to>
                                        <p:strVal val="visible"/>
                                      </p:to>
                                    </p:set>
                                    <p:animEffect transition="in" filter="fade">
                                      <p:cBhvr>
                                        <p:cTn id="21" dur="1000"/>
                                        <p:tgtEl>
                                          <p:spTgt spid="179"/>
                                        </p:tgtEl>
                                      </p:cBhvr>
                                    </p:animEffect>
                                    <p:anim calcmode="lin" valueType="num">
                                      <p:cBhvr>
                                        <p:cTn id="22" dur="1000" fill="hold"/>
                                        <p:tgtEl>
                                          <p:spTgt spid="179"/>
                                        </p:tgtEl>
                                        <p:attrNameLst>
                                          <p:attrName>ppt_x</p:attrName>
                                        </p:attrNameLst>
                                      </p:cBhvr>
                                      <p:tavLst>
                                        <p:tav tm="0">
                                          <p:val>
                                            <p:strVal val="#ppt_x"/>
                                          </p:val>
                                        </p:tav>
                                        <p:tav tm="100000">
                                          <p:val>
                                            <p:strVal val="#ppt_x"/>
                                          </p:val>
                                        </p:tav>
                                      </p:tavLst>
                                    </p:anim>
                                    <p:anim calcmode="lin" valueType="num">
                                      <p:cBhvr>
                                        <p:cTn id="23"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P spid="1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1"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82"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83" name="Psalm 51"/>
          <p:cNvSpPr txBox="1"/>
          <p:nvPr/>
        </p:nvSpPr>
        <p:spPr>
          <a:xfrm>
            <a:off x="965175" y="14477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Psalm 51</a:t>
            </a:r>
          </a:p>
        </p:txBody>
      </p:sp>
      <p:sp>
        <p:nvSpPr>
          <p:cNvPr id="184" name="16  For You do not desire sacrifice, or else I.     would give it;…"/>
          <p:cNvSpPr txBox="1"/>
          <p:nvPr/>
        </p:nvSpPr>
        <p:spPr>
          <a:xfrm>
            <a:off x="1176095" y="3055358"/>
            <a:ext cx="1039861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100" b="1">
                <a:solidFill>
                  <a:srgbClr val="000000"/>
                </a:solidFill>
              </a:defRPr>
            </a:pPr>
            <a:r>
              <a:rPr dirty="0"/>
              <a:t>16  For You do not desire sacrifice, or else </a:t>
            </a:r>
            <a:r>
              <a:rPr dirty="0" smtClean="0"/>
              <a:t>I     </a:t>
            </a:r>
            <a:r>
              <a:rPr dirty="0"/>
              <a:t>would give </a:t>
            </a:r>
            <a:r>
              <a:rPr i="1" dirty="0"/>
              <a:t>it;                                                         </a:t>
            </a:r>
          </a:p>
          <a:p>
            <a:pPr algn="l" defTabSz="457200">
              <a:defRPr sz="4100" b="1">
                <a:solidFill>
                  <a:srgbClr val="000000"/>
                </a:solidFill>
              </a:defRPr>
            </a:pPr>
            <a:r>
              <a:rPr dirty="0"/>
              <a:t>You do not delight in burnt offering.               </a:t>
            </a:r>
          </a:p>
          <a:p>
            <a:pPr algn="l" defTabSz="457200">
              <a:defRPr sz="4100" b="1">
                <a:solidFill>
                  <a:srgbClr val="000000"/>
                </a:solidFill>
              </a:defRPr>
            </a:pPr>
            <a:r>
              <a:rPr dirty="0"/>
              <a:t>17 The sacrifices of God </a:t>
            </a:r>
            <a:r>
              <a:rPr i="1" dirty="0"/>
              <a:t>are</a:t>
            </a:r>
            <a:r>
              <a:rPr dirty="0"/>
              <a:t> a broken spirit,    </a:t>
            </a:r>
          </a:p>
          <a:p>
            <a:pPr algn="l" defTabSz="457200">
              <a:defRPr sz="4100" b="1">
                <a:solidFill>
                  <a:srgbClr val="000000"/>
                </a:solidFill>
              </a:defRPr>
            </a:pPr>
            <a:r>
              <a:rPr dirty="0"/>
              <a:t>A broken and a contrite heart—                          </a:t>
            </a:r>
          </a:p>
          <a:p>
            <a:pPr algn="l" defTabSz="457200">
              <a:defRPr sz="4100" b="1">
                <a:solidFill>
                  <a:srgbClr val="000000"/>
                </a:solidFill>
              </a:defRPr>
            </a:pPr>
            <a:r>
              <a:rPr dirty="0"/>
              <a:t>These, O God, You will not despise.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anim calcmode="lin" valueType="num">
                                      <p:cBhvr>
                                        <p:cTn id="8" dur="1000" fill="hold"/>
                                        <p:tgtEl>
                                          <p:spTgt spid="1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6"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87"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88" name="Psalm 51"/>
          <p:cNvSpPr txBox="1"/>
          <p:nvPr/>
        </p:nvSpPr>
        <p:spPr>
          <a:xfrm>
            <a:off x="965175" y="14477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Psalm 51</a:t>
            </a:r>
          </a:p>
        </p:txBody>
      </p:sp>
      <p:pic>
        <p:nvPicPr>
          <p:cNvPr id="189" name="QmWsy8iZD7poJkhCM3u1m1wS5pexVKt9AA43ZhrH4Ehx7m.png" descr="QmWsy8iZD7poJkhCM3u1m1wS5pexVKt9AA43ZhrH4Ehx7m.png"/>
          <p:cNvPicPr>
            <a:picLocks noChangeAspect="1"/>
          </p:cNvPicPr>
          <p:nvPr/>
        </p:nvPicPr>
        <p:blipFill>
          <a:blip r:embed="rId2">
            <a:extLst/>
          </a:blip>
          <a:stretch>
            <a:fillRect/>
          </a:stretch>
        </p:blipFill>
        <p:spPr>
          <a:xfrm>
            <a:off x="624805" y="2236476"/>
            <a:ext cx="11755190" cy="71755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97"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98"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99" name="Jeremiah 36 21-25"/>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rPr dirty="0"/>
              <a:t>Jeremiah 36 21-25</a:t>
            </a:r>
          </a:p>
        </p:txBody>
      </p:sp>
      <p:sp>
        <p:nvSpPr>
          <p:cNvPr id="200" name="Text"/>
          <p:cNvSpPr txBox="1"/>
          <p:nvPr/>
        </p:nvSpPr>
        <p:spPr>
          <a:xfrm>
            <a:off x="6164485" y="4629149"/>
            <a:ext cx="675830" cy="508001"/>
          </a:xfrm>
          <a:prstGeom prst="rect">
            <a:avLst/>
          </a:prstGeom>
          <a:ln w="12700">
            <a:miter lim="400000"/>
          </a:ln>
        </p:spPr>
        <p:txBody>
          <a:bodyPr wrap="none" lIns="50800" tIns="50800" rIns="50800" bIns="50800" anchor="ctr">
            <a:spAutoFit/>
          </a:bodyPr>
          <a:lstStyle/>
          <a:p>
            <a:endParaRPr/>
          </a:p>
        </p:txBody>
      </p:sp>
      <p:sp>
        <p:nvSpPr>
          <p:cNvPr id="201" name="21 So the king sent Jehudi to bring the scroll, and he took it from.      Elishama the scribe’s chamber. And Jehudi read it in the hearing of the king and in the hearing of all the princes who stood beside the.    king. 22 Now the king was sitting in the winter house in the ninth.     month, with a fire burning on the hearth before him. 23 And it.          happened, when Jehudi had read three or four columns, that the.       king cut it with the scribe’s knife and cast it into the fire that was on the hearth, until all the scroll was consumed in the fire that was on    the hearth. 24 Yet they were not afraid, nor did they tear their            garments, the king nor any of his servants who heard all these.          words. 25 Nevertheless Elnathan, Delaiah, and Gemariah implored the king not to burn the scroll; but he would not listen to them."/>
          <p:cNvSpPr txBox="1"/>
          <p:nvPr/>
        </p:nvSpPr>
        <p:spPr>
          <a:xfrm>
            <a:off x="433496" y="2578099"/>
            <a:ext cx="12137807" cy="6904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3400">
                <a:solidFill>
                  <a:srgbClr val="000000"/>
                </a:solidFill>
              </a:defRPr>
            </a:pPr>
            <a:r>
              <a:rPr b="1" dirty="0"/>
              <a:t>21 </a:t>
            </a:r>
            <a:r>
              <a:rPr dirty="0"/>
              <a:t>So the king sent </a:t>
            </a:r>
            <a:r>
              <a:rPr dirty="0" err="1"/>
              <a:t>Jehudi</a:t>
            </a:r>
            <a:r>
              <a:rPr dirty="0"/>
              <a:t> to bring the scroll, and he took it </a:t>
            </a:r>
            <a:r>
              <a:rPr dirty="0" smtClean="0"/>
              <a:t>from</a:t>
            </a:r>
            <a:r>
              <a:rPr lang="en-US" dirty="0" smtClean="0"/>
              <a:t> </a:t>
            </a:r>
            <a:r>
              <a:rPr dirty="0" err="1" smtClean="0"/>
              <a:t>Elishama</a:t>
            </a:r>
            <a:r>
              <a:rPr dirty="0" smtClean="0"/>
              <a:t> </a:t>
            </a:r>
            <a:r>
              <a:rPr dirty="0"/>
              <a:t>the scribe’s </a:t>
            </a:r>
            <a:r>
              <a:rPr dirty="0" smtClean="0"/>
              <a:t>chamber</a:t>
            </a:r>
            <a:r>
              <a:rPr lang="en-US" dirty="0" smtClean="0"/>
              <a:t> </a:t>
            </a:r>
            <a:r>
              <a:rPr lang="en-US" dirty="0"/>
              <a:t>a</a:t>
            </a:r>
            <a:r>
              <a:rPr dirty="0" smtClean="0"/>
              <a:t>nd </a:t>
            </a:r>
            <a:r>
              <a:rPr dirty="0" err="1"/>
              <a:t>Jehudi</a:t>
            </a:r>
            <a:r>
              <a:rPr dirty="0"/>
              <a:t> read it in the hearing of the king and in the hearing of all the princes who stood beside </a:t>
            </a:r>
            <a:r>
              <a:rPr dirty="0" smtClean="0"/>
              <a:t>the</a:t>
            </a:r>
            <a:r>
              <a:rPr lang="en-US" dirty="0" smtClean="0"/>
              <a:t> </a:t>
            </a:r>
            <a:r>
              <a:rPr dirty="0" smtClean="0"/>
              <a:t>king</a:t>
            </a:r>
            <a:r>
              <a:rPr dirty="0"/>
              <a:t>. </a:t>
            </a:r>
            <a:r>
              <a:rPr b="1" dirty="0"/>
              <a:t>22 </a:t>
            </a:r>
            <a:r>
              <a:rPr dirty="0"/>
              <a:t>Now the king was sitting in the winter house in the </a:t>
            </a:r>
            <a:r>
              <a:rPr dirty="0" smtClean="0"/>
              <a:t>ninth</a:t>
            </a:r>
            <a:r>
              <a:rPr lang="en-US" dirty="0" smtClean="0"/>
              <a:t> </a:t>
            </a:r>
            <a:r>
              <a:rPr dirty="0" smtClean="0"/>
              <a:t>month</a:t>
            </a:r>
            <a:r>
              <a:rPr dirty="0"/>
              <a:t>, with </a:t>
            </a:r>
            <a:r>
              <a:rPr i="1" dirty="0"/>
              <a:t>a fire</a:t>
            </a:r>
            <a:r>
              <a:rPr dirty="0"/>
              <a:t> burning on the hearth before him. </a:t>
            </a:r>
            <a:r>
              <a:rPr b="1" dirty="0"/>
              <a:t>23 </a:t>
            </a:r>
            <a:r>
              <a:rPr dirty="0"/>
              <a:t>And </a:t>
            </a:r>
            <a:r>
              <a:rPr dirty="0" smtClean="0"/>
              <a:t>it </a:t>
            </a:r>
            <a:r>
              <a:rPr dirty="0"/>
              <a:t>happened, when </a:t>
            </a:r>
            <a:r>
              <a:rPr dirty="0" err="1"/>
              <a:t>Jehudi</a:t>
            </a:r>
            <a:r>
              <a:rPr dirty="0"/>
              <a:t> had read three or four columns, </a:t>
            </a:r>
            <a:r>
              <a:rPr i="1" dirty="0"/>
              <a:t>that </a:t>
            </a:r>
            <a:r>
              <a:rPr i="1" dirty="0" smtClean="0"/>
              <a:t>the </a:t>
            </a:r>
            <a:r>
              <a:rPr i="1" dirty="0"/>
              <a:t>king</a:t>
            </a:r>
            <a:r>
              <a:rPr dirty="0"/>
              <a:t> cut it with the scribe’s knife and cast </a:t>
            </a:r>
            <a:r>
              <a:rPr i="1" dirty="0"/>
              <a:t>it</a:t>
            </a:r>
            <a:r>
              <a:rPr dirty="0"/>
              <a:t> into the fire that </a:t>
            </a:r>
            <a:r>
              <a:rPr i="1" dirty="0"/>
              <a:t>was</a:t>
            </a:r>
            <a:r>
              <a:rPr dirty="0"/>
              <a:t> on the hearth, until all the scroll was consumed in the fire that </a:t>
            </a:r>
            <a:r>
              <a:rPr i="1" dirty="0"/>
              <a:t>was</a:t>
            </a:r>
            <a:r>
              <a:rPr dirty="0"/>
              <a:t> on </a:t>
            </a:r>
            <a:r>
              <a:rPr dirty="0" smtClean="0"/>
              <a:t>the </a:t>
            </a:r>
            <a:r>
              <a:rPr dirty="0"/>
              <a:t>hearth. </a:t>
            </a:r>
            <a:r>
              <a:rPr b="1" dirty="0"/>
              <a:t>24 </a:t>
            </a:r>
            <a:r>
              <a:rPr dirty="0"/>
              <a:t>Yet they were not afraid, nor did they tear </a:t>
            </a:r>
            <a:r>
              <a:rPr dirty="0" smtClean="0"/>
              <a:t>thei</a:t>
            </a:r>
            <a:r>
              <a:rPr lang="en-US" dirty="0" smtClean="0"/>
              <a:t>r</a:t>
            </a:r>
            <a:r>
              <a:rPr dirty="0" smtClean="0"/>
              <a:t> </a:t>
            </a:r>
            <a:r>
              <a:rPr dirty="0"/>
              <a:t>garments, the king nor any of his servants who heard all </a:t>
            </a:r>
            <a:r>
              <a:rPr dirty="0" smtClean="0"/>
              <a:t>these</a:t>
            </a:r>
            <a:r>
              <a:rPr lang="en-US" dirty="0" smtClean="0"/>
              <a:t> </a:t>
            </a:r>
            <a:r>
              <a:rPr dirty="0" smtClean="0"/>
              <a:t>words</a:t>
            </a:r>
            <a:r>
              <a:rPr dirty="0"/>
              <a:t>. </a:t>
            </a:r>
            <a:r>
              <a:rPr b="1" dirty="0"/>
              <a:t>25 </a:t>
            </a:r>
            <a:r>
              <a:rPr dirty="0"/>
              <a:t>Nevertheless </a:t>
            </a:r>
            <a:r>
              <a:rPr dirty="0" err="1"/>
              <a:t>Elnathan</a:t>
            </a:r>
            <a:r>
              <a:rPr dirty="0"/>
              <a:t>, </a:t>
            </a:r>
            <a:r>
              <a:rPr dirty="0" err="1"/>
              <a:t>Delaiah</a:t>
            </a:r>
            <a:r>
              <a:rPr dirty="0"/>
              <a:t>, and </a:t>
            </a:r>
            <a:r>
              <a:rPr dirty="0" err="1"/>
              <a:t>Gemariah</a:t>
            </a:r>
            <a:r>
              <a:rPr dirty="0"/>
              <a:t> implored the king not to burn the scroll; but he would not listen to them.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0"/>
                                        <p:tgtEl>
                                          <p:spTgt spid="199">
                                            <p:txEl>
                                              <p:pRg st="0" end="0"/>
                                            </p:txEl>
                                          </p:spTgt>
                                        </p:tgtEl>
                                      </p:cBhvr>
                                    </p:animEffect>
                                    <p:anim calcmode="lin" valueType="num">
                                      <p:cBhvr>
                                        <p:cTn id="8" dur="10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97" name="Cut to the Heart"/>
          <p:cNvSpPr txBox="1"/>
          <p:nvPr/>
        </p:nvSpPr>
        <p:spPr>
          <a:xfrm>
            <a:off x="-642392" y="-317500"/>
            <a:ext cx="11038384" cy="180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200" b="1"/>
            </a:lvl1pPr>
          </a:lstStyle>
          <a:p>
            <a:r>
              <a:t>Cut to the Heart</a:t>
            </a:r>
          </a:p>
        </p:txBody>
      </p:sp>
      <p:sp>
        <p:nvSpPr>
          <p:cNvPr id="198" name="Hebrews 4:12"/>
          <p:cNvSpPr txBox="1"/>
          <p:nvPr/>
        </p:nvSpPr>
        <p:spPr>
          <a:xfrm>
            <a:off x="9563472" y="-50801"/>
            <a:ext cx="3173314"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lvl1pPr>
          </a:lstStyle>
          <a:p>
            <a:r>
              <a:t>Hebrews 4:12</a:t>
            </a:r>
          </a:p>
        </p:txBody>
      </p:sp>
      <p:sp>
        <p:nvSpPr>
          <p:cNvPr id="199" name="Jeremiah 36 21-25"/>
          <p:cNvSpPr txBox="1"/>
          <p:nvPr/>
        </p:nvSpPr>
        <p:spPr>
          <a:xfrm>
            <a:off x="1183581" y="1600199"/>
            <a:ext cx="10637639"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500" b="1"/>
            </a:lvl1pPr>
          </a:lstStyle>
          <a:p>
            <a:r>
              <a:t>Jeremiah 36 21-25</a:t>
            </a:r>
          </a:p>
        </p:txBody>
      </p:sp>
      <p:sp>
        <p:nvSpPr>
          <p:cNvPr id="200" name="Text"/>
          <p:cNvSpPr txBox="1"/>
          <p:nvPr/>
        </p:nvSpPr>
        <p:spPr>
          <a:xfrm>
            <a:off x="6164485" y="4629149"/>
            <a:ext cx="675830" cy="508001"/>
          </a:xfrm>
          <a:prstGeom prst="rect">
            <a:avLst/>
          </a:prstGeom>
          <a:ln w="12700">
            <a:miter lim="400000"/>
          </a:ln>
        </p:spPr>
        <p:txBody>
          <a:bodyPr wrap="none" lIns="50800" tIns="50800" rIns="50800" bIns="50800" anchor="ctr">
            <a:spAutoFit/>
          </a:bodyPr>
          <a:lstStyle/>
          <a:p>
            <a:endParaRPr/>
          </a:p>
        </p:txBody>
      </p:sp>
      <p:sp>
        <p:nvSpPr>
          <p:cNvPr id="201" name="21 So the king sent Jehudi to bring the scroll, and he took it from.      Elishama the scribe’s chamber. And Jehudi read it in the hearing of the king and in the hearing of all the princes who stood beside the.    king. 22 Now the king was sitting in the winter house in the ninth.     month, with a fire burning on the hearth before him. 23 And it.          happened, when Jehudi had read three or four columns, that the.       king cut it with the scribe’s knife and cast it into the fire that was on the hearth, until all the scroll was consumed in the fire that was on    the hearth. 24 Yet they were not afraid, nor did they tear their            garments, the king nor any of his servants who heard all these.          words. 25 Nevertheless Elnathan, Delaiah, and Gemariah implored the king not to burn the scroll; but he would not listen to them."/>
          <p:cNvSpPr txBox="1"/>
          <p:nvPr/>
        </p:nvSpPr>
        <p:spPr>
          <a:xfrm>
            <a:off x="433496" y="2578099"/>
            <a:ext cx="12137807" cy="6904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3400">
                <a:solidFill>
                  <a:srgbClr val="000000"/>
                </a:solidFill>
              </a:defRPr>
            </a:pPr>
            <a:r>
              <a:rPr b="1" dirty="0"/>
              <a:t>21 </a:t>
            </a:r>
            <a:r>
              <a:rPr dirty="0"/>
              <a:t>So the king sent </a:t>
            </a:r>
            <a:r>
              <a:rPr dirty="0" err="1"/>
              <a:t>Jehudi</a:t>
            </a:r>
            <a:r>
              <a:rPr dirty="0"/>
              <a:t> to bring the scroll, and he took it </a:t>
            </a:r>
            <a:r>
              <a:rPr dirty="0" smtClean="0"/>
              <a:t>from</a:t>
            </a:r>
            <a:r>
              <a:rPr lang="en-US" dirty="0" smtClean="0"/>
              <a:t> </a:t>
            </a:r>
            <a:r>
              <a:rPr dirty="0" err="1" smtClean="0"/>
              <a:t>Elishama</a:t>
            </a:r>
            <a:r>
              <a:rPr dirty="0" smtClean="0"/>
              <a:t> </a:t>
            </a:r>
            <a:r>
              <a:rPr dirty="0"/>
              <a:t>the scribe’s </a:t>
            </a:r>
            <a:r>
              <a:rPr dirty="0" smtClean="0"/>
              <a:t>chamber</a:t>
            </a:r>
            <a:r>
              <a:rPr lang="en-US" dirty="0" smtClean="0"/>
              <a:t> </a:t>
            </a:r>
            <a:r>
              <a:rPr lang="en-US" dirty="0"/>
              <a:t>a</a:t>
            </a:r>
            <a:r>
              <a:rPr dirty="0" smtClean="0"/>
              <a:t>nd </a:t>
            </a:r>
            <a:r>
              <a:rPr dirty="0" err="1"/>
              <a:t>Jehudi</a:t>
            </a:r>
            <a:r>
              <a:rPr dirty="0"/>
              <a:t> read it in the hearing of the king and in the hearing of all the princes who stood beside </a:t>
            </a:r>
            <a:r>
              <a:rPr dirty="0" smtClean="0"/>
              <a:t>the</a:t>
            </a:r>
            <a:r>
              <a:rPr lang="en-US" dirty="0" smtClean="0"/>
              <a:t> </a:t>
            </a:r>
            <a:r>
              <a:rPr dirty="0" smtClean="0"/>
              <a:t>king</a:t>
            </a:r>
            <a:r>
              <a:rPr dirty="0"/>
              <a:t>. </a:t>
            </a:r>
            <a:r>
              <a:rPr b="1" dirty="0"/>
              <a:t>22 </a:t>
            </a:r>
            <a:r>
              <a:rPr dirty="0"/>
              <a:t>Now the king was sitting in the winter house in the </a:t>
            </a:r>
            <a:r>
              <a:rPr dirty="0" smtClean="0"/>
              <a:t>ninth</a:t>
            </a:r>
            <a:r>
              <a:rPr lang="en-US" dirty="0" smtClean="0"/>
              <a:t> </a:t>
            </a:r>
            <a:r>
              <a:rPr dirty="0" smtClean="0"/>
              <a:t>month</a:t>
            </a:r>
            <a:r>
              <a:rPr dirty="0"/>
              <a:t>, with </a:t>
            </a:r>
            <a:r>
              <a:rPr i="1" dirty="0"/>
              <a:t>a fire</a:t>
            </a:r>
            <a:r>
              <a:rPr dirty="0"/>
              <a:t> burning on the hearth before him. </a:t>
            </a:r>
            <a:r>
              <a:rPr b="1" dirty="0"/>
              <a:t>23 </a:t>
            </a:r>
            <a:r>
              <a:rPr dirty="0"/>
              <a:t>And </a:t>
            </a:r>
            <a:r>
              <a:rPr dirty="0" smtClean="0"/>
              <a:t>it </a:t>
            </a:r>
            <a:r>
              <a:rPr dirty="0"/>
              <a:t>happened, when </a:t>
            </a:r>
            <a:r>
              <a:rPr dirty="0" err="1"/>
              <a:t>Jehudi</a:t>
            </a:r>
            <a:r>
              <a:rPr dirty="0"/>
              <a:t> had read three or four columns, </a:t>
            </a:r>
            <a:r>
              <a:rPr i="1" dirty="0"/>
              <a:t>that </a:t>
            </a:r>
            <a:r>
              <a:rPr i="1" dirty="0" smtClean="0"/>
              <a:t>the </a:t>
            </a:r>
            <a:r>
              <a:rPr i="1" dirty="0"/>
              <a:t>king</a:t>
            </a:r>
            <a:r>
              <a:rPr dirty="0"/>
              <a:t> </a:t>
            </a:r>
            <a:r>
              <a:rPr dirty="0">
                <a:solidFill>
                  <a:srgbClr val="FF0000"/>
                </a:solidFill>
              </a:rPr>
              <a:t>cut it with the scribe’s knife </a:t>
            </a:r>
            <a:r>
              <a:rPr dirty="0"/>
              <a:t>and cast </a:t>
            </a:r>
            <a:r>
              <a:rPr i="1" dirty="0"/>
              <a:t>it</a:t>
            </a:r>
            <a:r>
              <a:rPr dirty="0"/>
              <a:t> into the fire that </a:t>
            </a:r>
            <a:r>
              <a:rPr i="1" dirty="0"/>
              <a:t>was</a:t>
            </a:r>
            <a:r>
              <a:rPr dirty="0"/>
              <a:t> on the hearth, until all the scroll was consumed in the fire that </a:t>
            </a:r>
            <a:r>
              <a:rPr i="1" dirty="0"/>
              <a:t>was</a:t>
            </a:r>
            <a:r>
              <a:rPr dirty="0"/>
              <a:t> on </a:t>
            </a:r>
            <a:r>
              <a:rPr dirty="0" smtClean="0"/>
              <a:t>the </a:t>
            </a:r>
            <a:r>
              <a:rPr dirty="0"/>
              <a:t>hearth. </a:t>
            </a:r>
            <a:r>
              <a:rPr b="1" dirty="0"/>
              <a:t>24 </a:t>
            </a:r>
            <a:r>
              <a:rPr dirty="0"/>
              <a:t>Yet they were not afraid, nor did they tear </a:t>
            </a:r>
            <a:r>
              <a:rPr dirty="0" smtClean="0"/>
              <a:t>thei</a:t>
            </a:r>
            <a:r>
              <a:rPr lang="en-US" dirty="0" smtClean="0"/>
              <a:t>r</a:t>
            </a:r>
            <a:r>
              <a:rPr dirty="0" smtClean="0"/>
              <a:t> </a:t>
            </a:r>
            <a:r>
              <a:rPr dirty="0"/>
              <a:t>garments, the king nor any of his servants who heard all </a:t>
            </a:r>
            <a:r>
              <a:rPr dirty="0" smtClean="0"/>
              <a:t>these</a:t>
            </a:r>
            <a:r>
              <a:rPr lang="en-US" dirty="0" smtClean="0"/>
              <a:t> </a:t>
            </a:r>
            <a:r>
              <a:rPr dirty="0" smtClean="0"/>
              <a:t>words</a:t>
            </a:r>
            <a:r>
              <a:rPr dirty="0"/>
              <a:t>. </a:t>
            </a:r>
            <a:r>
              <a:rPr b="1" dirty="0"/>
              <a:t>25 </a:t>
            </a:r>
            <a:r>
              <a:rPr dirty="0"/>
              <a:t>Nevertheless </a:t>
            </a:r>
            <a:r>
              <a:rPr dirty="0" err="1"/>
              <a:t>Elnathan</a:t>
            </a:r>
            <a:r>
              <a:rPr dirty="0"/>
              <a:t>, </a:t>
            </a:r>
            <a:r>
              <a:rPr dirty="0" err="1"/>
              <a:t>Delaiah</a:t>
            </a:r>
            <a:r>
              <a:rPr dirty="0"/>
              <a:t>, and </a:t>
            </a:r>
            <a:r>
              <a:rPr dirty="0" err="1"/>
              <a:t>Gemariah</a:t>
            </a:r>
            <a:r>
              <a:rPr dirty="0"/>
              <a:t> implored the king not to burn the scroll; but he would not listen to them.          </a:t>
            </a:r>
          </a:p>
        </p:txBody>
      </p:sp>
    </p:spTree>
    <p:extLst>
      <p:ext uri="{BB962C8B-B14F-4D97-AF65-F5344CB8AC3E}">
        <p14:creationId xmlns:p14="http://schemas.microsoft.com/office/powerpoint/2010/main" val="8624613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TotalTime>
  <Words>399</Words>
  <Application>Microsoft Office PowerPoint</Application>
  <PresentationFormat>Custom</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Bodoni SvtyTwo ITC TT-Book</vt:lpstr>
      <vt:lpstr>Helvetica</vt:lpstr>
      <vt:lpstr>Helvetica Neue</vt:lpstr>
      <vt:lpstr>Palatino</vt:lpstr>
      <vt:lpstr>Zapf Dingbats</vt:lpstr>
      <vt:lpstr>New_Template4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Patrick Davis</cp:lastModifiedBy>
  <cp:revision>9</cp:revision>
  <dcterms:modified xsi:type="dcterms:W3CDTF">2019-05-12T14:00:37Z</dcterms:modified>
</cp:coreProperties>
</file>