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750" r:id="rId2"/>
    <p:sldId id="771" r:id="rId3"/>
    <p:sldId id="772" r:id="rId4"/>
    <p:sldId id="773" r:id="rId5"/>
    <p:sldId id="774" r:id="rId6"/>
    <p:sldId id="775" r:id="rId7"/>
    <p:sldId id="776" r:id="rId8"/>
    <p:sldId id="777" r:id="rId9"/>
    <p:sldId id="778" r:id="rId10"/>
    <p:sldId id="779" r:id="rId11"/>
    <p:sldId id="780" r:id="rId12"/>
    <p:sldId id="781" r:id="rId13"/>
    <p:sldId id="782" r:id="rId14"/>
    <p:sldId id="78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F2519"/>
    <a:srgbClr val="523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491" autoAdjust="0"/>
    <p:restoredTop sz="99012" autoAdjust="0"/>
  </p:normalViewPr>
  <p:slideViewPr>
    <p:cSldViewPr snapToGrid="0" snapToObjects="1">
      <p:cViewPr>
        <p:scale>
          <a:sx n="72" d="100"/>
          <a:sy n="72" d="100"/>
        </p:scale>
        <p:origin x="-1544" y="-864"/>
      </p:cViewPr>
      <p:guideLst>
        <p:guide orient="horz" pos="2124"/>
        <p:guide pos="287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EE1AC-C9C9-6E4B-B312-86B4310CBFEA}"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1EE1AC-C9C9-6E4B-B312-86B4310CBFEA}" type="datetimeFigureOut">
              <a:rPr lang="en-US" smtClean="0"/>
              <a:t>9/7/19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1EE1AC-C9C9-6E4B-B312-86B4310CBFEA}" type="datetimeFigureOut">
              <a:rPr lang="en-US" smtClean="0"/>
              <a:t>9/7/19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1EE1AC-C9C9-6E4B-B312-86B4310CBFEA}" type="datetimeFigureOut">
              <a:rPr lang="en-US" smtClean="0"/>
              <a:t>9/7/19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EE1AC-C9C9-6E4B-B312-86B4310CBFEA}" type="datetimeFigureOut">
              <a:rPr lang="en-US" smtClean="0"/>
              <a:t>9/7/19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8" y="273052"/>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EE1AC-C9C9-6E4B-B312-86B4310CBFEA}" type="datetimeFigureOut">
              <a:rPr lang="en-US" smtClean="0"/>
              <a:t>9/7/19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EE1AC-C9C9-6E4B-B312-86B4310CBFEA}" type="datetimeFigureOut">
              <a:rPr lang="en-US" smtClean="0"/>
              <a:t>9/7/19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EE1AC-C9C9-6E4B-B312-86B4310CBFEA}" type="datetimeFigureOut">
              <a:rPr lang="en-US" smtClean="0"/>
              <a:t>9/7/19</a:t>
            </a:fld>
            <a:endParaRPr lang="en-US"/>
          </a:p>
        </p:txBody>
      </p:sp>
      <p:sp>
        <p:nvSpPr>
          <p:cNvPr id="5" name="Footer Placeholder 4"/>
          <p:cNvSpPr>
            <a:spLocks noGrp="1"/>
          </p:cNvSpPr>
          <p:nvPr>
            <p:ph type="ftr" sz="quarter" idx="3"/>
          </p:nvPr>
        </p:nvSpPr>
        <p:spPr>
          <a:xfrm>
            <a:off x="3124200" y="635635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BFD01-1AD5-E745-9704-EED3D1138211}"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079500"/>
            <a:ext cx="9144000" cy="4692316"/>
          </a:xfrm>
          <a:prstGeom prst="rect">
            <a:avLst/>
          </a:prstGeom>
        </p:spPr>
      </p:pic>
      <p:sp>
        <p:nvSpPr>
          <p:cNvPr id="6" name="Rectangle 5"/>
          <p:cNvSpPr/>
          <p:nvPr/>
        </p:nvSpPr>
        <p:spPr>
          <a:xfrm>
            <a:off x="0" y="2595105"/>
            <a:ext cx="9144000" cy="1747789"/>
          </a:xfrm>
          <a:prstGeom prst="rect">
            <a:avLst/>
          </a:prstGeom>
          <a:solidFill>
            <a:schemeClr val="bg1">
              <a:alpha val="43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7640" y="2665670"/>
            <a:ext cx="9161640" cy="1753044"/>
          </a:xfrm>
          <a:prstGeom prst="rect">
            <a:avLst/>
          </a:prstGeom>
          <a:noFill/>
        </p:spPr>
        <p:txBody>
          <a:bodyPr wrap="square" rtlCol="0">
            <a:spAutoFit/>
          </a:bodyPr>
          <a:lstStyle/>
          <a:p>
            <a:pPr algn="ctr">
              <a:lnSpc>
                <a:spcPct val="75000"/>
              </a:lnSpc>
            </a:pPr>
            <a:r>
              <a:rPr lang="en-US" sz="7000" b="1" dirty="0" smtClean="0">
                <a:latin typeface="Times New Roman"/>
                <a:cs typeface="Times New Roman"/>
              </a:rPr>
              <a:t>The Reality of the Resurrection</a:t>
            </a:r>
            <a:endParaRPr lang="en-US" sz="7000" b="1" dirty="0">
              <a:latin typeface="Times New Roman"/>
              <a:cs typeface="Times New Roman"/>
            </a:endParaRPr>
          </a:p>
        </p:txBody>
      </p:sp>
    </p:spTree>
    <p:extLst>
      <p:ext uri="{BB962C8B-B14F-4D97-AF65-F5344CB8AC3E}">
        <p14:creationId xmlns:p14="http://schemas.microsoft.com/office/powerpoint/2010/main" val="1876468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The Known Historical Facts</a:t>
            </a:r>
            <a:endParaRPr lang="en-US" b="1" dirty="0">
              <a:solidFill>
                <a:srgbClr val="FFFF00"/>
              </a:solidFill>
            </a:endParaRPr>
          </a:p>
        </p:txBody>
      </p:sp>
      <p:sp>
        <p:nvSpPr>
          <p:cNvPr id="3" name="Content Placeholder 2"/>
          <p:cNvSpPr>
            <a:spLocks noGrp="1"/>
          </p:cNvSpPr>
          <p:nvPr>
            <p:ph sz="half" idx="1"/>
          </p:nvPr>
        </p:nvSpPr>
        <p:spPr>
          <a:xfrm>
            <a:off x="457200" y="1600200"/>
            <a:ext cx="4038600" cy="5257800"/>
          </a:xfrm>
        </p:spPr>
        <p:txBody>
          <a:bodyPr>
            <a:normAutofit/>
          </a:bodyPr>
          <a:lstStyle/>
          <a:p>
            <a:pPr marL="635000" indent="-635000">
              <a:buFont typeface="+mj-lt"/>
              <a:buAutoNum type="arabicPeriod" startAt="9"/>
            </a:pPr>
            <a:r>
              <a:rPr lang="en-US" sz="3000" b="1" dirty="0">
                <a:solidFill>
                  <a:srgbClr val="FFFFFF"/>
                </a:solidFill>
              </a:rPr>
              <a:t>The church was born and grew.</a:t>
            </a:r>
          </a:p>
          <a:p>
            <a:pPr marL="635000" indent="-635000">
              <a:buFont typeface="+mj-lt"/>
              <a:buAutoNum type="arabicPeriod" startAt="9"/>
            </a:pPr>
            <a:r>
              <a:rPr lang="en-US" sz="3000" dirty="0">
                <a:solidFill>
                  <a:srgbClr val="7F7F7F"/>
                </a:solidFill>
              </a:rPr>
              <a:t>Sunday was the primary day of worship</a:t>
            </a:r>
            <a:r>
              <a:rPr lang="en-US" sz="3000" dirty="0" smtClean="0">
                <a:solidFill>
                  <a:srgbClr val="7F7F7F"/>
                </a:solidFill>
              </a:rPr>
              <a:t>.</a:t>
            </a:r>
            <a:endParaRPr lang="en-US" sz="3000" dirty="0">
              <a:solidFill>
                <a:srgbClr val="7F7F7F"/>
              </a:solidFill>
            </a:endParaRPr>
          </a:p>
        </p:txBody>
      </p:sp>
      <p:sp>
        <p:nvSpPr>
          <p:cNvPr id="4" name="Content Placeholder 3"/>
          <p:cNvSpPr>
            <a:spLocks noGrp="1"/>
          </p:cNvSpPr>
          <p:nvPr>
            <p:ph sz="half" idx="2"/>
          </p:nvPr>
        </p:nvSpPr>
        <p:spPr>
          <a:xfrm>
            <a:off x="4648200" y="1600199"/>
            <a:ext cx="4038600" cy="3903841"/>
          </a:xfrm>
        </p:spPr>
        <p:txBody>
          <a:bodyPr anchor="ctr">
            <a:noAutofit/>
          </a:bodyPr>
          <a:lstStyle/>
          <a:p>
            <a:pPr marL="0" indent="0">
              <a:buNone/>
            </a:pPr>
            <a:r>
              <a:rPr lang="en-US" i="1" dirty="0"/>
              <a:t>And the word of God continued to increase, and the number of the disciples multiplied greatly in Jerusalem, and a </a:t>
            </a:r>
            <a:r>
              <a:rPr lang="en-US" b="1" i="1" dirty="0">
                <a:solidFill>
                  <a:srgbClr val="FFFF00"/>
                </a:solidFill>
              </a:rPr>
              <a:t>great many of the priests </a:t>
            </a:r>
            <a:r>
              <a:rPr lang="en-US" i="1" dirty="0"/>
              <a:t>became obedient to the faith.  </a:t>
            </a:r>
            <a:endParaRPr lang="en-US" i="1" dirty="0" smtClean="0"/>
          </a:p>
          <a:p>
            <a:pPr marL="0" indent="0">
              <a:buNone/>
            </a:pPr>
            <a:r>
              <a:rPr lang="en-US" i="1" dirty="0" smtClean="0"/>
              <a:t>Acts </a:t>
            </a:r>
            <a:r>
              <a:rPr lang="en-US" i="1" dirty="0"/>
              <a:t>6:7</a:t>
            </a:r>
            <a:endParaRPr lang="en-US" i="1" dirty="0"/>
          </a:p>
        </p:txBody>
      </p:sp>
      <p:cxnSp>
        <p:nvCxnSpPr>
          <p:cNvPr id="5" name="Straight Connector 4"/>
          <p:cNvCxnSpPr/>
          <p:nvPr/>
        </p:nvCxnSpPr>
        <p:spPr>
          <a:xfrm>
            <a:off x="4530635" y="1600200"/>
            <a:ext cx="0" cy="43091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064684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The Known Historical Facts</a:t>
            </a:r>
            <a:endParaRPr lang="en-US" b="1" dirty="0">
              <a:solidFill>
                <a:srgbClr val="FFFF00"/>
              </a:solidFill>
            </a:endParaRPr>
          </a:p>
        </p:txBody>
      </p:sp>
      <p:sp>
        <p:nvSpPr>
          <p:cNvPr id="3" name="Content Placeholder 2"/>
          <p:cNvSpPr>
            <a:spLocks noGrp="1"/>
          </p:cNvSpPr>
          <p:nvPr>
            <p:ph sz="half" idx="1"/>
          </p:nvPr>
        </p:nvSpPr>
        <p:spPr>
          <a:xfrm>
            <a:off x="457200" y="1600200"/>
            <a:ext cx="4038600" cy="5257800"/>
          </a:xfrm>
        </p:spPr>
        <p:txBody>
          <a:bodyPr>
            <a:normAutofit/>
          </a:bodyPr>
          <a:lstStyle/>
          <a:p>
            <a:pPr marL="635000" indent="-635000">
              <a:buFont typeface="+mj-lt"/>
              <a:buAutoNum type="arabicPeriod" startAt="9"/>
            </a:pPr>
            <a:r>
              <a:rPr lang="en-US" sz="3000" dirty="0">
                <a:solidFill>
                  <a:srgbClr val="7F7F7F"/>
                </a:solidFill>
              </a:rPr>
              <a:t>The church was born and grew.</a:t>
            </a:r>
          </a:p>
          <a:p>
            <a:pPr marL="635000" indent="-635000">
              <a:buFont typeface="+mj-lt"/>
              <a:buAutoNum type="arabicPeriod" startAt="9"/>
            </a:pPr>
            <a:r>
              <a:rPr lang="en-US" sz="3000" b="1" dirty="0">
                <a:solidFill>
                  <a:srgbClr val="FFFFFF"/>
                </a:solidFill>
              </a:rPr>
              <a:t>Sunday was the primary day of worship</a:t>
            </a:r>
            <a:r>
              <a:rPr lang="en-US" sz="3000" b="1" dirty="0" smtClean="0">
                <a:solidFill>
                  <a:srgbClr val="FFFFFF"/>
                </a:solidFill>
              </a:rPr>
              <a:t>.</a:t>
            </a:r>
            <a:endParaRPr lang="en-US" sz="3000" b="1" dirty="0">
              <a:solidFill>
                <a:srgbClr val="FFFFFF"/>
              </a:solidFill>
            </a:endParaRPr>
          </a:p>
        </p:txBody>
      </p:sp>
      <p:sp>
        <p:nvSpPr>
          <p:cNvPr id="4" name="Content Placeholder 3"/>
          <p:cNvSpPr>
            <a:spLocks noGrp="1"/>
          </p:cNvSpPr>
          <p:nvPr>
            <p:ph sz="half" idx="2"/>
          </p:nvPr>
        </p:nvSpPr>
        <p:spPr>
          <a:xfrm>
            <a:off x="4648200" y="1600200"/>
            <a:ext cx="4038600" cy="2686601"/>
          </a:xfrm>
        </p:spPr>
        <p:txBody>
          <a:bodyPr anchor="ctr">
            <a:noAutofit/>
          </a:bodyPr>
          <a:lstStyle/>
          <a:p>
            <a:pPr marL="0" indent="0">
              <a:buNone/>
            </a:pPr>
            <a:r>
              <a:rPr lang="en-US" i="1" dirty="0"/>
              <a:t>On the </a:t>
            </a:r>
            <a:r>
              <a:rPr lang="en-US" b="1" i="1" dirty="0">
                <a:solidFill>
                  <a:srgbClr val="FFFF00"/>
                </a:solidFill>
              </a:rPr>
              <a:t>first day of the week</a:t>
            </a:r>
            <a:r>
              <a:rPr lang="en-US" i="1" dirty="0"/>
              <a:t>, when we were gathered together to break bread… </a:t>
            </a:r>
            <a:endParaRPr lang="en-US" i="1" dirty="0" smtClean="0"/>
          </a:p>
          <a:p>
            <a:pPr marL="0" indent="0">
              <a:buNone/>
            </a:pPr>
            <a:r>
              <a:rPr lang="en-US" i="1" dirty="0" smtClean="0"/>
              <a:t>Acts </a:t>
            </a:r>
            <a:r>
              <a:rPr lang="en-US" i="1" dirty="0"/>
              <a:t>20:7</a:t>
            </a:r>
            <a:endParaRPr lang="en-US" i="1" dirty="0"/>
          </a:p>
        </p:txBody>
      </p:sp>
      <p:cxnSp>
        <p:nvCxnSpPr>
          <p:cNvPr id="5" name="Straight Connector 4"/>
          <p:cNvCxnSpPr/>
          <p:nvPr/>
        </p:nvCxnSpPr>
        <p:spPr>
          <a:xfrm>
            <a:off x="4530635" y="1600200"/>
            <a:ext cx="0" cy="43091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69866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The Known Historical Facts</a:t>
            </a:r>
            <a:endParaRPr lang="en-US" b="1" dirty="0">
              <a:solidFill>
                <a:srgbClr val="FFFF00"/>
              </a:solidFill>
            </a:endParaRPr>
          </a:p>
        </p:txBody>
      </p:sp>
      <p:sp>
        <p:nvSpPr>
          <p:cNvPr id="3" name="Content Placeholder 2"/>
          <p:cNvSpPr>
            <a:spLocks noGrp="1"/>
          </p:cNvSpPr>
          <p:nvPr>
            <p:ph sz="half" idx="1"/>
          </p:nvPr>
        </p:nvSpPr>
        <p:spPr>
          <a:xfrm>
            <a:off x="457200" y="1600200"/>
            <a:ext cx="4038600" cy="5257800"/>
          </a:xfrm>
        </p:spPr>
        <p:txBody>
          <a:bodyPr>
            <a:normAutofit/>
          </a:bodyPr>
          <a:lstStyle/>
          <a:p>
            <a:pPr marL="635000" indent="-635000">
              <a:buFont typeface="+mj-lt"/>
              <a:buAutoNum type="arabicPeriod" startAt="11"/>
            </a:pPr>
            <a:r>
              <a:rPr lang="en-US" sz="3000" b="1" dirty="0">
                <a:solidFill>
                  <a:srgbClr val="FFFFFF"/>
                </a:solidFill>
              </a:rPr>
              <a:t>James, who had been a skeptic, was converted to the faith when he also believed that he saw the resurrected Jesus</a:t>
            </a:r>
            <a:r>
              <a:rPr lang="en-US" sz="3000" b="1" dirty="0" smtClean="0">
                <a:solidFill>
                  <a:srgbClr val="FFFFFF"/>
                </a:solidFill>
              </a:rPr>
              <a:t>.</a:t>
            </a:r>
            <a:endParaRPr lang="en-US" sz="3000" b="1" dirty="0">
              <a:solidFill>
                <a:srgbClr val="FFFFFF"/>
              </a:solidFill>
            </a:endParaRPr>
          </a:p>
        </p:txBody>
      </p:sp>
      <p:sp>
        <p:nvSpPr>
          <p:cNvPr id="4" name="Content Placeholder 3"/>
          <p:cNvSpPr>
            <a:spLocks noGrp="1"/>
          </p:cNvSpPr>
          <p:nvPr>
            <p:ph sz="half" idx="2"/>
          </p:nvPr>
        </p:nvSpPr>
        <p:spPr>
          <a:xfrm>
            <a:off x="4648200" y="1600200"/>
            <a:ext cx="4038600" cy="3568659"/>
          </a:xfrm>
        </p:spPr>
        <p:txBody>
          <a:bodyPr anchor="ctr">
            <a:noAutofit/>
          </a:bodyPr>
          <a:lstStyle/>
          <a:p>
            <a:pPr marL="0" indent="0">
              <a:buNone/>
            </a:pPr>
            <a:r>
              <a:rPr lang="en-US" i="1" dirty="0"/>
              <a:t>Then after three years I went up to Jerusalem to visit </a:t>
            </a:r>
            <a:r>
              <a:rPr lang="en-US" i="1" dirty="0" err="1"/>
              <a:t>Cephas</a:t>
            </a:r>
            <a:r>
              <a:rPr lang="en-US" i="1" dirty="0"/>
              <a:t> and remained with him fifteen days. But I saw none of the other apostles except </a:t>
            </a:r>
            <a:r>
              <a:rPr lang="en-US" b="1" i="1" dirty="0">
                <a:solidFill>
                  <a:srgbClr val="FFFF00"/>
                </a:solidFill>
              </a:rPr>
              <a:t>James the Lord’s brother</a:t>
            </a:r>
            <a:r>
              <a:rPr lang="en-US" i="1" dirty="0"/>
              <a:t>.  </a:t>
            </a:r>
            <a:endParaRPr lang="en-US" i="1" dirty="0" smtClean="0"/>
          </a:p>
          <a:p>
            <a:pPr marL="0" indent="0">
              <a:buNone/>
            </a:pPr>
            <a:r>
              <a:rPr lang="en-US" i="1" dirty="0" smtClean="0"/>
              <a:t>Galatians </a:t>
            </a:r>
            <a:r>
              <a:rPr lang="en-US" i="1" dirty="0"/>
              <a:t>1:18-19</a:t>
            </a:r>
            <a:endParaRPr lang="en-US" i="1" dirty="0"/>
          </a:p>
        </p:txBody>
      </p:sp>
      <p:cxnSp>
        <p:nvCxnSpPr>
          <p:cNvPr id="5" name="Straight Connector 4"/>
          <p:cNvCxnSpPr/>
          <p:nvPr/>
        </p:nvCxnSpPr>
        <p:spPr>
          <a:xfrm>
            <a:off x="4530635" y="1600200"/>
            <a:ext cx="0" cy="43091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594840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The Known Historical Facts</a:t>
            </a:r>
            <a:endParaRPr lang="en-US" b="1" dirty="0">
              <a:solidFill>
                <a:srgbClr val="FFFF00"/>
              </a:solidFill>
            </a:endParaRPr>
          </a:p>
        </p:txBody>
      </p:sp>
      <p:sp>
        <p:nvSpPr>
          <p:cNvPr id="3" name="Content Placeholder 2"/>
          <p:cNvSpPr>
            <a:spLocks noGrp="1"/>
          </p:cNvSpPr>
          <p:nvPr>
            <p:ph sz="half" idx="1"/>
          </p:nvPr>
        </p:nvSpPr>
        <p:spPr>
          <a:xfrm>
            <a:off x="457200" y="1600200"/>
            <a:ext cx="4038600" cy="5257800"/>
          </a:xfrm>
        </p:spPr>
        <p:txBody>
          <a:bodyPr>
            <a:normAutofit/>
          </a:bodyPr>
          <a:lstStyle/>
          <a:p>
            <a:pPr marL="635000" indent="-635000">
              <a:buFont typeface="+mj-lt"/>
              <a:buAutoNum type="arabicPeriod" startAt="12"/>
            </a:pPr>
            <a:r>
              <a:rPr lang="en-US" sz="3000" b="1" dirty="0"/>
              <a:t>A few years later, Paul was converted by an experience which he, likewise, believed to be an appearance of the risen Jesus.</a:t>
            </a:r>
            <a:endParaRPr lang="en-US" sz="3000" b="1" dirty="0"/>
          </a:p>
        </p:txBody>
      </p:sp>
      <p:sp>
        <p:nvSpPr>
          <p:cNvPr id="4" name="Content Placeholder 3"/>
          <p:cNvSpPr>
            <a:spLocks noGrp="1"/>
          </p:cNvSpPr>
          <p:nvPr>
            <p:ph sz="half" idx="2"/>
          </p:nvPr>
        </p:nvSpPr>
        <p:spPr>
          <a:xfrm>
            <a:off x="4648200" y="1600200"/>
            <a:ext cx="4038600" cy="3339324"/>
          </a:xfrm>
        </p:spPr>
        <p:txBody>
          <a:bodyPr anchor="ctr">
            <a:noAutofit/>
          </a:bodyPr>
          <a:lstStyle/>
          <a:p>
            <a:pPr marL="0" indent="0">
              <a:buNone/>
            </a:pPr>
            <a:r>
              <a:rPr lang="en-US" sz="3000" i="1" dirty="0"/>
              <a:t>Last of all, as to one untimely born, he </a:t>
            </a:r>
            <a:r>
              <a:rPr lang="en-US" sz="3000" b="1" i="1" dirty="0">
                <a:solidFill>
                  <a:srgbClr val="FFFF00"/>
                </a:solidFill>
              </a:rPr>
              <a:t>appeared also to me</a:t>
            </a:r>
            <a:r>
              <a:rPr lang="en-US" sz="3000" i="1" dirty="0"/>
              <a:t>.  </a:t>
            </a:r>
            <a:endParaRPr lang="en-US" sz="3000" i="1" dirty="0" smtClean="0"/>
          </a:p>
          <a:p>
            <a:pPr marL="0" indent="0">
              <a:buNone/>
            </a:pPr>
            <a:r>
              <a:rPr lang="en-US" sz="3000" i="1" dirty="0" smtClean="0"/>
              <a:t>1 </a:t>
            </a:r>
            <a:r>
              <a:rPr lang="en-US" sz="3000" i="1" dirty="0"/>
              <a:t>Corinthians 15:8</a:t>
            </a:r>
          </a:p>
        </p:txBody>
      </p:sp>
      <p:cxnSp>
        <p:nvCxnSpPr>
          <p:cNvPr id="5" name="Straight Connector 4"/>
          <p:cNvCxnSpPr/>
          <p:nvPr/>
        </p:nvCxnSpPr>
        <p:spPr>
          <a:xfrm>
            <a:off x="4530635" y="1600200"/>
            <a:ext cx="0" cy="43091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100440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079500"/>
            <a:ext cx="9144000" cy="4692316"/>
          </a:xfrm>
          <a:prstGeom prst="rect">
            <a:avLst/>
          </a:prstGeom>
        </p:spPr>
      </p:pic>
      <p:sp>
        <p:nvSpPr>
          <p:cNvPr id="6" name="Rectangle 5"/>
          <p:cNvSpPr/>
          <p:nvPr/>
        </p:nvSpPr>
        <p:spPr>
          <a:xfrm>
            <a:off x="0" y="2595105"/>
            <a:ext cx="9144000" cy="1747789"/>
          </a:xfrm>
          <a:prstGeom prst="rect">
            <a:avLst/>
          </a:prstGeom>
          <a:solidFill>
            <a:schemeClr val="bg1">
              <a:alpha val="43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7640" y="2700952"/>
            <a:ext cx="9161640" cy="1610697"/>
          </a:xfrm>
          <a:prstGeom prst="rect">
            <a:avLst/>
          </a:prstGeom>
          <a:noFill/>
        </p:spPr>
        <p:txBody>
          <a:bodyPr wrap="square" rtlCol="0">
            <a:spAutoFit/>
          </a:bodyPr>
          <a:lstStyle/>
          <a:p>
            <a:pPr algn="ctr">
              <a:lnSpc>
                <a:spcPct val="75000"/>
              </a:lnSpc>
            </a:pPr>
            <a:r>
              <a:rPr lang="en-US" sz="6400" b="1" dirty="0" smtClean="0">
                <a:latin typeface="Times New Roman"/>
                <a:cs typeface="Times New Roman"/>
              </a:rPr>
              <a:t>What will </a:t>
            </a:r>
            <a:r>
              <a:rPr lang="en-US" sz="6400" b="1" i="1" dirty="0" smtClean="0">
                <a:latin typeface="Times New Roman"/>
                <a:cs typeface="Times New Roman"/>
              </a:rPr>
              <a:t>YOU</a:t>
            </a:r>
            <a:r>
              <a:rPr lang="en-US" sz="6400" b="1" dirty="0" smtClean="0">
                <a:latin typeface="Times New Roman"/>
                <a:cs typeface="Times New Roman"/>
              </a:rPr>
              <a:t> do with this evidence?</a:t>
            </a:r>
            <a:endParaRPr lang="en-US" sz="6400" b="1" dirty="0">
              <a:latin typeface="Times New Roman"/>
              <a:cs typeface="Times New Roman"/>
            </a:endParaRPr>
          </a:p>
        </p:txBody>
      </p:sp>
    </p:spTree>
    <p:extLst>
      <p:ext uri="{BB962C8B-B14F-4D97-AF65-F5344CB8AC3E}">
        <p14:creationId xmlns:p14="http://schemas.microsoft.com/office/powerpoint/2010/main" val="7627887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The Known Historical Facts</a:t>
            </a:r>
            <a:endParaRPr lang="en-US" b="1" dirty="0">
              <a:solidFill>
                <a:srgbClr val="FFFF00"/>
              </a:solidFill>
            </a:endParaRPr>
          </a:p>
        </p:txBody>
      </p:sp>
      <p:sp>
        <p:nvSpPr>
          <p:cNvPr id="3" name="Content Placeholder 2"/>
          <p:cNvSpPr>
            <a:spLocks noGrp="1"/>
          </p:cNvSpPr>
          <p:nvPr>
            <p:ph sz="half" idx="1"/>
          </p:nvPr>
        </p:nvSpPr>
        <p:spPr/>
        <p:txBody>
          <a:bodyPr>
            <a:normAutofit/>
          </a:bodyPr>
          <a:lstStyle/>
          <a:p>
            <a:pPr marL="635000" indent="-635000">
              <a:buFont typeface="+mj-lt"/>
              <a:buAutoNum type="arabicPeriod"/>
            </a:pPr>
            <a:r>
              <a:rPr lang="en-US" sz="3000" b="1" dirty="0" smtClean="0">
                <a:solidFill>
                  <a:srgbClr val="FFFFFF"/>
                </a:solidFill>
              </a:rPr>
              <a:t>Jesus died by crucifixion.</a:t>
            </a:r>
          </a:p>
          <a:p>
            <a:pPr marL="635000" indent="-635000">
              <a:buFont typeface="+mj-lt"/>
              <a:buAutoNum type="arabicPeriod"/>
            </a:pPr>
            <a:r>
              <a:rPr lang="en-US" sz="3000" dirty="0" smtClean="0">
                <a:solidFill>
                  <a:schemeClr val="tx1">
                    <a:lumMod val="50000"/>
                  </a:schemeClr>
                </a:solidFill>
              </a:rPr>
              <a:t>Jesus was buried.</a:t>
            </a:r>
          </a:p>
          <a:p>
            <a:pPr marL="635000" indent="-635000">
              <a:buFont typeface="+mj-lt"/>
              <a:buAutoNum type="arabicPeriod"/>
            </a:pPr>
            <a:r>
              <a:rPr lang="en-US" sz="3000" dirty="0" smtClean="0">
                <a:solidFill>
                  <a:schemeClr val="tx1">
                    <a:lumMod val="50000"/>
                  </a:schemeClr>
                </a:solidFill>
              </a:rPr>
              <a:t>Jesus’ death caused the disciples to despair and lose hope, believing that his life was ended.</a:t>
            </a:r>
          </a:p>
        </p:txBody>
      </p:sp>
      <p:sp>
        <p:nvSpPr>
          <p:cNvPr id="4" name="Content Placeholder 3"/>
          <p:cNvSpPr>
            <a:spLocks noGrp="1"/>
          </p:cNvSpPr>
          <p:nvPr>
            <p:ph sz="half" idx="2"/>
          </p:nvPr>
        </p:nvSpPr>
        <p:spPr>
          <a:xfrm>
            <a:off x="4648200" y="1600200"/>
            <a:ext cx="4038600" cy="3956765"/>
          </a:xfrm>
        </p:spPr>
        <p:txBody>
          <a:bodyPr anchor="ctr">
            <a:normAutofit/>
          </a:bodyPr>
          <a:lstStyle/>
          <a:p>
            <a:pPr marL="0" indent="0">
              <a:buNone/>
            </a:pPr>
            <a:r>
              <a:rPr lang="en-US" sz="3000" i="1" dirty="0"/>
              <a:t>Christ </a:t>
            </a:r>
            <a:r>
              <a:rPr lang="en-US" sz="3000" b="1" i="1" dirty="0">
                <a:solidFill>
                  <a:srgbClr val="FFFF00"/>
                </a:solidFill>
              </a:rPr>
              <a:t>died</a:t>
            </a:r>
            <a:r>
              <a:rPr lang="en-US" sz="3000" i="1" dirty="0"/>
              <a:t> for our sins in accordance with the Scriptures… </a:t>
            </a:r>
            <a:endParaRPr lang="en-US" sz="3000" i="1" dirty="0" smtClean="0"/>
          </a:p>
          <a:p>
            <a:pPr marL="0" indent="0">
              <a:buNone/>
            </a:pPr>
            <a:r>
              <a:rPr lang="en-US" sz="3000" i="1" dirty="0" smtClean="0"/>
              <a:t>1 </a:t>
            </a:r>
            <a:r>
              <a:rPr lang="en-US" sz="3000" i="1" dirty="0"/>
              <a:t>Corinthians 15:3</a:t>
            </a:r>
            <a:endParaRPr lang="en-US" sz="3000" i="1" dirty="0"/>
          </a:p>
        </p:txBody>
      </p:sp>
      <p:cxnSp>
        <p:nvCxnSpPr>
          <p:cNvPr id="11" name="Straight Connector 10"/>
          <p:cNvCxnSpPr/>
          <p:nvPr/>
        </p:nvCxnSpPr>
        <p:spPr>
          <a:xfrm>
            <a:off x="4530635" y="1600200"/>
            <a:ext cx="0" cy="43091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931238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The Known Historical Facts</a:t>
            </a:r>
            <a:endParaRPr lang="en-US" b="1" dirty="0">
              <a:solidFill>
                <a:srgbClr val="FFFF00"/>
              </a:solidFill>
            </a:endParaRPr>
          </a:p>
        </p:txBody>
      </p:sp>
      <p:sp>
        <p:nvSpPr>
          <p:cNvPr id="3" name="Content Placeholder 2"/>
          <p:cNvSpPr>
            <a:spLocks noGrp="1"/>
          </p:cNvSpPr>
          <p:nvPr>
            <p:ph sz="half" idx="1"/>
          </p:nvPr>
        </p:nvSpPr>
        <p:spPr/>
        <p:txBody>
          <a:bodyPr>
            <a:normAutofit/>
          </a:bodyPr>
          <a:lstStyle/>
          <a:p>
            <a:pPr marL="635000" indent="-635000">
              <a:buFont typeface="+mj-lt"/>
              <a:buAutoNum type="arabicPeriod"/>
            </a:pPr>
            <a:r>
              <a:rPr lang="en-US" sz="3000" dirty="0" smtClean="0">
                <a:solidFill>
                  <a:srgbClr val="7F7F7F"/>
                </a:solidFill>
              </a:rPr>
              <a:t>Jesus died by crucifixion.</a:t>
            </a:r>
          </a:p>
          <a:p>
            <a:pPr marL="635000" indent="-635000">
              <a:buFont typeface="+mj-lt"/>
              <a:buAutoNum type="arabicPeriod"/>
            </a:pPr>
            <a:r>
              <a:rPr lang="en-US" sz="3000" b="1" dirty="0" smtClean="0">
                <a:solidFill>
                  <a:srgbClr val="FFFFFF"/>
                </a:solidFill>
              </a:rPr>
              <a:t>Jesus was buried.</a:t>
            </a:r>
          </a:p>
          <a:p>
            <a:pPr marL="635000" indent="-635000">
              <a:buFont typeface="+mj-lt"/>
              <a:buAutoNum type="arabicPeriod"/>
            </a:pPr>
            <a:r>
              <a:rPr lang="en-US" sz="3000" dirty="0" smtClean="0">
                <a:solidFill>
                  <a:srgbClr val="7F7F7F"/>
                </a:solidFill>
              </a:rPr>
              <a:t>Jesus’ death caused the disciples to despair and lose hope, believing that his life was ended.</a:t>
            </a:r>
          </a:p>
        </p:txBody>
      </p:sp>
      <p:sp>
        <p:nvSpPr>
          <p:cNvPr id="4" name="Content Placeholder 3"/>
          <p:cNvSpPr>
            <a:spLocks noGrp="1"/>
          </p:cNvSpPr>
          <p:nvPr>
            <p:ph sz="half" idx="2"/>
          </p:nvPr>
        </p:nvSpPr>
        <p:spPr>
          <a:xfrm>
            <a:off x="4648200" y="1600200"/>
            <a:ext cx="4038600" cy="3956765"/>
          </a:xfrm>
        </p:spPr>
        <p:txBody>
          <a:bodyPr anchor="ctr">
            <a:normAutofit/>
          </a:bodyPr>
          <a:lstStyle/>
          <a:p>
            <a:pPr marL="0" indent="0">
              <a:buNone/>
            </a:pPr>
            <a:r>
              <a:rPr lang="en-US" sz="3200" i="1" dirty="0"/>
              <a:t>…that he was </a:t>
            </a:r>
            <a:r>
              <a:rPr lang="en-US" sz="3200" b="1" i="1" dirty="0">
                <a:solidFill>
                  <a:srgbClr val="FFFF00"/>
                </a:solidFill>
              </a:rPr>
              <a:t>buried</a:t>
            </a:r>
            <a:r>
              <a:rPr lang="en-US" sz="3200" i="1" dirty="0"/>
              <a:t>… </a:t>
            </a:r>
            <a:endParaRPr lang="en-US" sz="3200" i="1" dirty="0" smtClean="0"/>
          </a:p>
          <a:p>
            <a:pPr marL="0" indent="0">
              <a:buNone/>
            </a:pPr>
            <a:r>
              <a:rPr lang="en-US" sz="3200" i="1" dirty="0" smtClean="0"/>
              <a:t>1 </a:t>
            </a:r>
            <a:r>
              <a:rPr lang="en-US" sz="3200" i="1" dirty="0"/>
              <a:t>Corinthians 15:4</a:t>
            </a:r>
            <a:endParaRPr lang="en-US" sz="3000" i="1" dirty="0"/>
          </a:p>
        </p:txBody>
      </p:sp>
      <p:cxnSp>
        <p:nvCxnSpPr>
          <p:cNvPr id="5" name="Straight Connector 4"/>
          <p:cNvCxnSpPr/>
          <p:nvPr/>
        </p:nvCxnSpPr>
        <p:spPr>
          <a:xfrm>
            <a:off x="4530635" y="1600200"/>
            <a:ext cx="0" cy="43091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759366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The Known Historical Facts</a:t>
            </a:r>
            <a:endParaRPr lang="en-US" b="1" dirty="0">
              <a:solidFill>
                <a:srgbClr val="FFFF00"/>
              </a:solidFill>
            </a:endParaRPr>
          </a:p>
        </p:txBody>
      </p:sp>
      <p:sp>
        <p:nvSpPr>
          <p:cNvPr id="3" name="Content Placeholder 2"/>
          <p:cNvSpPr>
            <a:spLocks noGrp="1"/>
          </p:cNvSpPr>
          <p:nvPr>
            <p:ph sz="half" idx="1"/>
          </p:nvPr>
        </p:nvSpPr>
        <p:spPr/>
        <p:txBody>
          <a:bodyPr>
            <a:normAutofit/>
          </a:bodyPr>
          <a:lstStyle/>
          <a:p>
            <a:pPr marL="635000" indent="-635000">
              <a:buFont typeface="+mj-lt"/>
              <a:buAutoNum type="arabicPeriod"/>
            </a:pPr>
            <a:r>
              <a:rPr lang="en-US" sz="3000" dirty="0" smtClean="0">
                <a:solidFill>
                  <a:srgbClr val="7F7F7F"/>
                </a:solidFill>
              </a:rPr>
              <a:t>Jesus died by crucifixion.</a:t>
            </a:r>
          </a:p>
          <a:p>
            <a:pPr marL="635000" indent="-635000">
              <a:buFont typeface="+mj-lt"/>
              <a:buAutoNum type="arabicPeriod"/>
            </a:pPr>
            <a:r>
              <a:rPr lang="en-US" sz="3000" dirty="0" smtClean="0">
                <a:solidFill>
                  <a:srgbClr val="7F7F7F"/>
                </a:solidFill>
              </a:rPr>
              <a:t>Jesus was buried.</a:t>
            </a:r>
          </a:p>
          <a:p>
            <a:pPr marL="635000" indent="-635000">
              <a:buFont typeface="+mj-lt"/>
              <a:buAutoNum type="arabicPeriod"/>
            </a:pPr>
            <a:r>
              <a:rPr lang="en-US" sz="3000" b="1" dirty="0" smtClean="0">
                <a:solidFill>
                  <a:srgbClr val="FFFFFF"/>
                </a:solidFill>
              </a:rPr>
              <a:t>Jesus’ death caused the disciples to despair and lose hope, believing that his life was ended.</a:t>
            </a:r>
          </a:p>
        </p:txBody>
      </p:sp>
      <p:sp>
        <p:nvSpPr>
          <p:cNvPr id="4" name="Content Placeholder 3"/>
          <p:cNvSpPr>
            <a:spLocks noGrp="1"/>
          </p:cNvSpPr>
          <p:nvPr>
            <p:ph sz="half" idx="2"/>
          </p:nvPr>
        </p:nvSpPr>
        <p:spPr>
          <a:xfrm>
            <a:off x="4648200" y="1600200"/>
            <a:ext cx="4038600" cy="3903841"/>
          </a:xfrm>
        </p:spPr>
        <p:txBody>
          <a:bodyPr anchor="ctr">
            <a:normAutofit/>
          </a:bodyPr>
          <a:lstStyle/>
          <a:p>
            <a:pPr marL="0" indent="0">
              <a:buNone/>
            </a:pPr>
            <a:r>
              <a:rPr lang="en-US" sz="3200" i="1" dirty="0"/>
              <a:t>“But we had hoped that he was the one to </a:t>
            </a:r>
            <a:r>
              <a:rPr lang="en-US" sz="3200" b="1" i="1" dirty="0">
                <a:solidFill>
                  <a:srgbClr val="FFFF00"/>
                </a:solidFill>
              </a:rPr>
              <a:t>redeem Israel</a:t>
            </a:r>
            <a:r>
              <a:rPr lang="en-US" sz="3200" i="1" dirty="0"/>
              <a:t>.”  </a:t>
            </a:r>
            <a:endParaRPr lang="en-US" sz="3200" i="1" dirty="0" smtClean="0"/>
          </a:p>
          <a:p>
            <a:pPr marL="0" indent="0">
              <a:buNone/>
            </a:pPr>
            <a:r>
              <a:rPr lang="en-US" sz="3200" i="1" dirty="0" smtClean="0"/>
              <a:t>Luke </a:t>
            </a:r>
            <a:r>
              <a:rPr lang="en-US" sz="3200" i="1" dirty="0"/>
              <a:t>24:21</a:t>
            </a:r>
            <a:endParaRPr lang="en-US" sz="3000" i="1" dirty="0"/>
          </a:p>
        </p:txBody>
      </p:sp>
      <p:cxnSp>
        <p:nvCxnSpPr>
          <p:cNvPr id="5" name="Straight Connector 4"/>
          <p:cNvCxnSpPr/>
          <p:nvPr/>
        </p:nvCxnSpPr>
        <p:spPr>
          <a:xfrm>
            <a:off x="4530635" y="1600200"/>
            <a:ext cx="0" cy="43091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759366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The Known Historical Facts</a:t>
            </a:r>
            <a:endParaRPr lang="en-US" b="1" dirty="0">
              <a:solidFill>
                <a:srgbClr val="FFFF00"/>
              </a:solidFill>
            </a:endParaRPr>
          </a:p>
        </p:txBody>
      </p:sp>
      <p:sp>
        <p:nvSpPr>
          <p:cNvPr id="3" name="Content Placeholder 2"/>
          <p:cNvSpPr>
            <a:spLocks noGrp="1"/>
          </p:cNvSpPr>
          <p:nvPr>
            <p:ph sz="half" idx="1"/>
          </p:nvPr>
        </p:nvSpPr>
        <p:spPr>
          <a:xfrm>
            <a:off x="457200" y="1600200"/>
            <a:ext cx="4038600" cy="5257800"/>
          </a:xfrm>
        </p:spPr>
        <p:txBody>
          <a:bodyPr>
            <a:normAutofit/>
          </a:bodyPr>
          <a:lstStyle/>
          <a:p>
            <a:pPr marL="635000" indent="-635000">
              <a:buFont typeface="+mj-lt"/>
              <a:buAutoNum type="arabicPeriod" startAt="4"/>
            </a:pPr>
            <a:r>
              <a:rPr lang="en-US" sz="3000" b="1" dirty="0">
                <a:solidFill>
                  <a:srgbClr val="FFFFFF"/>
                </a:solidFill>
              </a:rPr>
              <a:t>The tomb in which Jesus was buried was discovered to be empty just a few days later</a:t>
            </a:r>
            <a:r>
              <a:rPr lang="en-US" sz="3000" b="1" dirty="0" smtClean="0">
                <a:solidFill>
                  <a:srgbClr val="FFFFFF"/>
                </a:solidFill>
              </a:rPr>
              <a:t>.</a:t>
            </a:r>
          </a:p>
          <a:p>
            <a:pPr marL="635000" indent="-635000">
              <a:buFont typeface="+mj-lt"/>
              <a:buAutoNum type="arabicPeriod" startAt="4"/>
            </a:pPr>
            <a:r>
              <a:rPr lang="en-US" sz="3000" dirty="0">
                <a:solidFill>
                  <a:srgbClr val="7F7F7F"/>
                </a:solidFill>
              </a:rPr>
              <a:t>The disciples had experiences which they believed were literal appearances of the risen </a:t>
            </a:r>
            <a:r>
              <a:rPr lang="en-US" sz="3000" dirty="0" smtClean="0">
                <a:solidFill>
                  <a:srgbClr val="7F7F7F"/>
                </a:solidFill>
              </a:rPr>
              <a:t>Jesus</a:t>
            </a:r>
            <a:r>
              <a:rPr lang="en-US" sz="3000" dirty="0">
                <a:solidFill>
                  <a:srgbClr val="7F7F7F"/>
                </a:solidFill>
              </a:rPr>
              <a:t>.</a:t>
            </a:r>
            <a:endParaRPr lang="en-US" sz="3000" dirty="0">
              <a:solidFill>
                <a:srgbClr val="7F7F7F"/>
              </a:solidFill>
            </a:endParaRPr>
          </a:p>
        </p:txBody>
      </p:sp>
      <p:sp>
        <p:nvSpPr>
          <p:cNvPr id="4" name="Content Placeholder 3"/>
          <p:cNvSpPr>
            <a:spLocks noGrp="1"/>
          </p:cNvSpPr>
          <p:nvPr>
            <p:ph sz="half" idx="2"/>
          </p:nvPr>
        </p:nvSpPr>
        <p:spPr/>
        <p:txBody>
          <a:bodyPr anchor="ctr">
            <a:normAutofit/>
          </a:bodyPr>
          <a:lstStyle/>
          <a:p>
            <a:pPr marL="0" indent="0">
              <a:buNone/>
            </a:pPr>
            <a:r>
              <a:rPr lang="en-US" sz="3000" i="1" dirty="0"/>
              <a:t>And he said to them, “Do not be alarmed. You seek Jesus of Nazareth, who was crucified. He has risen; </a:t>
            </a:r>
            <a:r>
              <a:rPr lang="en-US" sz="3000" b="1" i="1" dirty="0">
                <a:solidFill>
                  <a:srgbClr val="FFFF00"/>
                </a:solidFill>
              </a:rPr>
              <a:t>he is not here</a:t>
            </a:r>
            <a:r>
              <a:rPr lang="en-US" sz="3000" i="1" dirty="0"/>
              <a:t>. See the place where they laid him.”  </a:t>
            </a:r>
            <a:endParaRPr lang="en-US" sz="3000" i="1" dirty="0" smtClean="0"/>
          </a:p>
          <a:p>
            <a:pPr marL="0" indent="0">
              <a:buNone/>
            </a:pPr>
            <a:r>
              <a:rPr lang="en-US" sz="3000" i="1" dirty="0" smtClean="0"/>
              <a:t>Mark </a:t>
            </a:r>
            <a:r>
              <a:rPr lang="en-US" sz="3000" i="1" dirty="0"/>
              <a:t>16:6</a:t>
            </a:r>
            <a:endParaRPr lang="en-US" sz="3000" i="1" dirty="0"/>
          </a:p>
        </p:txBody>
      </p:sp>
      <p:cxnSp>
        <p:nvCxnSpPr>
          <p:cNvPr id="5" name="Straight Connector 4"/>
          <p:cNvCxnSpPr/>
          <p:nvPr/>
        </p:nvCxnSpPr>
        <p:spPr>
          <a:xfrm>
            <a:off x="4530635" y="1600200"/>
            <a:ext cx="0" cy="43091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099833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The Known Historical Facts</a:t>
            </a:r>
            <a:endParaRPr lang="en-US" b="1" dirty="0">
              <a:solidFill>
                <a:srgbClr val="FFFF00"/>
              </a:solidFill>
            </a:endParaRPr>
          </a:p>
        </p:txBody>
      </p:sp>
      <p:sp>
        <p:nvSpPr>
          <p:cNvPr id="3" name="Content Placeholder 2"/>
          <p:cNvSpPr>
            <a:spLocks noGrp="1"/>
          </p:cNvSpPr>
          <p:nvPr>
            <p:ph sz="half" idx="1"/>
          </p:nvPr>
        </p:nvSpPr>
        <p:spPr>
          <a:xfrm>
            <a:off x="457200" y="1600200"/>
            <a:ext cx="4038600" cy="5257800"/>
          </a:xfrm>
        </p:spPr>
        <p:txBody>
          <a:bodyPr>
            <a:normAutofit/>
          </a:bodyPr>
          <a:lstStyle/>
          <a:p>
            <a:pPr marL="635000" indent="-635000">
              <a:buFont typeface="+mj-lt"/>
              <a:buAutoNum type="arabicPeriod" startAt="4"/>
            </a:pPr>
            <a:r>
              <a:rPr lang="en-US" sz="3000" dirty="0">
                <a:solidFill>
                  <a:srgbClr val="7F7F7F"/>
                </a:solidFill>
              </a:rPr>
              <a:t>The tomb in which Jesus was buried was discovered to be empty just a few days later</a:t>
            </a:r>
            <a:r>
              <a:rPr lang="en-US" sz="3000" dirty="0" smtClean="0">
                <a:solidFill>
                  <a:srgbClr val="7F7F7F"/>
                </a:solidFill>
              </a:rPr>
              <a:t>.</a:t>
            </a:r>
          </a:p>
          <a:p>
            <a:pPr marL="635000" indent="-635000">
              <a:buFont typeface="+mj-lt"/>
              <a:buAutoNum type="arabicPeriod" startAt="4"/>
            </a:pPr>
            <a:r>
              <a:rPr lang="en-US" sz="3000" b="1" dirty="0">
                <a:solidFill>
                  <a:srgbClr val="FFFFFF"/>
                </a:solidFill>
              </a:rPr>
              <a:t>The disciples had experiences which they believed were literal appearances of the risen </a:t>
            </a:r>
            <a:r>
              <a:rPr lang="en-US" sz="3000" b="1" dirty="0" smtClean="0">
                <a:solidFill>
                  <a:srgbClr val="FFFFFF"/>
                </a:solidFill>
              </a:rPr>
              <a:t>Jesus</a:t>
            </a:r>
            <a:r>
              <a:rPr lang="en-US" sz="3000" b="1" dirty="0">
                <a:solidFill>
                  <a:srgbClr val="FFFFFF"/>
                </a:solidFill>
              </a:rPr>
              <a:t>.</a:t>
            </a:r>
            <a:endParaRPr lang="en-US" sz="3000" b="1" dirty="0">
              <a:solidFill>
                <a:srgbClr val="FFFFFF"/>
              </a:solidFill>
            </a:endParaRPr>
          </a:p>
        </p:txBody>
      </p:sp>
      <p:sp>
        <p:nvSpPr>
          <p:cNvPr id="4" name="Content Placeholder 3"/>
          <p:cNvSpPr>
            <a:spLocks noGrp="1"/>
          </p:cNvSpPr>
          <p:nvPr>
            <p:ph sz="half" idx="2"/>
          </p:nvPr>
        </p:nvSpPr>
        <p:spPr>
          <a:xfrm>
            <a:off x="4648200" y="1600200"/>
            <a:ext cx="4038600" cy="4874105"/>
          </a:xfrm>
        </p:spPr>
        <p:txBody>
          <a:bodyPr anchor="ctr">
            <a:noAutofit/>
          </a:bodyPr>
          <a:lstStyle/>
          <a:p>
            <a:pPr marL="0" indent="0">
              <a:buNone/>
            </a:pPr>
            <a:r>
              <a:rPr lang="en-US" i="1" dirty="0"/>
              <a:t>…and that he appeared to </a:t>
            </a:r>
            <a:r>
              <a:rPr lang="en-US" b="1" i="1" dirty="0" err="1">
                <a:solidFill>
                  <a:srgbClr val="FFFF00"/>
                </a:solidFill>
              </a:rPr>
              <a:t>Cephas</a:t>
            </a:r>
            <a:r>
              <a:rPr lang="en-US" i="1" dirty="0"/>
              <a:t>, then to the </a:t>
            </a:r>
            <a:r>
              <a:rPr lang="en-US" b="1" i="1" dirty="0">
                <a:solidFill>
                  <a:srgbClr val="FFFF00"/>
                </a:solidFill>
              </a:rPr>
              <a:t>twelve</a:t>
            </a:r>
            <a:r>
              <a:rPr lang="en-US" i="1" dirty="0"/>
              <a:t>. Then he appeared to more than </a:t>
            </a:r>
            <a:r>
              <a:rPr lang="en-US" b="1" i="1" dirty="0">
                <a:solidFill>
                  <a:srgbClr val="FFFF00"/>
                </a:solidFill>
              </a:rPr>
              <a:t>five hundred </a:t>
            </a:r>
            <a:r>
              <a:rPr lang="en-US" i="1" dirty="0"/>
              <a:t>brothers at one time, most of whom are still alive, though some have fallen asleep. Then he appeared to </a:t>
            </a:r>
            <a:r>
              <a:rPr lang="en-US" b="1" i="1" dirty="0">
                <a:solidFill>
                  <a:srgbClr val="FFFF00"/>
                </a:solidFill>
              </a:rPr>
              <a:t>James</a:t>
            </a:r>
            <a:r>
              <a:rPr lang="en-US" i="1" dirty="0"/>
              <a:t>, then to all the </a:t>
            </a:r>
            <a:r>
              <a:rPr lang="en-US" b="1" i="1" dirty="0">
                <a:solidFill>
                  <a:srgbClr val="FFFF00"/>
                </a:solidFill>
              </a:rPr>
              <a:t>apostles</a:t>
            </a:r>
            <a:r>
              <a:rPr lang="en-US" i="1" dirty="0"/>
              <a:t>.  </a:t>
            </a:r>
            <a:endParaRPr lang="en-US" i="1" dirty="0" smtClean="0"/>
          </a:p>
          <a:p>
            <a:pPr marL="0" indent="0">
              <a:buNone/>
            </a:pPr>
            <a:r>
              <a:rPr lang="en-US" i="1" dirty="0" smtClean="0"/>
              <a:t>1 </a:t>
            </a:r>
            <a:r>
              <a:rPr lang="en-US" i="1" dirty="0"/>
              <a:t>Corinthians 15:5-7</a:t>
            </a:r>
            <a:endParaRPr lang="en-US" i="1" dirty="0"/>
          </a:p>
        </p:txBody>
      </p:sp>
      <p:cxnSp>
        <p:nvCxnSpPr>
          <p:cNvPr id="5" name="Straight Connector 4"/>
          <p:cNvCxnSpPr/>
          <p:nvPr/>
        </p:nvCxnSpPr>
        <p:spPr>
          <a:xfrm>
            <a:off x="4530635" y="1600200"/>
            <a:ext cx="0" cy="43091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785646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The Known Historical Facts</a:t>
            </a:r>
            <a:endParaRPr lang="en-US" b="1" dirty="0">
              <a:solidFill>
                <a:srgbClr val="FFFF00"/>
              </a:solidFill>
            </a:endParaRPr>
          </a:p>
        </p:txBody>
      </p:sp>
      <p:sp>
        <p:nvSpPr>
          <p:cNvPr id="3" name="Content Placeholder 2"/>
          <p:cNvSpPr>
            <a:spLocks noGrp="1"/>
          </p:cNvSpPr>
          <p:nvPr>
            <p:ph sz="half" idx="1"/>
          </p:nvPr>
        </p:nvSpPr>
        <p:spPr>
          <a:xfrm>
            <a:off x="457200" y="1600200"/>
            <a:ext cx="4038600" cy="5257800"/>
          </a:xfrm>
        </p:spPr>
        <p:txBody>
          <a:bodyPr>
            <a:normAutofit/>
          </a:bodyPr>
          <a:lstStyle/>
          <a:p>
            <a:pPr marL="635000" indent="-635000">
              <a:buFont typeface="+mj-lt"/>
              <a:buAutoNum type="arabicPeriod" startAt="6"/>
            </a:pPr>
            <a:r>
              <a:rPr lang="en-US" sz="3000" b="1" dirty="0">
                <a:solidFill>
                  <a:srgbClr val="FFFFFF"/>
                </a:solidFill>
              </a:rPr>
              <a:t>The disciples were transformed from doubters who were afraid to identify themselves with Jesus to bold proclaimers of his death and </a:t>
            </a:r>
            <a:r>
              <a:rPr lang="en-US" sz="3000" b="1" dirty="0" smtClean="0">
                <a:solidFill>
                  <a:srgbClr val="FFFFFF"/>
                </a:solidFill>
              </a:rPr>
              <a:t>resurrection.</a:t>
            </a:r>
            <a:endParaRPr lang="en-US" sz="3000" b="1" dirty="0">
              <a:solidFill>
                <a:srgbClr val="FFFFFF"/>
              </a:solidFill>
            </a:endParaRPr>
          </a:p>
        </p:txBody>
      </p:sp>
      <p:sp>
        <p:nvSpPr>
          <p:cNvPr id="4" name="Content Placeholder 3"/>
          <p:cNvSpPr>
            <a:spLocks noGrp="1"/>
          </p:cNvSpPr>
          <p:nvPr>
            <p:ph sz="half" idx="2"/>
          </p:nvPr>
        </p:nvSpPr>
        <p:spPr>
          <a:xfrm>
            <a:off x="4648200" y="1600200"/>
            <a:ext cx="4038600" cy="4874105"/>
          </a:xfrm>
        </p:spPr>
        <p:txBody>
          <a:bodyPr anchor="ctr">
            <a:noAutofit/>
          </a:bodyPr>
          <a:lstStyle/>
          <a:p>
            <a:pPr marL="0" indent="0">
              <a:buNone/>
            </a:pPr>
            <a:r>
              <a:rPr lang="en-US" i="1" dirty="0"/>
              <a:t>“</a:t>
            </a:r>
            <a:r>
              <a:rPr lang="en-US" b="1" i="1" dirty="0">
                <a:solidFill>
                  <a:srgbClr val="FFFF00"/>
                </a:solidFill>
              </a:rPr>
              <a:t>Rulers of the people and elders</a:t>
            </a:r>
            <a:r>
              <a:rPr lang="en-US" i="1" dirty="0"/>
              <a:t>… let it be known to all of you and to all the people of Israel that by the name of Jesus Christ of Nazareth, whom you crucified, whom God raised from the dead—by him this man is standing before you well. </a:t>
            </a:r>
            <a:endParaRPr lang="en-US" i="1" dirty="0" smtClean="0"/>
          </a:p>
          <a:p>
            <a:pPr marL="0" indent="0">
              <a:buNone/>
            </a:pPr>
            <a:r>
              <a:rPr lang="en-US" i="1" dirty="0" smtClean="0"/>
              <a:t>Acts </a:t>
            </a:r>
            <a:r>
              <a:rPr lang="en-US" i="1" dirty="0"/>
              <a:t>4:8, 10</a:t>
            </a:r>
            <a:endParaRPr lang="en-US" i="1" dirty="0"/>
          </a:p>
        </p:txBody>
      </p:sp>
      <p:cxnSp>
        <p:nvCxnSpPr>
          <p:cNvPr id="5" name="Straight Connector 4"/>
          <p:cNvCxnSpPr/>
          <p:nvPr/>
        </p:nvCxnSpPr>
        <p:spPr>
          <a:xfrm>
            <a:off x="4530635" y="1600200"/>
            <a:ext cx="0" cy="43091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542044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The Known Historical Facts</a:t>
            </a:r>
            <a:endParaRPr lang="en-US" b="1" dirty="0">
              <a:solidFill>
                <a:srgbClr val="FFFF00"/>
              </a:solidFill>
            </a:endParaRPr>
          </a:p>
        </p:txBody>
      </p:sp>
      <p:sp>
        <p:nvSpPr>
          <p:cNvPr id="3" name="Content Placeholder 2"/>
          <p:cNvSpPr>
            <a:spLocks noGrp="1"/>
          </p:cNvSpPr>
          <p:nvPr>
            <p:ph sz="half" idx="1"/>
          </p:nvPr>
        </p:nvSpPr>
        <p:spPr>
          <a:xfrm>
            <a:off x="457200" y="1600200"/>
            <a:ext cx="4038600" cy="5257800"/>
          </a:xfrm>
        </p:spPr>
        <p:txBody>
          <a:bodyPr>
            <a:normAutofit/>
          </a:bodyPr>
          <a:lstStyle/>
          <a:p>
            <a:pPr marL="635000" indent="-635000">
              <a:buFont typeface="+mj-lt"/>
              <a:buAutoNum type="arabicPeriod" startAt="7"/>
            </a:pPr>
            <a:r>
              <a:rPr lang="en-US" b="1" dirty="0">
                <a:solidFill>
                  <a:srgbClr val="FFFFFF"/>
                </a:solidFill>
              </a:rPr>
              <a:t>This message was the center of preaching in the early church.</a:t>
            </a:r>
          </a:p>
          <a:p>
            <a:pPr marL="635000" indent="-635000">
              <a:buFont typeface="+mj-lt"/>
              <a:buAutoNum type="arabicPeriod" startAt="7"/>
            </a:pPr>
            <a:r>
              <a:rPr lang="en-US" dirty="0">
                <a:solidFill>
                  <a:srgbClr val="7F7F7F"/>
                </a:solidFill>
              </a:rPr>
              <a:t>This message was especially proclaimed in Jerusalem, where Jesus died and was buried shortly before.</a:t>
            </a:r>
          </a:p>
        </p:txBody>
      </p:sp>
      <p:sp>
        <p:nvSpPr>
          <p:cNvPr id="4" name="Content Placeholder 3"/>
          <p:cNvSpPr>
            <a:spLocks noGrp="1"/>
          </p:cNvSpPr>
          <p:nvPr>
            <p:ph sz="half" idx="2"/>
          </p:nvPr>
        </p:nvSpPr>
        <p:spPr>
          <a:xfrm>
            <a:off x="4648200" y="1600200"/>
            <a:ext cx="4038600" cy="3656865"/>
          </a:xfrm>
        </p:spPr>
        <p:txBody>
          <a:bodyPr anchor="ctr">
            <a:noAutofit/>
          </a:bodyPr>
          <a:lstStyle/>
          <a:p>
            <a:pPr marL="0" indent="0">
              <a:buNone/>
            </a:pPr>
            <a:r>
              <a:rPr lang="en-US" i="1" dirty="0"/>
              <a:t>“This Jesus God raised up, and of that we all are </a:t>
            </a:r>
            <a:r>
              <a:rPr lang="en-US" b="1" i="1" dirty="0">
                <a:solidFill>
                  <a:srgbClr val="FFFF00"/>
                </a:solidFill>
              </a:rPr>
              <a:t>witnesses</a:t>
            </a:r>
            <a:r>
              <a:rPr lang="en-US" i="1" dirty="0"/>
              <a:t>.” </a:t>
            </a:r>
            <a:endParaRPr lang="en-US" i="1" dirty="0" smtClean="0"/>
          </a:p>
          <a:p>
            <a:pPr marL="0" indent="0">
              <a:buNone/>
            </a:pPr>
            <a:r>
              <a:rPr lang="en-US" i="1" dirty="0" smtClean="0"/>
              <a:t>Acts </a:t>
            </a:r>
            <a:r>
              <a:rPr lang="en-US" i="1" dirty="0"/>
              <a:t>2:32</a:t>
            </a:r>
            <a:endParaRPr lang="en-US" i="1" dirty="0"/>
          </a:p>
        </p:txBody>
      </p:sp>
      <p:cxnSp>
        <p:nvCxnSpPr>
          <p:cNvPr id="5" name="Straight Connector 4"/>
          <p:cNvCxnSpPr/>
          <p:nvPr/>
        </p:nvCxnSpPr>
        <p:spPr>
          <a:xfrm>
            <a:off x="4530635" y="1600200"/>
            <a:ext cx="0" cy="43091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728314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The Known Historical Facts</a:t>
            </a:r>
            <a:endParaRPr lang="en-US" b="1" dirty="0">
              <a:solidFill>
                <a:srgbClr val="FFFF00"/>
              </a:solidFill>
            </a:endParaRPr>
          </a:p>
        </p:txBody>
      </p:sp>
      <p:sp>
        <p:nvSpPr>
          <p:cNvPr id="3" name="Content Placeholder 2"/>
          <p:cNvSpPr>
            <a:spLocks noGrp="1"/>
          </p:cNvSpPr>
          <p:nvPr>
            <p:ph sz="half" idx="1"/>
          </p:nvPr>
        </p:nvSpPr>
        <p:spPr>
          <a:xfrm>
            <a:off x="457200" y="1600200"/>
            <a:ext cx="4038600" cy="5257800"/>
          </a:xfrm>
        </p:spPr>
        <p:txBody>
          <a:bodyPr>
            <a:normAutofit/>
          </a:bodyPr>
          <a:lstStyle/>
          <a:p>
            <a:pPr marL="635000" indent="-635000">
              <a:buFont typeface="+mj-lt"/>
              <a:buAutoNum type="arabicPeriod" startAt="7"/>
            </a:pPr>
            <a:r>
              <a:rPr lang="en-US" dirty="0">
                <a:solidFill>
                  <a:srgbClr val="7F7F7F"/>
                </a:solidFill>
              </a:rPr>
              <a:t>This message was the center of preaching in the early church.</a:t>
            </a:r>
          </a:p>
          <a:p>
            <a:pPr marL="635000" indent="-635000">
              <a:buFont typeface="+mj-lt"/>
              <a:buAutoNum type="arabicPeriod" startAt="7"/>
            </a:pPr>
            <a:r>
              <a:rPr lang="en-US" b="1" dirty="0">
                <a:solidFill>
                  <a:srgbClr val="FFFFFF"/>
                </a:solidFill>
              </a:rPr>
              <a:t>This message was especially proclaimed in Jerusalem, where Jesus died and was buried shortly before.</a:t>
            </a:r>
          </a:p>
        </p:txBody>
      </p:sp>
      <p:sp>
        <p:nvSpPr>
          <p:cNvPr id="4" name="Content Placeholder 3"/>
          <p:cNvSpPr>
            <a:spLocks noGrp="1"/>
          </p:cNvSpPr>
          <p:nvPr>
            <p:ph sz="half" idx="2"/>
          </p:nvPr>
        </p:nvSpPr>
        <p:spPr>
          <a:xfrm>
            <a:off x="4648200" y="1600200"/>
            <a:ext cx="4038600" cy="3974406"/>
          </a:xfrm>
        </p:spPr>
        <p:txBody>
          <a:bodyPr anchor="ctr">
            <a:noAutofit/>
          </a:bodyPr>
          <a:lstStyle/>
          <a:p>
            <a:pPr marL="0" indent="0">
              <a:buNone/>
            </a:pPr>
            <a:r>
              <a:rPr lang="en-US" i="1" dirty="0"/>
              <a:t>“Brothers, I may say to you with confidence about the patriarch David that he both died and was buried, and </a:t>
            </a:r>
            <a:r>
              <a:rPr lang="en-US" b="1" i="1" dirty="0">
                <a:solidFill>
                  <a:srgbClr val="FFFF00"/>
                </a:solidFill>
              </a:rPr>
              <a:t>his tomb is with us to this day</a:t>
            </a:r>
            <a:r>
              <a:rPr lang="en-US" i="1" dirty="0"/>
              <a:t>.”  </a:t>
            </a:r>
            <a:endParaRPr lang="en-US" i="1" dirty="0" smtClean="0"/>
          </a:p>
          <a:p>
            <a:pPr marL="0" indent="0">
              <a:buNone/>
            </a:pPr>
            <a:r>
              <a:rPr lang="en-US" i="1" dirty="0" smtClean="0"/>
              <a:t>Acts </a:t>
            </a:r>
            <a:r>
              <a:rPr lang="en-US" i="1" dirty="0"/>
              <a:t>2:29</a:t>
            </a:r>
            <a:endParaRPr lang="en-US" i="1" dirty="0"/>
          </a:p>
        </p:txBody>
      </p:sp>
      <p:cxnSp>
        <p:nvCxnSpPr>
          <p:cNvPr id="5" name="Straight Connector 4"/>
          <p:cNvCxnSpPr/>
          <p:nvPr/>
        </p:nvCxnSpPr>
        <p:spPr>
          <a:xfrm>
            <a:off x="4530635" y="1600200"/>
            <a:ext cx="0" cy="43091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148404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27721</TotalTime>
  <Words>755</Words>
  <Application>Microsoft Macintosh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Black</vt:lpstr>
      <vt:lpstr>PowerPoint Presentation</vt:lpstr>
      <vt:lpstr>The Known Historical Facts</vt:lpstr>
      <vt:lpstr>The Known Historical Facts</vt:lpstr>
      <vt:lpstr>The Known Historical Facts</vt:lpstr>
      <vt:lpstr>The Known Historical Facts</vt:lpstr>
      <vt:lpstr>The Known Historical Facts</vt:lpstr>
      <vt:lpstr>The Known Historical Facts</vt:lpstr>
      <vt:lpstr>The Known Historical Facts</vt:lpstr>
      <vt:lpstr>The Known Historical Facts</vt:lpstr>
      <vt:lpstr>The Known Historical Facts</vt:lpstr>
      <vt:lpstr>The Known Historical Facts</vt:lpstr>
      <vt:lpstr>The Known Historical Facts</vt:lpstr>
      <vt:lpstr>The Known Historical Facts</vt:lpstr>
      <vt:lpstr>PowerPoint Presentation</vt:lpstr>
    </vt:vector>
  </TitlesOfParts>
  <Company>Auburn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Joshua Carter</dc:creator>
  <cp:lastModifiedBy>David Maxson</cp:lastModifiedBy>
  <cp:revision>311</cp:revision>
  <dcterms:created xsi:type="dcterms:W3CDTF">2015-10-29T03:17:02Z</dcterms:created>
  <dcterms:modified xsi:type="dcterms:W3CDTF">2019-09-08T12:09:36Z</dcterms:modified>
</cp:coreProperties>
</file>