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750" r:id="rId2"/>
    <p:sldId id="846" r:id="rId3"/>
    <p:sldId id="892" r:id="rId4"/>
    <p:sldId id="887" r:id="rId5"/>
    <p:sldId id="894" r:id="rId6"/>
    <p:sldId id="889" r:id="rId7"/>
    <p:sldId id="89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FF"/>
    <a:srgbClr val="3F2519"/>
    <a:srgbClr val="52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491" autoAdjust="0"/>
    <p:restoredTop sz="99012" autoAdjust="0"/>
  </p:normalViewPr>
  <p:slideViewPr>
    <p:cSldViewPr snapToGrid="0" snapToObjects="1">
      <p:cViewPr>
        <p:scale>
          <a:sx n="81" d="100"/>
          <a:sy n="81" d="100"/>
        </p:scale>
        <p:origin x="-248" y="-696"/>
      </p:cViewPr>
      <p:guideLst>
        <p:guide orient="horz" pos="2153"/>
        <p:guide pos="28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6624F-0B0B-9346-BDF6-E449CA89FE40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37254-20A9-EA45-82EC-BDAAE7DC2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54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EE1AC-C9C9-6E4B-B312-86B4310CBFEA}" type="datetimeFigureOut">
              <a:rPr lang="en-US" smtClean="0"/>
              <a:t>10/26/19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BFD01-1AD5-E745-9704-EED3D11382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sized_20190818130406_IMG_0299.jpeg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70"/>
          <a:stretch/>
        </p:blipFill>
        <p:spPr>
          <a:xfrm>
            <a:off x="-45720" y="0"/>
            <a:ext cx="918972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6356" y="4257928"/>
            <a:ext cx="9150356" cy="91239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540164"/>
            <a:ext cx="9144000" cy="191972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43277" y="1550659"/>
            <a:ext cx="7832045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8000" b="1" spc="-300" dirty="0" smtClean="0">
                <a:latin typeface="Times New Roman"/>
                <a:cs typeface="Times New Roman"/>
              </a:rPr>
              <a:t>A Marriage Made in Heaven</a:t>
            </a:r>
            <a:endParaRPr lang="en-US" sz="8000" b="1" spc="-300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157" y="4257927"/>
            <a:ext cx="8123674" cy="946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sz="3500" b="1" spc="-150" dirty="0" smtClean="0">
                <a:latin typeface="+mj-lt"/>
                <a:cs typeface="Times New Roman"/>
              </a:rPr>
              <a:t>Personal Transformation in Marriage Through the Fruit of the Spirit</a:t>
            </a:r>
            <a:endParaRPr lang="en-US" sz="3500" b="1" spc="-150" dirty="0">
              <a:latin typeface="+mj-lt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7646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230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Proverbs on Self Control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52089" y="1708036"/>
            <a:ext cx="7271011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Overeating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Prov</a:t>
            </a:r>
            <a:r>
              <a:rPr lang="en-US" sz="2800" dirty="0" smtClean="0">
                <a:solidFill>
                  <a:schemeClr val="bg1"/>
                </a:solidFill>
              </a:rPr>
              <a:t> 23:21)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Lust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Prov</a:t>
            </a:r>
            <a:r>
              <a:rPr lang="en-US" sz="2800" dirty="0" smtClean="0">
                <a:solidFill>
                  <a:schemeClr val="bg1"/>
                </a:solidFill>
              </a:rPr>
              <a:t> 5:15)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Money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Prov</a:t>
            </a:r>
            <a:r>
              <a:rPr lang="en-US" sz="2800" dirty="0" smtClean="0">
                <a:solidFill>
                  <a:schemeClr val="bg1"/>
                </a:solidFill>
              </a:rPr>
              <a:t> 22:7)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Alcohol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Prov</a:t>
            </a:r>
            <a:r>
              <a:rPr lang="en-US" sz="2800" dirty="0" smtClean="0">
                <a:solidFill>
                  <a:schemeClr val="bg1"/>
                </a:solidFill>
              </a:rPr>
              <a:t> 20:1)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Work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Prov</a:t>
            </a:r>
            <a:r>
              <a:rPr lang="en-US" sz="2800" dirty="0" smtClean="0">
                <a:solidFill>
                  <a:schemeClr val="bg1"/>
                </a:solidFill>
              </a:rPr>
              <a:t> 23:4)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Anger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Prov</a:t>
            </a:r>
            <a:r>
              <a:rPr lang="en-US" sz="2800" dirty="0" smtClean="0">
                <a:solidFill>
                  <a:schemeClr val="bg1"/>
                </a:solidFill>
              </a:rPr>
              <a:t> 29:11)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457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230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The Power of Vision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8489" y="1896196"/>
            <a:ext cx="687742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But one thing I do: forgetting what lies behind and straining forward to what lies ahead, I press on toward the goal for the prize of the upward call of God in Christ Jesus. 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Philippians 3:13-14</a:t>
            </a:r>
            <a:endParaRPr lang="en-US" sz="30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09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230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Strategies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7767" y="1708036"/>
            <a:ext cx="726884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</a:rPr>
              <a:t>Bible Study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Psa</a:t>
            </a:r>
            <a:r>
              <a:rPr lang="en-US" sz="2800" dirty="0" smtClean="0">
                <a:solidFill>
                  <a:schemeClr val="bg1"/>
                </a:solidFill>
              </a:rPr>
              <a:t> 119:104; </a:t>
            </a:r>
            <a:r>
              <a:rPr lang="en-US" sz="2800" dirty="0" err="1" smtClean="0">
                <a:solidFill>
                  <a:schemeClr val="bg1"/>
                </a:solidFill>
              </a:rPr>
              <a:t>Heb</a:t>
            </a:r>
            <a:r>
              <a:rPr lang="en-US" sz="2800" dirty="0" smtClean="0">
                <a:solidFill>
                  <a:schemeClr val="bg1"/>
                </a:solidFill>
              </a:rPr>
              <a:t> 4:12-13)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Prayer</a:t>
            </a:r>
            <a:r>
              <a:rPr lang="en-US" sz="28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(Phil 4:5-7; Rom 6:12-13; </a:t>
            </a:r>
            <a:r>
              <a:rPr lang="en-US" sz="28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Lk</a:t>
            </a:r>
            <a:r>
              <a:rPr lang="en-US" sz="28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11:24-26)</a:t>
            </a: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Flight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(1 </a:t>
            </a:r>
            <a:r>
              <a:rPr lang="en-US" sz="28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Cor</a:t>
            </a:r>
            <a:r>
              <a:rPr lang="en-US" sz="2800" dirty="0">
                <a:solidFill>
                  <a:schemeClr val="bg1"/>
                </a:solidFill>
                <a:latin typeface="Calibri" charset="0"/>
                <a:cs typeface="Calibri" charset="0"/>
              </a:rPr>
              <a:t> 10:12-13; Gen 39)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Protect the Eyes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(Job 31:1)</a:t>
            </a:r>
          </a:p>
          <a:p>
            <a:pPr marL="1371600" lvl="2" indent="-457200">
              <a:spcBef>
                <a:spcPts val="600"/>
              </a:spcBef>
              <a:spcAft>
                <a:spcPts val="600"/>
              </a:spcAft>
              <a:buFont typeface="Courier New"/>
              <a:buChar char="o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Protect the Heart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(</a:t>
            </a:r>
            <a:r>
              <a:rPr lang="en-US" sz="26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Prov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 4:23)</a:t>
            </a:r>
            <a:endParaRPr lang="en-US" sz="2600" dirty="0">
              <a:solidFill>
                <a:srgbClr val="000000"/>
              </a:solidFill>
              <a:latin typeface="Calibri" charset="0"/>
              <a:cs typeface="Calibri" charset="0"/>
            </a:endParaRPr>
          </a:p>
          <a:p>
            <a:pPr marL="454025" indent="-454025">
              <a:spcBef>
                <a:spcPts val="600"/>
              </a:spcBef>
              <a:spcAft>
                <a:spcPts val="600"/>
              </a:spcAft>
              <a:buFont typeface="Arial"/>
              <a:buChar char="•"/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Godly Friends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(2 Tim 2:22)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61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4230" y="3520626"/>
            <a:ext cx="3337372" cy="33373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Profile of a Friend</a:t>
            </a:r>
            <a:endParaRPr lang="en-US" sz="48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188" y="1708036"/>
            <a:ext cx="726884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</a:rPr>
              <a:t>Always there </a:t>
            </a:r>
            <a:r>
              <a:rPr lang="en-US" sz="2600" dirty="0">
                <a:solidFill>
                  <a:schemeClr val="bg1"/>
                </a:solidFill>
              </a:rPr>
              <a:t>(</a:t>
            </a:r>
            <a:r>
              <a:rPr lang="en-US" sz="2600" dirty="0" err="1">
                <a:solidFill>
                  <a:schemeClr val="bg1"/>
                </a:solidFill>
              </a:rPr>
              <a:t>Prov</a:t>
            </a:r>
            <a:r>
              <a:rPr lang="en-US" sz="2600" dirty="0">
                <a:solidFill>
                  <a:schemeClr val="bg1"/>
                </a:solidFill>
              </a:rPr>
              <a:t> 18:24)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Listen without judging</a:t>
            </a:r>
            <a:r>
              <a:rPr lang="en-US" sz="30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(</a:t>
            </a:r>
            <a:r>
              <a:rPr lang="en-US" sz="26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Prov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 10:12)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Keep confidence</a:t>
            </a:r>
            <a:r>
              <a:rPr lang="en-US" sz="30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(</a:t>
            </a:r>
            <a:r>
              <a:rPr lang="en-US" sz="26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Prov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 17:9)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Wise counsel</a:t>
            </a:r>
            <a:r>
              <a:rPr lang="en-US" sz="30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(</a:t>
            </a:r>
            <a:r>
              <a:rPr lang="en-US" sz="26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Prov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 13:20)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Tell truth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err="1" smtClean="0">
                <a:solidFill>
                  <a:schemeClr val="bg1"/>
                </a:solidFill>
              </a:rPr>
              <a:t>Prov</a:t>
            </a:r>
            <a:r>
              <a:rPr lang="en-US" sz="2600" dirty="0" smtClean="0">
                <a:solidFill>
                  <a:schemeClr val="bg1"/>
                </a:solidFill>
              </a:rPr>
              <a:t> 27:6)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Lift you up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(Eccl 4:9-10)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Inspire you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(</a:t>
            </a:r>
            <a:r>
              <a:rPr lang="en-US" sz="26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Prov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27:17)</a:t>
            </a:r>
            <a:endParaRPr lang="en-US" sz="2600" dirty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Stay with you</a:t>
            </a:r>
            <a:r>
              <a:rPr lang="en-US" sz="3000" dirty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(</a:t>
            </a:r>
            <a:r>
              <a:rPr lang="en-US" sz="2600" dirty="0" err="1">
                <a:solidFill>
                  <a:schemeClr val="bg1"/>
                </a:solidFill>
                <a:latin typeface="Calibri" charset="0"/>
                <a:cs typeface="Calibri" charset="0"/>
              </a:rPr>
              <a:t>Prov</a:t>
            </a:r>
            <a:r>
              <a:rPr lang="en-US" sz="2600" dirty="0">
                <a:solidFill>
                  <a:schemeClr val="bg1"/>
                </a:solidFill>
                <a:latin typeface="Calibri" charset="0"/>
                <a:cs typeface="Calibri" charset="0"/>
              </a:rPr>
              <a:t> 17:17)</a:t>
            </a:r>
          </a:p>
          <a:p>
            <a:pPr marL="454025" indent="-454025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Pray for you</a:t>
            </a:r>
            <a:r>
              <a:rPr lang="en-US" sz="30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(2 </a:t>
            </a:r>
            <a:r>
              <a:rPr lang="en-US" sz="2600" dirty="0" err="1" smtClean="0">
                <a:solidFill>
                  <a:schemeClr val="bg1"/>
                </a:solidFill>
                <a:latin typeface="Calibri" charset="0"/>
                <a:cs typeface="Calibri" charset="0"/>
              </a:rPr>
              <a:t>Thess</a:t>
            </a:r>
            <a:r>
              <a:rPr lang="en-US" sz="2600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 3:1)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0667" y="443590"/>
            <a:ext cx="8153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50" dirty="0" smtClean="0">
                <a:solidFill>
                  <a:schemeClr val="bg1"/>
                </a:solidFill>
                <a:latin typeface="Century Gothic"/>
                <a:cs typeface="Century Gothic"/>
              </a:rPr>
              <a:t>One Another Commands</a:t>
            </a:r>
            <a:endParaRPr lang="en-US" sz="4000" b="1" spc="-150" dirty="0" smtClean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035" y="1708036"/>
            <a:ext cx="7390865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Love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err="1" smtClean="0">
                <a:solidFill>
                  <a:schemeClr val="bg1"/>
                </a:solidFill>
              </a:rPr>
              <a:t>Jn</a:t>
            </a:r>
            <a:r>
              <a:rPr lang="en-US" sz="2600" dirty="0" smtClean="0">
                <a:solidFill>
                  <a:schemeClr val="bg1"/>
                </a:solidFill>
              </a:rPr>
              <a:t> 13:34)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Be devoted </a:t>
            </a:r>
            <a:r>
              <a:rPr lang="en-US" sz="2600" dirty="0" smtClean="0">
                <a:solidFill>
                  <a:schemeClr val="bg1"/>
                </a:solidFill>
              </a:rPr>
              <a:t>(Rom 12:10)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Not judge </a:t>
            </a:r>
            <a:r>
              <a:rPr lang="en-US" sz="2600" dirty="0" smtClean="0">
                <a:solidFill>
                  <a:schemeClr val="bg1"/>
                </a:solidFill>
              </a:rPr>
              <a:t>(Rom 14:13)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Accept </a:t>
            </a:r>
            <a:r>
              <a:rPr lang="en-US" sz="2600" dirty="0" smtClean="0">
                <a:solidFill>
                  <a:schemeClr val="bg1"/>
                </a:solidFill>
              </a:rPr>
              <a:t>(Rom 15:7)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Admonish </a:t>
            </a:r>
            <a:r>
              <a:rPr lang="en-US" sz="2600" dirty="0" smtClean="0">
                <a:solidFill>
                  <a:schemeClr val="bg1"/>
                </a:solidFill>
              </a:rPr>
              <a:t>(Rom 15:14)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Serve </a:t>
            </a:r>
            <a:r>
              <a:rPr lang="en-US" sz="2600" dirty="0" smtClean="0">
                <a:solidFill>
                  <a:schemeClr val="bg1"/>
                </a:solidFill>
              </a:rPr>
              <a:t>(Gal 5:13)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Bear burdens </a:t>
            </a:r>
            <a:r>
              <a:rPr lang="en-US" sz="2600" dirty="0" smtClean="0">
                <a:solidFill>
                  <a:schemeClr val="bg1"/>
                </a:solidFill>
              </a:rPr>
              <a:t>(Gal 6:2)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Forgive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err="1" smtClean="0">
                <a:solidFill>
                  <a:schemeClr val="bg1"/>
                </a:solidFill>
              </a:rPr>
              <a:t>Eph</a:t>
            </a:r>
            <a:r>
              <a:rPr lang="en-US" sz="2600" dirty="0" smtClean="0">
                <a:solidFill>
                  <a:schemeClr val="bg1"/>
                </a:solidFill>
              </a:rPr>
              <a:t> 4:32)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Regard more important </a:t>
            </a:r>
            <a:r>
              <a:rPr lang="en-US" sz="2600" dirty="0" smtClean="0">
                <a:solidFill>
                  <a:schemeClr val="bg1"/>
                </a:solidFill>
              </a:rPr>
              <a:t>(Phil 2:3)</a:t>
            </a:r>
            <a:endParaRPr lang="en-US" sz="2600" dirty="0" smtClean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148489" y="1505386"/>
            <a:ext cx="6877423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271" y="1713815"/>
            <a:ext cx="468475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Be honest </a:t>
            </a:r>
            <a:r>
              <a:rPr lang="en-US" sz="2600" dirty="0" smtClean="0">
                <a:solidFill>
                  <a:schemeClr val="bg1"/>
                </a:solidFill>
              </a:rPr>
              <a:t>(Col 3:9)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Encourage </a:t>
            </a:r>
            <a:r>
              <a:rPr lang="en-US" sz="2600" dirty="0" smtClean="0">
                <a:solidFill>
                  <a:schemeClr val="bg1"/>
                </a:solidFill>
              </a:rPr>
              <a:t>(1 </a:t>
            </a:r>
            <a:r>
              <a:rPr lang="en-US" sz="2600" dirty="0" err="1" smtClean="0">
                <a:solidFill>
                  <a:schemeClr val="bg1"/>
                </a:solidFill>
              </a:rPr>
              <a:t>Thess</a:t>
            </a:r>
            <a:r>
              <a:rPr lang="en-US" sz="2600" dirty="0" smtClean="0">
                <a:solidFill>
                  <a:schemeClr val="bg1"/>
                </a:solidFill>
              </a:rPr>
              <a:t> 5:11)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Exhort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dirty="0" err="1" smtClean="0">
                <a:solidFill>
                  <a:schemeClr val="bg1"/>
                </a:solidFill>
              </a:rPr>
              <a:t>Heb</a:t>
            </a:r>
            <a:r>
              <a:rPr lang="en-US" sz="2600" dirty="0" smtClean="0">
                <a:solidFill>
                  <a:schemeClr val="bg1"/>
                </a:solidFill>
              </a:rPr>
              <a:t> 10:25)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Confess sins </a:t>
            </a:r>
            <a:r>
              <a:rPr lang="en-US" sz="2600" dirty="0" smtClean="0">
                <a:solidFill>
                  <a:schemeClr val="bg1"/>
                </a:solidFill>
              </a:rPr>
              <a:t>(Jas 5:16)</a:t>
            </a:r>
          </a:p>
          <a:p>
            <a:pPr marL="338138" indent="-338138">
              <a:spcBef>
                <a:spcPts val="600"/>
              </a:spcBef>
              <a:buFont typeface="Arial"/>
              <a:buChar char="•"/>
              <a:tabLst>
                <a:tab pos="635000" algn="l"/>
              </a:tabLst>
            </a:pPr>
            <a:r>
              <a:rPr lang="en-US" sz="3000" b="1" dirty="0" smtClean="0">
                <a:solidFill>
                  <a:schemeClr val="bg1"/>
                </a:solidFill>
              </a:rPr>
              <a:t>Be hospitable </a:t>
            </a:r>
            <a:r>
              <a:rPr lang="en-US" sz="2600" dirty="0" smtClean="0">
                <a:solidFill>
                  <a:schemeClr val="bg1"/>
                </a:solidFill>
              </a:rPr>
              <a:t>(1 Pet 4:9)</a:t>
            </a:r>
          </a:p>
        </p:txBody>
      </p:sp>
    </p:spTree>
    <p:extLst>
      <p:ext uri="{BB962C8B-B14F-4D97-AF65-F5344CB8AC3E}">
        <p14:creationId xmlns:p14="http://schemas.microsoft.com/office/powerpoint/2010/main" val="362860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4290" t="13879" r="-6" b="43853"/>
          <a:stretch/>
        </p:blipFill>
        <p:spPr>
          <a:xfrm>
            <a:off x="0" y="-50910"/>
            <a:ext cx="9157513" cy="6949440"/>
          </a:xfrm>
          <a:prstGeom prst="rect">
            <a:avLst/>
          </a:prstGeom>
        </p:spPr>
      </p:pic>
      <p:pic>
        <p:nvPicPr>
          <p:cNvPr id="7" name="Picture 2" descr="http://4.bp.blogspot.com/_Uz949Q45IHA/Rrke_tzabEI/AAAAAAAAAAc/C_Cup4pdu_8/s400/grow+old+togeth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" t="1967" r="445" b="2032"/>
          <a:stretch/>
        </p:blipFill>
        <p:spPr bwMode="auto">
          <a:xfrm rot="21272089">
            <a:off x="698031" y="1571043"/>
            <a:ext cx="2653306" cy="37100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640238" y="1325597"/>
            <a:ext cx="4980192" cy="4212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But one thing I do: </a:t>
            </a:r>
            <a:endParaRPr lang="en-US" sz="32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forgetting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what lies 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behind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and straining forward to what lies ahead, </a:t>
            </a:r>
            <a:endParaRPr lang="en-US" sz="32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I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press on toward the </a:t>
            </a:r>
            <a:endParaRPr lang="en-US" sz="32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goal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for the prize </a:t>
            </a:r>
            <a:endParaRPr lang="en-US" sz="32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of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the upward call </a:t>
            </a:r>
            <a:endParaRPr lang="en-US" sz="3200" b="1" dirty="0" smtClean="0">
              <a:solidFill>
                <a:schemeClr val="bg1"/>
              </a:solidFill>
              <a:latin typeface="Calibri" charset="0"/>
              <a:cs typeface="Calibri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of </a:t>
            </a:r>
            <a:r>
              <a:rPr lang="en-US" sz="3200" b="1" dirty="0">
                <a:solidFill>
                  <a:schemeClr val="bg1"/>
                </a:solidFill>
                <a:latin typeface="Calibri" charset="0"/>
                <a:cs typeface="Calibri" charset="0"/>
              </a:rPr>
              <a:t>God in Christ Jesus</a:t>
            </a: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tabLst>
                <a:tab pos="635000" algn="l"/>
              </a:tabLst>
            </a:pPr>
            <a:r>
              <a:rPr lang="en-US" sz="32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Philippians 3:13-14</a:t>
            </a:r>
            <a:endParaRPr lang="en-US" sz="3200" b="1" dirty="0">
              <a:solidFill>
                <a:srgbClr val="000000"/>
              </a:solidFill>
              <a:latin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0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54122</TotalTime>
  <Words>424</Words>
  <Application>Microsoft Macintosh PowerPoint</Application>
  <PresentationFormat>On-screen Show (4:3)</PresentationFormat>
  <Paragraphs>51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Carter</dc:creator>
  <cp:lastModifiedBy>David Maxson</cp:lastModifiedBy>
  <cp:revision>417</cp:revision>
  <cp:lastPrinted>2019-09-27T21:03:51Z</cp:lastPrinted>
  <dcterms:created xsi:type="dcterms:W3CDTF">2015-10-29T03:17:02Z</dcterms:created>
  <dcterms:modified xsi:type="dcterms:W3CDTF">2019-10-27T12:22:37Z</dcterms:modified>
</cp:coreProperties>
</file>