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p:scale>
          <a:sx n="58" d="100"/>
          <a:sy n="58" d="100"/>
        </p:scale>
        <p:origin x="-1467" y="9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2F561-80E9-41BB-B1AE-B953C5DD60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565830-CDCE-4DCB-8F61-1AF9D6073C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1DB81A-83C8-4B62-8F99-84433BD6D94C}"/>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5" name="Footer Placeholder 4">
            <a:extLst>
              <a:ext uri="{FF2B5EF4-FFF2-40B4-BE49-F238E27FC236}">
                <a16:creationId xmlns:a16="http://schemas.microsoft.com/office/drawing/2014/main" id="{73FE6012-F524-467D-A554-707EF6931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10D9CC-0B37-4C8C-BE18-F4F36AAE8777}"/>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317051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6DC52-7523-4877-8E8A-12B54ECBF0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4A9BC5-C305-4E6C-B539-ABDF446CC6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DA3263-794A-434C-BFE9-05DEFBF882A4}"/>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5" name="Footer Placeholder 4">
            <a:extLst>
              <a:ext uri="{FF2B5EF4-FFF2-40B4-BE49-F238E27FC236}">
                <a16:creationId xmlns:a16="http://schemas.microsoft.com/office/drawing/2014/main" id="{D7F88E59-94A4-4D23-9AF7-D382F4FD4A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2DA83-2D83-4186-B7B4-9FC82F8E29E4}"/>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310991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FCA573-C05F-477C-AA26-6002BC6721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BFD801-444C-49E3-A991-08C7D9087D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82427-874D-48C3-BD68-3D9B9BCCE581}"/>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5" name="Footer Placeholder 4">
            <a:extLst>
              <a:ext uri="{FF2B5EF4-FFF2-40B4-BE49-F238E27FC236}">
                <a16:creationId xmlns:a16="http://schemas.microsoft.com/office/drawing/2014/main" id="{525EDD1B-C38E-4E9B-A447-5F603E41F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BD27BD-7AF3-4150-A0AB-AE2520C3628C}"/>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211351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08EA-B06E-4B92-ADFA-D0F6B43616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AF43B5-EE86-4A6B-AFB0-49749C0C3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4CB43D-24F8-4EB9-9321-03E4240E2673}"/>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5" name="Footer Placeholder 4">
            <a:extLst>
              <a:ext uri="{FF2B5EF4-FFF2-40B4-BE49-F238E27FC236}">
                <a16:creationId xmlns:a16="http://schemas.microsoft.com/office/drawing/2014/main" id="{5FE9EBAD-5E3C-4E8D-8A1F-EAB92AF71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FEDA8-4DCD-48E9-8376-95468B660032}"/>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1515431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9E91A-F025-4D7A-BFFD-D76248FBDB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12D622-9F67-4DA5-98EF-BA92C7DA42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78CA24-3D2C-49F5-BEA6-736402DC6D19}"/>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5" name="Footer Placeholder 4">
            <a:extLst>
              <a:ext uri="{FF2B5EF4-FFF2-40B4-BE49-F238E27FC236}">
                <a16:creationId xmlns:a16="http://schemas.microsoft.com/office/drawing/2014/main" id="{F253C74F-84E2-4F7C-A66C-5393ACCE48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67679F-CEDC-4C68-BE30-8BE87AAC810E}"/>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163767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3CCAC-268C-425F-85CE-ECDBA4B151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B5DD2F-A3CD-463F-81B4-46D8AD4F14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9460F6-3E1F-44EB-BB42-953DCBD589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6A9EED-7CA9-4563-8658-C1B9F5E7B164}"/>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6" name="Footer Placeholder 5">
            <a:extLst>
              <a:ext uri="{FF2B5EF4-FFF2-40B4-BE49-F238E27FC236}">
                <a16:creationId xmlns:a16="http://schemas.microsoft.com/office/drawing/2014/main" id="{1DF4E5FD-B267-4AF5-97EB-3FAB3CDEB7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2DC91-8EBC-4441-A11B-5FCE48233EFF}"/>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2407453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B9802-AB25-48CF-93A1-14E73E1EBC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E75BEC-5C62-41B2-B91B-040FA46A0F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394ED2-B229-4CBC-96A5-786FF5A1DE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33E2CA-6F9F-427B-B73C-C59258B692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01810B-4B5E-458E-9B0B-A55B33BE27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BE5888-95E5-4EAF-9703-D807FCE86840}"/>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8" name="Footer Placeholder 7">
            <a:extLst>
              <a:ext uri="{FF2B5EF4-FFF2-40B4-BE49-F238E27FC236}">
                <a16:creationId xmlns:a16="http://schemas.microsoft.com/office/drawing/2014/main" id="{EAF9AC60-7ED9-4C6D-8C34-A2B91977CB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6E1A8D-3997-4F11-901F-BA14B71052E5}"/>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148132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4742A-4418-4CCE-8388-D7C6898CC2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BEB342-8019-4A34-9D16-E4A53497918B}"/>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4" name="Footer Placeholder 3">
            <a:extLst>
              <a:ext uri="{FF2B5EF4-FFF2-40B4-BE49-F238E27FC236}">
                <a16:creationId xmlns:a16="http://schemas.microsoft.com/office/drawing/2014/main" id="{8EA28663-AF98-41E5-9F9D-FCEBBC276E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39413-71F4-4CC4-8E0E-A1473EFC020D}"/>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1678684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9F57B-79F7-4907-AD44-46C46B3891EE}"/>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3" name="Footer Placeholder 2">
            <a:extLst>
              <a:ext uri="{FF2B5EF4-FFF2-40B4-BE49-F238E27FC236}">
                <a16:creationId xmlns:a16="http://schemas.microsoft.com/office/drawing/2014/main" id="{34AF005C-7AF5-4DCB-B005-415B534E6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DA401C-7A92-41BF-A26C-0F45DBCF0114}"/>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3696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CAA01-FD07-48DE-B987-53541504E5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559923-9098-42EF-A99D-7CF3C10708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4CF049D-3B5F-4897-8FAD-BB5EC47001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EF57D-AAA3-4855-B85A-F8501EC89658}"/>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6" name="Footer Placeholder 5">
            <a:extLst>
              <a:ext uri="{FF2B5EF4-FFF2-40B4-BE49-F238E27FC236}">
                <a16:creationId xmlns:a16="http://schemas.microsoft.com/office/drawing/2014/main" id="{45FD8DB9-6B4C-4DFF-9898-89DF0E26A1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994A7-5AC2-4A22-A0C7-4A6DFE4CE705}"/>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415553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06066-201F-4EBE-9671-50320E607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411B34-C688-49CA-8479-1163424C78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6A0404-05FB-427A-A4BB-22717D268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04FC93-BF94-4226-9684-3A8294018E42}"/>
              </a:ext>
            </a:extLst>
          </p:cNvPr>
          <p:cNvSpPr>
            <a:spLocks noGrp="1"/>
          </p:cNvSpPr>
          <p:nvPr>
            <p:ph type="dt" sz="half" idx="10"/>
          </p:nvPr>
        </p:nvSpPr>
        <p:spPr/>
        <p:txBody>
          <a:bodyPr/>
          <a:lstStyle/>
          <a:p>
            <a:fld id="{07F9DC61-261C-4B1C-BEA3-BECBD25E2F77}" type="datetimeFigureOut">
              <a:rPr lang="en-US" smtClean="0"/>
              <a:t>1/1/2022</a:t>
            </a:fld>
            <a:endParaRPr lang="en-US"/>
          </a:p>
        </p:txBody>
      </p:sp>
      <p:sp>
        <p:nvSpPr>
          <p:cNvPr id="6" name="Footer Placeholder 5">
            <a:extLst>
              <a:ext uri="{FF2B5EF4-FFF2-40B4-BE49-F238E27FC236}">
                <a16:creationId xmlns:a16="http://schemas.microsoft.com/office/drawing/2014/main" id="{61AB5B31-DDFC-4844-AC2A-54BE6631D9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7E9BE-3E9B-470E-85D3-74642E208184}"/>
              </a:ext>
            </a:extLst>
          </p:cNvPr>
          <p:cNvSpPr>
            <a:spLocks noGrp="1"/>
          </p:cNvSpPr>
          <p:nvPr>
            <p:ph type="sldNum" sz="quarter" idx="12"/>
          </p:nvPr>
        </p:nvSpPr>
        <p:spPr/>
        <p:txBody>
          <a:bodyPr/>
          <a:lstStyle/>
          <a:p>
            <a:fld id="{044E88AF-39A8-41FE-A2C0-10028644EE08}" type="slidenum">
              <a:rPr lang="en-US" smtClean="0"/>
              <a:t>‹#›</a:t>
            </a:fld>
            <a:endParaRPr lang="en-US"/>
          </a:p>
        </p:txBody>
      </p:sp>
    </p:spTree>
    <p:extLst>
      <p:ext uri="{BB962C8B-B14F-4D97-AF65-F5344CB8AC3E}">
        <p14:creationId xmlns:p14="http://schemas.microsoft.com/office/powerpoint/2010/main" val="27441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2450FF-1B44-4C5F-A3BC-35BE052290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188290-4519-41E3-B1BD-606FFFBA25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95B4C4-D5AF-499D-ABA8-03B4C7E2CA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9DC61-261C-4B1C-BEA3-BECBD25E2F77}" type="datetimeFigureOut">
              <a:rPr lang="en-US" smtClean="0"/>
              <a:t>1/1/2022</a:t>
            </a:fld>
            <a:endParaRPr lang="en-US"/>
          </a:p>
        </p:txBody>
      </p:sp>
      <p:sp>
        <p:nvSpPr>
          <p:cNvPr id="5" name="Footer Placeholder 4">
            <a:extLst>
              <a:ext uri="{FF2B5EF4-FFF2-40B4-BE49-F238E27FC236}">
                <a16:creationId xmlns:a16="http://schemas.microsoft.com/office/drawing/2014/main" id="{E5A566EA-F1CB-4EDF-A1FC-F8CBFAEAA3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B61DAF-2BA6-42C8-AA56-114159A82F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E88AF-39A8-41FE-A2C0-10028644EE08}" type="slidenum">
              <a:rPr lang="en-US" smtClean="0"/>
              <a:t>‹#›</a:t>
            </a:fld>
            <a:endParaRPr lang="en-US"/>
          </a:p>
        </p:txBody>
      </p:sp>
    </p:spTree>
    <p:extLst>
      <p:ext uri="{BB962C8B-B14F-4D97-AF65-F5344CB8AC3E}">
        <p14:creationId xmlns:p14="http://schemas.microsoft.com/office/powerpoint/2010/main" val="4145064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picture containing person&#10;&#10;Description automatically generated">
            <a:extLst>
              <a:ext uri="{FF2B5EF4-FFF2-40B4-BE49-F238E27FC236}">
                <a16:creationId xmlns:a16="http://schemas.microsoft.com/office/drawing/2014/main" id="{F37873D6-E516-4CC0-AC73-725BD1D389BC}"/>
              </a:ext>
            </a:extLst>
          </p:cNvPr>
          <p:cNvPicPr>
            <a:picLocks noChangeAspect="1"/>
          </p:cNvPicPr>
          <p:nvPr/>
        </p:nvPicPr>
        <p:blipFill rotWithShape="1">
          <a:blip r:embed="rId2">
            <a:extLst>
              <a:ext uri="{28A0092B-C50C-407E-A947-70E740481C1C}">
                <a14:useLocalDpi xmlns:a14="http://schemas.microsoft.com/office/drawing/2010/main" val="0"/>
              </a:ext>
            </a:extLst>
          </a:blip>
          <a:srcRect t="9750" b="5996"/>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9444FA34-48B7-4C5E-B504-662362755FF9}"/>
              </a:ext>
            </a:extLst>
          </p:cNvPr>
          <p:cNvSpPr txBox="1"/>
          <p:nvPr/>
        </p:nvSpPr>
        <p:spPr>
          <a:xfrm>
            <a:off x="1863225" y="747873"/>
            <a:ext cx="8465549" cy="861774"/>
          </a:xfrm>
          <a:prstGeom prst="rect">
            <a:avLst/>
          </a:prstGeom>
          <a:noFill/>
        </p:spPr>
        <p:txBody>
          <a:bodyPr wrap="square" rtlCol="0">
            <a:spAutoFit/>
          </a:bodyPr>
          <a:lstStyle/>
          <a:p>
            <a:pPr algn="ctr"/>
            <a:r>
              <a:rPr lang="en-US" sz="5000" dirty="0">
                <a:solidFill>
                  <a:schemeClr val="bg1"/>
                </a:solidFill>
                <a:latin typeface="Daytona" panose="020B0604030500040204" pitchFamily="34" charset="0"/>
              </a:rPr>
              <a:t>“I am doing a </a:t>
            </a:r>
            <a:r>
              <a:rPr lang="en-US" sz="5000" u="sng" dirty="0">
                <a:solidFill>
                  <a:schemeClr val="bg1"/>
                </a:solidFill>
                <a:latin typeface="Daytona" panose="020B0604030500040204" pitchFamily="34" charset="0"/>
              </a:rPr>
              <a:t>new thing</a:t>
            </a:r>
            <a:r>
              <a:rPr lang="en-US" sz="5000" dirty="0">
                <a:solidFill>
                  <a:schemeClr val="bg1"/>
                </a:solidFill>
                <a:latin typeface="Daytona" panose="020B0604030500040204" pitchFamily="34" charset="0"/>
              </a:rPr>
              <a:t>.”</a:t>
            </a:r>
          </a:p>
        </p:txBody>
      </p:sp>
      <p:sp>
        <p:nvSpPr>
          <p:cNvPr id="8" name="TextBox 7">
            <a:extLst>
              <a:ext uri="{FF2B5EF4-FFF2-40B4-BE49-F238E27FC236}">
                <a16:creationId xmlns:a16="http://schemas.microsoft.com/office/drawing/2014/main" id="{2FA3964B-C7AC-49A6-8E74-CCD4B901FD69}"/>
              </a:ext>
            </a:extLst>
          </p:cNvPr>
          <p:cNvSpPr txBox="1"/>
          <p:nvPr/>
        </p:nvSpPr>
        <p:spPr>
          <a:xfrm>
            <a:off x="1863224" y="5679240"/>
            <a:ext cx="8465549" cy="861774"/>
          </a:xfrm>
          <a:prstGeom prst="rect">
            <a:avLst/>
          </a:prstGeom>
          <a:noFill/>
        </p:spPr>
        <p:txBody>
          <a:bodyPr wrap="square" rtlCol="0">
            <a:spAutoFit/>
          </a:bodyPr>
          <a:lstStyle/>
          <a:p>
            <a:pPr algn="ctr"/>
            <a:r>
              <a:rPr lang="en-US" sz="5000" dirty="0">
                <a:solidFill>
                  <a:schemeClr val="bg1"/>
                </a:solidFill>
                <a:latin typeface="Daytona" panose="020B0604030500040204" pitchFamily="34" charset="0"/>
              </a:rPr>
              <a:t>Hope for 2022</a:t>
            </a:r>
          </a:p>
        </p:txBody>
      </p:sp>
    </p:spTree>
    <p:extLst>
      <p:ext uri="{BB962C8B-B14F-4D97-AF65-F5344CB8AC3E}">
        <p14:creationId xmlns:p14="http://schemas.microsoft.com/office/powerpoint/2010/main" val="216070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erson&#10;&#10;Description automatically generated">
            <a:extLst>
              <a:ext uri="{FF2B5EF4-FFF2-40B4-BE49-F238E27FC236}">
                <a16:creationId xmlns:a16="http://schemas.microsoft.com/office/drawing/2014/main" id="{F37873D6-E516-4CC0-AC73-725BD1D389BC}"/>
              </a:ext>
            </a:extLst>
          </p:cNvPr>
          <p:cNvPicPr>
            <a:picLocks noChangeAspect="1"/>
          </p:cNvPicPr>
          <p:nvPr/>
        </p:nvPicPr>
        <p:blipFill rotWithShape="1">
          <a:blip r:embed="rId2">
            <a:extLst>
              <a:ext uri="{28A0092B-C50C-407E-A947-70E740481C1C}">
                <a14:useLocalDpi xmlns:a14="http://schemas.microsoft.com/office/drawing/2010/main" val="0"/>
              </a:ext>
            </a:extLst>
          </a:blip>
          <a:srcRect l="33075" t="9750" r="29606" b="5996"/>
          <a:stretch/>
        </p:blipFill>
        <p:spPr>
          <a:xfrm>
            <a:off x="0" y="1282"/>
            <a:ext cx="4572000" cy="6856718"/>
          </a:xfrm>
          <a:prstGeom prst="rect">
            <a:avLst/>
          </a:prstGeom>
        </p:spPr>
      </p:pic>
      <p:sp>
        <p:nvSpPr>
          <p:cNvPr id="2" name="Rectangle 1">
            <a:extLst>
              <a:ext uri="{FF2B5EF4-FFF2-40B4-BE49-F238E27FC236}">
                <a16:creationId xmlns:a16="http://schemas.microsoft.com/office/drawing/2014/main" id="{61B9638A-C01E-4836-A712-AF540BEFA4BE}"/>
              </a:ext>
            </a:extLst>
          </p:cNvPr>
          <p:cNvSpPr/>
          <p:nvPr/>
        </p:nvSpPr>
        <p:spPr>
          <a:xfrm>
            <a:off x="4572000" y="0"/>
            <a:ext cx="7620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Biome" panose="020B0502040204020203" pitchFamily="34" charset="0"/>
                <a:cs typeface="Biome" panose="020B0502040204020203" pitchFamily="34" charset="0"/>
              </a:rPr>
              <a:t>“</a:t>
            </a:r>
            <a:r>
              <a:rPr lang="en-US" sz="3000" u="sng" dirty="0">
                <a:latin typeface="Biome" panose="020B0502040204020203" pitchFamily="34" charset="0"/>
                <a:cs typeface="Biome" panose="020B0502040204020203" pitchFamily="34" charset="0"/>
              </a:rPr>
              <a:t>I have called you by name, you are mine</a:t>
            </a:r>
            <a:r>
              <a:rPr lang="en-US" sz="3000" dirty="0">
                <a:latin typeface="Biome" panose="020B0502040204020203" pitchFamily="34" charset="0"/>
                <a:cs typeface="Biome" panose="020B0502040204020203" pitchFamily="34" charset="0"/>
              </a:rPr>
              <a:t>.” (Isaiah 43.1-7)</a:t>
            </a:r>
          </a:p>
          <a:p>
            <a:pPr algn="ctr"/>
            <a:endParaRPr lang="en-US" sz="3000" dirty="0">
              <a:latin typeface="Biome" panose="020B0502040204020203" pitchFamily="34" charset="0"/>
              <a:cs typeface="Biome" panose="020B0502040204020203" pitchFamily="34" charset="0"/>
            </a:endParaRPr>
          </a:p>
          <a:p>
            <a:pPr algn="ctr"/>
            <a:endParaRPr lang="en-US" sz="30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God’s relationship with his people is </a:t>
            </a:r>
            <a:r>
              <a:rPr lang="en-US" sz="2400" dirty="0">
                <a:solidFill>
                  <a:srgbClr val="FFFF00"/>
                </a:solidFill>
                <a:latin typeface="Biome" panose="020B0502040204020203" pitchFamily="34" charset="0"/>
                <a:cs typeface="Biome" panose="020B0502040204020203" pitchFamily="34" charset="0"/>
              </a:rPr>
              <a:t>creator</a:t>
            </a:r>
            <a:r>
              <a:rPr lang="en-US" sz="2400" dirty="0">
                <a:latin typeface="Biome" panose="020B0502040204020203" pitchFamily="34" charset="0"/>
                <a:cs typeface="Biome" panose="020B0502040204020203" pitchFamily="34" charset="0"/>
              </a:rPr>
              <a:t> and </a:t>
            </a:r>
            <a:r>
              <a:rPr lang="en-US" sz="2400" dirty="0">
                <a:solidFill>
                  <a:srgbClr val="FFFF00"/>
                </a:solidFill>
                <a:latin typeface="Biome" panose="020B0502040204020203" pitchFamily="34" charset="0"/>
                <a:cs typeface="Biome" panose="020B0502040204020203" pitchFamily="34" charset="0"/>
              </a:rPr>
              <a:t>former</a:t>
            </a:r>
            <a:r>
              <a:rPr lang="en-US" sz="2400" dirty="0">
                <a:latin typeface="Biome" panose="020B0502040204020203" pitchFamily="34" charset="0"/>
                <a:cs typeface="Biome" panose="020B0502040204020203" pitchFamily="34" charset="0"/>
              </a:rPr>
              <a:t>: a giver of life but also purpose.</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All of the worry of life, God’s invitation to </a:t>
            </a:r>
            <a:r>
              <a:rPr lang="en-US" sz="2400" dirty="0" err="1">
                <a:latin typeface="Biome" panose="020B0502040204020203" pitchFamily="34" charset="0"/>
                <a:cs typeface="Biome" panose="020B0502040204020203" pitchFamily="34" charset="0"/>
              </a:rPr>
              <a:t>to</a:t>
            </a:r>
            <a:r>
              <a:rPr lang="en-US" sz="2400" dirty="0">
                <a:latin typeface="Biome" panose="020B0502040204020203" pitchFamily="34" charset="0"/>
                <a:cs typeface="Biome" panose="020B0502040204020203" pitchFamily="34" charset="0"/>
              </a:rPr>
              <a:t> trust because he is the Savior.</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“You are precious in my eyes, and honored, and I love you.” (vs. 4) God’s perfect love reaches towards an imperfect people.</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Motivated by God’s love and call, we are to live to his glory.</a:t>
            </a:r>
          </a:p>
        </p:txBody>
      </p:sp>
    </p:spTree>
    <p:extLst>
      <p:ext uri="{BB962C8B-B14F-4D97-AF65-F5344CB8AC3E}">
        <p14:creationId xmlns:p14="http://schemas.microsoft.com/office/powerpoint/2010/main" val="2008162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erson&#10;&#10;Description automatically generated">
            <a:extLst>
              <a:ext uri="{FF2B5EF4-FFF2-40B4-BE49-F238E27FC236}">
                <a16:creationId xmlns:a16="http://schemas.microsoft.com/office/drawing/2014/main" id="{F37873D6-E516-4CC0-AC73-725BD1D389BC}"/>
              </a:ext>
            </a:extLst>
          </p:cNvPr>
          <p:cNvPicPr>
            <a:picLocks noChangeAspect="1"/>
          </p:cNvPicPr>
          <p:nvPr/>
        </p:nvPicPr>
        <p:blipFill rotWithShape="1">
          <a:blip r:embed="rId2">
            <a:extLst>
              <a:ext uri="{28A0092B-C50C-407E-A947-70E740481C1C}">
                <a14:useLocalDpi xmlns:a14="http://schemas.microsoft.com/office/drawing/2010/main" val="0"/>
              </a:ext>
            </a:extLst>
          </a:blip>
          <a:srcRect l="33075" t="9750" r="29606" b="5996"/>
          <a:stretch/>
        </p:blipFill>
        <p:spPr>
          <a:xfrm>
            <a:off x="0" y="1282"/>
            <a:ext cx="4572000" cy="6856718"/>
          </a:xfrm>
          <a:prstGeom prst="rect">
            <a:avLst/>
          </a:prstGeom>
        </p:spPr>
      </p:pic>
      <p:sp>
        <p:nvSpPr>
          <p:cNvPr id="2" name="Rectangle 1">
            <a:extLst>
              <a:ext uri="{FF2B5EF4-FFF2-40B4-BE49-F238E27FC236}">
                <a16:creationId xmlns:a16="http://schemas.microsoft.com/office/drawing/2014/main" id="{61B9638A-C01E-4836-A712-AF540BEFA4BE}"/>
              </a:ext>
            </a:extLst>
          </p:cNvPr>
          <p:cNvSpPr/>
          <p:nvPr/>
        </p:nvSpPr>
        <p:spPr>
          <a:xfrm>
            <a:off x="4572000" y="0"/>
            <a:ext cx="7620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Biome" panose="020B0502040204020203" pitchFamily="34" charset="0"/>
                <a:cs typeface="Biome" panose="020B0502040204020203" pitchFamily="34" charset="0"/>
              </a:rPr>
              <a:t>“</a:t>
            </a:r>
            <a:r>
              <a:rPr lang="en-US" sz="3000" u="sng" dirty="0">
                <a:latin typeface="Biome" panose="020B0502040204020203" pitchFamily="34" charset="0"/>
                <a:cs typeface="Biome" panose="020B0502040204020203" pitchFamily="34" charset="0"/>
              </a:rPr>
              <a:t>I, I am the LORD, and besides me there is no savior</a:t>
            </a:r>
            <a:r>
              <a:rPr lang="en-US" sz="3000" dirty="0">
                <a:latin typeface="Biome" panose="020B0502040204020203" pitchFamily="34" charset="0"/>
                <a:cs typeface="Biome" panose="020B0502040204020203" pitchFamily="34" charset="0"/>
              </a:rPr>
              <a:t>.” (Isaiah 43.11-15)</a:t>
            </a:r>
          </a:p>
          <a:p>
            <a:pPr algn="ctr"/>
            <a:endParaRPr lang="en-US" sz="3000" dirty="0">
              <a:latin typeface="Biome" panose="020B0502040204020203" pitchFamily="34" charset="0"/>
              <a:cs typeface="Biome" panose="020B0502040204020203" pitchFamily="34" charset="0"/>
            </a:endParaRPr>
          </a:p>
          <a:p>
            <a:pPr algn="ctr"/>
            <a:endParaRPr lang="en-US" sz="30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Among the world and their “gods” that claim to save (pleasure, happiness, etc.) we can see they actually don’t.</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God, the one true God, is the only Savior of mankind, and we are witnesses.</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When God sets out to do, not one thing can stand in his way: this is either great comfort or great terror.</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God is Holy, Creator, and King.</a:t>
            </a:r>
          </a:p>
        </p:txBody>
      </p:sp>
    </p:spTree>
    <p:extLst>
      <p:ext uri="{BB962C8B-B14F-4D97-AF65-F5344CB8AC3E}">
        <p14:creationId xmlns:p14="http://schemas.microsoft.com/office/powerpoint/2010/main" val="3554110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erson&#10;&#10;Description automatically generated">
            <a:extLst>
              <a:ext uri="{FF2B5EF4-FFF2-40B4-BE49-F238E27FC236}">
                <a16:creationId xmlns:a16="http://schemas.microsoft.com/office/drawing/2014/main" id="{F37873D6-E516-4CC0-AC73-725BD1D389BC}"/>
              </a:ext>
            </a:extLst>
          </p:cNvPr>
          <p:cNvPicPr>
            <a:picLocks noChangeAspect="1"/>
          </p:cNvPicPr>
          <p:nvPr/>
        </p:nvPicPr>
        <p:blipFill rotWithShape="1">
          <a:blip r:embed="rId2">
            <a:extLst>
              <a:ext uri="{28A0092B-C50C-407E-A947-70E740481C1C}">
                <a14:useLocalDpi xmlns:a14="http://schemas.microsoft.com/office/drawing/2010/main" val="0"/>
              </a:ext>
            </a:extLst>
          </a:blip>
          <a:srcRect l="33075" t="9750" r="29606" b="5996"/>
          <a:stretch/>
        </p:blipFill>
        <p:spPr>
          <a:xfrm>
            <a:off x="0" y="1282"/>
            <a:ext cx="4572000" cy="6856718"/>
          </a:xfrm>
          <a:prstGeom prst="rect">
            <a:avLst/>
          </a:prstGeom>
        </p:spPr>
      </p:pic>
      <p:sp>
        <p:nvSpPr>
          <p:cNvPr id="2" name="Rectangle 1">
            <a:extLst>
              <a:ext uri="{FF2B5EF4-FFF2-40B4-BE49-F238E27FC236}">
                <a16:creationId xmlns:a16="http://schemas.microsoft.com/office/drawing/2014/main" id="{61B9638A-C01E-4836-A712-AF540BEFA4BE}"/>
              </a:ext>
            </a:extLst>
          </p:cNvPr>
          <p:cNvSpPr/>
          <p:nvPr/>
        </p:nvSpPr>
        <p:spPr>
          <a:xfrm>
            <a:off x="4572000" y="0"/>
            <a:ext cx="7620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Biome" panose="020B0502040204020203" pitchFamily="34" charset="0"/>
                <a:cs typeface="Biome" panose="020B0502040204020203" pitchFamily="34" charset="0"/>
              </a:rPr>
              <a:t>“</a:t>
            </a:r>
            <a:r>
              <a:rPr lang="en-US" sz="3000" u="sng" dirty="0">
                <a:latin typeface="Biome" panose="020B0502040204020203" pitchFamily="34" charset="0"/>
                <a:cs typeface="Biome" panose="020B0502040204020203" pitchFamily="34" charset="0"/>
              </a:rPr>
              <a:t>Now it springs forth, do you not perceive it?</a:t>
            </a:r>
            <a:r>
              <a:rPr lang="en-US" sz="3000" dirty="0">
                <a:latin typeface="Biome" panose="020B0502040204020203" pitchFamily="34" charset="0"/>
                <a:cs typeface="Biome" panose="020B0502040204020203" pitchFamily="34" charset="0"/>
              </a:rPr>
              <a:t>.” (Isaiah 43.16-21)</a:t>
            </a:r>
          </a:p>
          <a:p>
            <a:pPr algn="ctr"/>
            <a:endParaRPr lang="en-US" sz="3000" dirty="0">
              <a:latin typeface="Biome" panose="020B0502040204020203" pitchFamily="34" charset="0"/>
              <a:cs typeface="Biome" panose="020B0502040204020203" pitchFamily="34" charset="0"/>
            </a:endParaRPr>
          </a:p>
          <a:p>
            <a:pPr algn="ctr"/>
            <a:endParaRPr lang="en-US" sz="30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Water is a symbol of both life, but also chaos. It is vast and uncontrollable by all – except the LORD.</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a:t>
            </a:r>
            <a:r>
              <a:rPr lang="en-US" sz="2400" u="sng" dirty="0">
                <a:latin typeface="Biome" panose="020B0502040204020203" pitchFamily="34" charset="0"/>
                <a:cs typeface="Biome" panose="020B0502040204020203" pitchFamily="34" charset="0"/>
              </a:rPr>
              <a:t>Behold, I am doing a new thing</a:t>
            </a:r>
            <a:r>
              <a:rPr lang="en-US" sz="2400" dirty="0">
                <a:latin typeface="Biome" panose="020B0502040204020203" pitchFamily="34" charset="0"/>
                <a:cs typeface="Biome" panose="020B0502040204020203" pitchFamily="34" charset="0"/>
              </a:rPr>
              <a:t>”. On the highway through the wilderness, God is going to bring life to a place of death.</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There is freedom to God’s people to drink, and they will praise Him.</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God brings hope in the wilderness – that hope extends to you.</a:t>
            </a:r>
          </a:p>
        </p:txBody>
      </p:sp>
    </p:spTree>
    <p:extLst>
      <p:ext uri="{BB962C8B-B14F-4D97-AF65-F5344CB8AC3E}">
        <p14:creationId xmlns:p14="http://schemas.microsoft.com/office/powerpoint/2010/main" val="104320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erson&#10;&#10;Description automatically generated">
            <a:extLst>
              <a:ext uri="{FF2B5EF4-FFF2-40B4-BE49-F238E27FC236}">
                <a16:creationId xmlns:a16="http://schemas.microsoft.com/office/drawing/2014/main" id="{F37873D6-E516-4CC0-AC73-725BD1D389BC}"/>
              </a:ext>
            </a:extLst>
          </p:cNvPr>
          <p:cNvPicPr>
            <a:picLocks noChangeAspect="1"/>
          </p:cNvPicPr>
          <p:nvPr/>
        </p:nvPicPr>
        <p:blipFill rotWithShape="1">
          <a:blip r:embed="rId2">
            <a:extLst>
              <a:ext uri="{28A0092B-C50C-407E-A947-70E740481C1C}">
                <a14:useLocalDpi xmlns:a14="http://schemas.microsoft.com/office/drawing/2010/main" val="0"/>
              </a:ext>
            </a:extLst>
          </a:blip>
          <a:srcRect l="33075" t="9750" r="29606" b="5996"/>
          <a:stretch/>
        </p:blipFill>
        <p:spPr>
          <a:xfrm>
            <a:off x="0" y="1282"/>
            <a:ext cx="4572000" cy="6856718"/>
          </a:xfrm>
          <a:prstGeom prst="rect">
            <a:avLst/>
          </a:prstGeom>
        </p:spPr>
      </p:pic>
      <p:sp>
        <p:nvSpPr>
          <p:cNvPr id="2" name="Rectangle 1">
            <a:extLst>
              <a:ext uri="{FF2B5EF4-FFF2-40B4-BE49-F238E27FC236}">
                <a16:creationId xmlns:a16="http://schemas.microsoft.com/office/drawing/2014/main" id="{61B9638A-C01E-4836-A712-AF540BEFA4BE}"/>
              </a:ext>
            </a:extLst>
          </p:cNvPr>
          <p:cNvSpPr/>
          <p:nvPr/>
        </p:nvSpPr>
        <p:spPr>
          <a:xfrm>
            <a:off x="4572000" y="0"/>
            <a:ext cx="7620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latin typeface="Biome" panose="020B0502040204020203" pitchFamily="34" charset="0"/>
                <a:cs typeface="Biome" panose="020B0502040204020203" pitchFamily="34" charset="0"/>
              </a:rPr>
              <a:t>“</a:t>
            </a:r>
            <a:r>
              <a:rPr lang="en-US" sz="3000" u="sng" dirty="0">
                <a:latin typeface="Biome" panose="020B0502040204020203" pitchFamily="34" charset="0"/>
                <a:cs typeface="Biome" panose="020B0502040204020203" pitchFamily="34" charset="0"/>
              </a:rPr>
              <a:t>Behold, I am making </a:t>
            </a:r>
            <a:r>
              <a:rPr lang="en-US" sz="3000" u="sng" dirty="0">
                <a:solidFill>
                  <a:srgbClr val="FFFF00"/>
                </a:solidFill>
                <a:latin typeface="Biome" panose="020B0502040204020203" pitchFamily="34" charset="0"/>
                <a:cs typeface="Biome" panose="020B0502040204020203" pitchFamily="34" charset="0"/>
              </a:rPr>
              <a:t>all things new</a:t>
            </a:r>
            <a:r>
              <a:rPr lang="en-US" sz="3000" dirty="0">
                <a:latin typeface="Biome" panose="020B0502040204020203" pitchFamily="34" charset="0"/>
                <a:cs typeface="Biome" panose="020B0502040204020203" pitchFamily="34" charset="0"/>
              </a:rPr>
              <a:t>.” (Revelation 21.1-8)</a:t>
            </a:r>
          </a:p>
          <a:p>
            <a:pPr algn="ctr"/>
            <a:endParaRPr lang="en-US" sz="30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Newness: a new heavens and new earth and a New Jerusalem (prepared as a bride). </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“Behold, the dwelling place of God is with man. He will dwell with them, and they will be his people, and God himself will be with them as their God.” (vs. 3)</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a:t>
            </a:r>
            <a:r>
              <a:rPr lang="en-US" sz="2400" u="sng" dirty="0">
                <a:latin typeface="Biome" panose="020B0502040204020203" pitchFamily="34" charset="0"/>
                <a:cs typeface="Biome" panose="020B0502040204020203" pitchFamily="34" charset="0"/>
              </a:rPr>
              <a:t>It is done</a:t>
            </a:r>
            <a:r>
              <a:rPr lang="en-US" sz="2400" dirty="0">
                <a:latin typeface="Biome" panose="020B0502040204020203" pitchFamily="34" charset="0"/>
                <a:cs typeface="Biome" panose="020B0502040204020203" pitchFamily="34" charset="0"/>
              </a:rPr>
              <a:t>.”</a:t>
            </a:r>
          </a:p>
          <a:p>
            <a:pPr marL="457200" indent="-457200">
              <a:buFont typeface="Arial" panose="020B0604020202020204" pitchFamily="34" charset="0"/>
              <a:buChar char="•"/>
            </a:pPr>
            <a:endParaRPr lang="en-US" sz="2400" dirty="0">
              <a:latin typeface="Biome" panose="020B0502040204020203" pitchFamily="34" charset="0"/>
              <a:cs typeface="Biome" panose="020B0502040204020203" pitchFamily="34" charset="0"/>
            </a:endParaRPr>
          </a:p>
          <a:p>
            <a:pPr marL="457200" indent="-457200">
              <a:buFont typeface="Arial" panose="020B0604020202020204" pitchFamily="34" charset="0"/>
              <a:buChar char="•"/>
            </a:pPr>
            <a:r>
              <a:rPr lang="en-US" sz="2400" dirty="0">
                <a:latin typeface="Biome" panose="020B0502040204020203" pitchFamily="34" charset="0"/>
                <a:cs typeface="Biome" panose="020B0502040204020203" pitchFamily="34" charset="0"/>
              </a:rPr>
              <a:t>“To the thirsty I will give from the spring of the water of life without payment.” The water God promised back in Isaiah 43 has come. </a:t>
            </a:r>
            <a:r>
              <a:rPr lang="en-US" sz="2400" dirty="0">
                <a:solidFill>
                  <a:srgbClr val="FFFF00"/>
                </a:solidFill>
                <a:latin typeface="Biome" panose="020B0502040204020203" pitchFamily="34" charset="0"/>
                <a:cs typeface="Biome" panose="020B0502040204020203" pitchFamily="34" charset="0"/>
              </a:rPr>
              <a:t>The new thing </a:t>
            </a:r>
            <a:r>
              <a:rPr lang="en-US" sz="2400" dirty="0">
                <a:latin typeface="Biome" panose="020B0502040204020203" pitchFamily="34" charset="0"/>
                <a:cs typeface="Biome" panose="020B0502040204020203" pitchFamily="34" charset="0"/>
              </a:rPr>
              <a:t>is here.</a:t>
            </a:r>
          </a:p>
        </p:txBody>
      </p:sp>
    </p:spTree>
    <p:extLst>
      <p:ext uri="{BB962C8B-B14F-4D97-AF65-F5344CB8AC3E}">
        <p14:creationId xmlns:p14="http://schemas.microsoft.com/office/powerpoint/2010/main" val="1588801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person&#10;&#10;Description automatically generated">
            <a:extLst>
              <a:ext uri="{FF2B5EF4-FFF2-40B4-BE49-F238E27FC236}">
                <a16:creationId xmlns:a16="http://schemas.microsoft.com/office/drawing/2014/main" id="{F37873D6-E516-4CC0-AC73-725BD1D389BC}"/>
              </a:ext>
            </a:extLst>
          </p:cNvPr>
          <p:cNvPicPr>
            <a:picLocks noChangeAspect="1"/>
          </p:cNvPicPr>
          <p:nvPr/>
        </p:nvPicPr>
        <p:blipFill rotWithShape="1">
          <a:blip r:embed="rId2">
            <a:extLst>
              <a:ext uri="{28A0092B-C50C-407E-A947-70E740481C1C}">
                <a14:useLocalDpi xmlns:a14="http://schemas.microsoft.com/office/drawing/2010/main" val="0"/>
              </a:ext>
            </a:extLst>
          </a:blip>
          <a:srcRect l="33075" t="9750" r="29606" b="5996"/>
          <a:stretch/>
        </p:blipFill>
        <p:spPr>
          <a:xfrm>
            <a:off x="0" y="1282"/>
            <a:ext cx="4572000" cy="6856718"/>
          </a:xfrm>
          <a:prstGeom prst="rect">
            <a:avLst/>
          </a:prstGeom>
        </p:spPr>
      </p:pic>
      <p:sp>
        <p:nvSpPr>
          <p:cNvPr id="2" name="Rectangle 1">
            <a:extLst>
              <a:ext uri="{FF2B5EF4-FFF2-40B4-BE49-F238E27FC236}">
                <a16:creationId xmlns:a16="http://schemas.microsoft.com/office/drawing/2014/main" id="{61B9638A-C01E-4836-A712-AF540BEFA4BE}"/>
              </a:ext>
            </a:extLst>
          </p:cNvPr>
          <p:cNvSpPr/>
          <p:nvPr/>
        </p:nvSpPr>
        <p:spPr>
          <a:xfrm>
            <a:off x="4572000" y="0"/>
            <a:ext cx="7620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iome" panose="020B0502040204020203" pitchFamily="34" charset="0"/>
                <a:cs typeface="Biome" panose="020B0502040204020203" pitchFamily="34" charset="0"/>
              </a:rPr>
              <a:t>The Sad News:</a:t>
            </a:r>
          </a:p>
          <a:p>
            <a:pPr algn="ctr"/>
            <a:r>
              <a:rPr lang="en-US" sz="2400" dirty="0">
                <a:latin typeface="Biome" panose="020B0502040204020203" pitchFamily="34" charset="0"/>
                <a:cs typeface="Biome" panose="020B0502040204020203" pitchFamily="34" charset="0"/>
              </a:rPr>
              <a:t>There are people who live their lives in an endless destructive cycle that will lead to their judgement. (Revelation 21.8)</a:t>
            </a:r>
          </a:p>
          <a:p>
            <a:endParaRPr lang="en-US" sz="2400" dirty="0">
              <a:latin typeface="Biome" panose="020B0502040204020203" pitchFamily="34" charset="0"/>
              <a:cs typeface="Biome" panose="020B0502040204020203" pitchFamily="34" charset="0"/>
            </a:endParaRPr>
          </a:p>
          <a:p>
            <a:endParaRPr lang="en-US" sz="2400" dirty="0">
              <a:latin typeface="Biome" panose="020B0502040204020203" pitchFamily="34" charset="0"/>
              <a:cs typeface="Biome" panose="020B0502040204020203" pitchFamily="34" charset="0"/>
            </a:endParaRPr>
          </a:p>
          <a:p>
            <a:pPr algn="ctr"/>
            <a:r>
              <a:rPr lang="en-US" sz="2400" dirty="0">
                <a:latin typeface="Biome" panose="020B0502040204020203" pitchFamily="34" charset="0"/>
                <a:cs typeface="Biome" panose="020B0502040204020203" pitchFamily="34" charset="0"/>
              </a:rPr>
              <a:t>The Good News:</a:t>
            </a:r>
          </a:p>
          <a:p>
            <a:pPr algn="ctr"/>
            <a:r>
              <a:rPr lang="en-US" sz="2400" dirty="0">
                <a:latin typeface="Biome" panose="020B0502040204020203" pitchFamily="34" charset="0"/>
                <a:cs typeface="Biome" panose="020B0502040204020203" pitchFamily="34" charset="0"/>
              </a:rPr>
              <a:t>God’s people, who have put their hope and trust in the Lord will have an endless and surpassing hope. Jesus has made </a:t>
            </a:r>
            <a:r>
              <a:rPr lang="en-US" sz="2400" dirty="0">
                <a:solidFill>
                  <a:srgbClr val="FFFF00"/>
                </a:solidFill>
                <a:latin typeface="Biome" panose="020B0502040204020203" pitchFamily="34" charset="0"/>
                <a:cs typeface="Biome" panose="020B0502040204020203" pitchFamily="34" charset="0"/>
              </a:rPr>
              <a:t>all things new</a:t>
            </a:r>
            <a:r>
              <a:rPr lang="en-US" sz="2400" dirty="0">
                <a:latin typeface="Biome" panose="020B0502040204020203" pitchFamily="34" charset="0"/>
                <a:cs typeface="Biome" panose="020B0502040204020203" pitchFamily="34" charset="0"/>
              </a:rPr>
              <a:t>. Rest in the fact that it is finished.</a:t>
            </a:r>
          </a:p>
        </p:txBody>
      </p:sp>
    </p:spTree>
    <p:extLst>
      <p:ext uri="{BB962C8B-B14F-4D97-AF65-F5344CB8AC3E}">
        <p14:creationId xmlns:p14="http://schemas.microsoft.com/office/powerpoint/2010/main" val="2258049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719</TotalTime>
  <Words>485</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Biome</vt:lpstr>
      <vt:lpstr>Calibri</vt:lpstr>
      <vt:lpstr>Calibri Light</vt:lpstr>
      <vt:lpstr>Daytona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Newman</dc:creator>
  <cp:lastModifiedBy>Alexander Newman</cp:lastModifiedBy>
  <cp:revision>1</cp:revision>
  <dcterms:created xsi:type="dcterms:W3CDTF">2022-01-02T02:16:28Z</dcterms:created>
  <dcterms:modified xsi:type="dcterms:W3CDTF">2022-01-02T14:15:36Z</dcterms:modified>
</cp:coreProperties>
</file>