
<file path=[Content_Types].xml><?xml version="1.0" encoding="utf-8"?>
<Types xmlns="http://schemas.openxmlformats.org/package/2006/content-types">
  <Default Extension="bmp" ContentType="image/bmp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68" r:id="rId3"/>
    <p:sldId id="279" r:id="rId4"/>
    <p:sldId id="280" r:id="rId5"/>
    <p:sldId id="282" r:id="rId6"/>
    <p:sldId id="281" r:id="rId7"/>
  </p:sldIdLst>
  <p:sldSz cx="9144000" cy="6858000" type="screen4x3"/>
  <p:notesSz cx="9144000" cy="6858000"/>
  <p:embeddedFontLst>
    <p:embeddedFont>
      <p:font typeface="Bookman Old Style" panose="02050604050505020204" pitchFamily="18" charset="0"/>
      <p:regular r:id="rId8"/>
      <p:bold r:id="rId9"/>
      <p:italic r:id="rId10"/>
      <p:boldItalic r:id="rId11"/>
    </p:embeddedFont>
  </p:embeddedFontLst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9726" y="1589484"/>
            <a:ext cx="7804546" cy="89296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071562" y="2750343"/>
            <a:ext cx="7000875" cy="71437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3609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428750" y="3839765"/>
            <a:ext cx="6107906" cy="517921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2625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410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9726" y="1589484"/>
            <a:ext cx="7804546" cy="89296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071562" y="2750343"/>
            <a:ext cx="7000875" cy="71437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3609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428750" y="3839765"/>
            <a:ext cx="6107906" cy="517921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2625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9726" y="1589484"/>
            <a:ext cx="7804546" cy="89296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071562" y="2750343"/>
            <a:ext cx="7000875" cy="71437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3609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428750" y="3839765"/>
            <a:ext cx="6107906" cy="517921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2625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9726" y="1589484"/>
            <a:ext cx="7804546" cy="89296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071562" y="2750343"/>
            <a:ext cx="7000875" cy="71437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3609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428750" y="3839765"/>
            <a:ext cx="6107906" cy="517921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2625">
                <a:solidFill>
                  <a:srgbClr val="122949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78656" y="678656"/>
            <a:ext cx="7840265" cy="403621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3937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78656" y="4804171"/>
            <a:ext cx="4268390" cy="651867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2953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696515" y="5500687"/>
            <a:ext cx="1071562" cy="33932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l">
              <a:defRPr sz="1640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78656" y="678656"/>
            <a:ext cx="7840265" cy="403621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3937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78656" y="4804171"/>
            <a:ext cx="4268390" cy="651867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2953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696515" y="5500687"/>
            <a:ext cx="1071562" cy="33932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l">
              <a:defRPr sz="1640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78656" y="678656"/>
            <a:ext cx="7840265" cy="403621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3937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78656" y="4804171"/>
            <a:ext cx="4268390" cy="651867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2953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696515" y="5500687"/>
            <a:ext cx="1071562" cy="33932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l">
              <a:defRPr sz="1640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78656" y="678656"/>
            <a:ext cx="7840265" cy="403621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3937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78656" y="4804171"/>
            <a:ext cx="4268390" cy="651867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2953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696515" y="5500687"/>
            <a:ext cx="1071562" cy="33932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l">
              <a:defRPr sz="1640">
                <a:solidFill>
                  <a:srgbClr val="122949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1821656" y="1366242"/>
            <a:ext cx="5500687" cy="412551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250">
                <a:solidFill>
                  <a:srgbClr val="000000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 Ma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201168" y="1143000"/>
            <a:ext cx="8705088" cy="313357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pPr algn="ctr"/>
            <a:r>
              <a:rPr lang="en-US" sz="6600" i="1" dirty="0">
                <a:latin typeface="Bookman Old Style" panose="02050604050505020204" pitchFamily="18" charset="0"/>
              </a:rPr>
              <a:t>The Wisdom of</a:t>
            </a:r>
            <a:br>
              <a:rPr lang="en-US" sz="6600" i="1" dirty="0">
                <a:latin typeface="Bookman Old Style" panose="02050604050505020204" pitchFamily="18" charset="0"/>
              </a:rPr>
            </a:br>
            <a:r>
              <a:rPr lang="en-US" sz="6600" i="1" dirty="0">
                <a:latin typeface="Bookman Old Style" panose="02050604050505020204" pitchFamily="18" charset="0"/>
              </a:rPr>
              <a:t>the Excellent Way</a:t>
            </a:r>
            <a:endParaRPr lang="en-US" sz="6600" i="1" dirty="0">
              <a:solidFill>
                <a:srgbClr val="E4434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800" i="1" dirty="0">
                <a:latin typeface="Bookman Old Style" panose="02050604050505020204" pitchFamily="18" charset="0"/>
              </a:rPr>
              <a:t>The Foolishness of God: Lesson 12</a:t>
            </a:r>
            <a:endParaRPr sz="2400" i="1" dirty="0">
              <a:solidFill>
                <a:srgbClr val="E4434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0" y="0"/>
            <a:ext cx="9144000" cy="926357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r>
              <a:rPr lang="en-US" sz="4800" b="0" dirty="0">
                <a:solidFill>
                  <a:srgbClr val="E44340"/>
                </a:solidFill>
                <a:latin typeface="Bookman Old Style" panose="02050604050505020204" pitchFamily="18" charset="0"/>
              </a:rPr>
              <a:t>Without Love…Nothing</a:t>
            </a:r>
            <a:endParaRPr sz="4800" b="0" dirty="0">
              <a:solidFill>
                <a:srgbClr val="E4434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New Shape">
            <a:extLst>
              <a:ext uri="{FF2B5EF4-FFF2-40B4-BE49-F238E27FC236}">
                <a16:creationId xmlns:a16="http://schemas.microsoft.com/office/drawing/2014/main" id="{10C4E723-CA8C-407E-AE9D-CB6907A5573C}"/>
              </a:ext>
            </a:extLst>
          </p:cNvPr>
          <p:cNvSpPr txBox="1">
            <a:spLocks/>
          </p:cNvSpPr>
          <p:nvPr/>
        </p:nvSpPr>
        <p:spPr>
          <a:xfrm>
            <a:off x="73152" y="1289304"/>
            <a:ext cx="9144000" cy="3794759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Try to stay focused on the way that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Paul increases the impressiveness of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his hypotheticals.</a:t>
            </a:r>
            <a:br>
              <a:rPr lang="en-US" sz="3200" dirty="0">
                <a:latin typeface="Bookman Old Style" panose="02050604050505020204" pitchFamily="18" charset="0"/>
              </a:rPr>
            </a:br>
            <a:endParaRPr lang="en-US" sz="3200" dirty="0">
              <a:latin typeface="Bookman Old Style" panose="02050604050505020204" pitchFamily="18" charset="0"/>
            </a:endParaRP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No matter what you could think of, if you are missing love, you have nothing!</a:t>
            </a:r>
          </a:p>
        </p:txBody>
      </p:sp>
    </p:spTree>
    <p:extLst>
      <p:ext uri="{BB962C8B-B14F-4D97-AF65-F5344CB8AC3E}">
        <p14:creationId xmlns:p14="http://schemas.microsoft.com/office/powerpoint/2010/main" val="126882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0" y="0"/>
            <a:ext cx="9144000" cy="1100093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r>
              <a:rPr lang="en-US" sz="4800" b="0" dirty="0">
                <a:solidFill>
                  <a:srgbClr val="E44340"/>
                </a:solidFill>
                <a:latin typeface="Bookman Old Style" panose="02050604050505020204" pitchFamily="18" charset="0"/>
              </a:rPr>
              <a:t>Why Love is Priceless</a:t>
            </a:r>
            <a:endParaRPr sz="4800" b="0" dirty="0">
              <a:solidFill>
                <a:srgbClr val="E4434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New Shape">
            <a:extLst>
              <a:ext uri="{FF2B5EF4-FFF2-40B4-BE49-F238E27FC236}">
                <a16:creationId xmlns:a16="http://schemas.microsoft.com/office/drawing/2014/main" id="{10C4E723-CA8C-407E-AE9D-CB6907A5573C}"/>
              </a:ext>
            </a:extLst>
          </p:cNvPr>
          <p:cNvSpPr txBox="1">
            <a:spLocks/>
          </p:cNvSpPr>
          <p:nvPr/>
        </p:nvSpPr>
        <p:spPr>
          <a:xfrm>
            <a:off x="0" y="1226772"/>
            <a:ext cx="9144000" cy="382071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Love is able to lift you up... </a:t>
            </a:r>
            <a:br>
              <a:rPr lang="en-US" sz="3000" dirty="0">
                <a:latin typeface="Bookman Old Style" panose="02050604050505020204" pitchFamily="18" charset="0"/>
              </a:rPr>
            </a:br>
            <a:endParaRPr lang="en-US" sz="3000" dirty="0">
              <a:latin typeface="Bookman Old Style" panose="02050604050505020204" pitchFamily="18" charset="0"/>
            </a:endParaRP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Love does not push itself away…</a:t>
            </a:r>
            <a:br>
              <a:rPr lang="en-US" sz="3000" dirty="0">
                <a:latin typeface="Bookman Old Style" panose="02050604050505020204" pitchFamily="18" charset="0"/>
              </a:rPr>
            </a:br>
            <a:endParaRPr lang="en-US" sz="3000" dirty="0">
              <a:latin typeface="Bookman Old Style" panose="02050604050505020204" pitchFamily="18" charset="0"/>
            </a:endParaRP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Love can take a beating…</a:t>
            </a:r>
            <a:br>
              <a:rPr lang="en-US" sz="3000" dirty="0">
                <a:latin typeface="Bookman Old Style" panose="02050604050505020204" pitchFamily="18" charset="0"/>
              </a:rPr>
            </a:br>
            <a:endParaRPr lang="en-US" sz="3000" dirty="0">
              <a:latin typeface="Bookman Old Style" panose="02050604050505020204" pitchFamily="18" charset="0"/>
            </a:endParaRP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Love looks forward in hope. </a:t>
            </a:r>
          </a:p>
        </p:txBody>
      </p:sp>
    </p:spTree>
    <p:extLst>
      <p:ext uri="{BB962C8B-B14F-4D97-AF65-F5344CB8AC3E}">
        <p14:creationId xmlns:p14="http://schemas.microsoft.com/office/powerpoint/2010/main" val="405407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0" y="109728"/>
            <a:ext cx="9144000" cy="99036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r>
              <a:rPr lang="en-US" sz="4800" b="0" dirty="0">
                <a:solidFill>
                  <a:srgbClr val="E44340"/>
                </a:solidFill>
                <a:latin typeface="Bookman Old Style" panose="02050604050505020204" pitchFamily="18" charset="0"/>
              </a:rPr>
              <a:t>The Permanence of Love</a:t>
            </a:r>
            <a:endParaRPr sz="4800" b="0" dirty="0">
              <a:solidFill>
                <a:srgbClr val="E4434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New Shape">
            <a:extLst>
              <a:ext uri="{FF2B5EF4-FFF2-40B4-BE49-F238E27FC236}">
                <a16:creationId xmlns:a16="http://schemas.microsoft.com/office/drawing/2014/main" id="{10C4E723-CA8C-407E-AE9D-CB6907A5573C}"/>
              </a:ext>
            </a:extLst>
          </p:cNvPr>
          <p:cNvSpPr txBox="1">
            <a:spLocks/>
          </p:cNvSpPr>
          <p:nvPr/>
        </p:nvSpPr>
        <p:spPr>
          <a:xfrm>
            <a:off x="0" y="1216153"/>
            <a:ext cx="9144000" cy="3685618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The gifts of the Spirit—as amazing as they may have been, were never intended to be more than a steppingstone.</a:t>
            </a:r>
            <a:br>
              <a:rPr lang="en-US" sz="3000" dirty="0">
                <a:latin typeface="Bookman Old Style" panose="02050604050505020204" pitchFamily="18" charset="0"/>
              </a:rPr>
            </a:br>
            <a:endParaRPr lang="en-US" sz="3000" dirty="0">
              <a:latin typeface="Bookman Old Style" panose="02050604050505020204" pitchFamily="18" charset="0"/>
            </a:endParaRP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 panose="02050604050505020204" pitchFamily="18" charset="0"/>
              </a:rPr>
              <a:t>If we are leaning on things that are impermanent, we are setting ourselves up to have the floor dropped from beneath us. </a:t>
            </a:r>
          </a:p>
        </p:txBody>
      </p:sp>
    </p:spTree>
    <p:extLst>
      <p:ext uri="{BB962C8B-B14F-4D97-AF65-F5344CB8AC3E}">
        <p14:creationId xmlns:p14="http://schemas.microsoft.com/office/powerpoint/2010/main" val="14150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0" y="109728"/>
            <a:ext cx="9144000" cy="990365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</a:defRPr>
            </a:lvl1pPr>
          </a:lstStyle>
          <a:p>
            <a:r>
              <a:rPr lang="en-US" sz="4800" dirty="0">
                <a:latin typeface="Bookman Old Style" panose="02050604050505020204" pitchFamily="18" charset="0"/>
              </a:rPr>
              <a:t>Thinking Ahead</a:t>
            </a:r>
            <a:endParaRPr sz="4800" b="0" dirty="0">
              <a:solidFill>
                <a:srgbClr val="E4434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New Shape">
            <a:extLst>
              <a:ext uri="{FF2B5EF4-FFF2-40B4-BE49-F238E27FC236}">
                <a16:creationId xmlns:a16="http://schemas.microsoft.com/office/drawing/2014/main" id="{10C4E723-CA8C-407E-AE9D-CB6907A5573C}"/>
              </a:ext>
            </a:extLst>
          </p:cNvPr>
          <p:cNvSpPr txBox="1">
            <a:spLocks/>
          </p:cNvSpPr>
          <p:nvPr/>
        </p:nvSpPr>
        <p:spPr>
          <a:xfrm>
            <a:off x="0" y="1472183"/>
            <a:ext cx="9144000" cy="3429587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6234">
                <a:solidFill>
                  <a:srgbClr val="E4434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3600" dirty="0">
                <a:latin typeface="Bookman Old Style" panose="02050604050505020204" pitchFamily="18" charset="0"/>
              </a:rPr>
              <a:t>What is your motivation?</a:t>
            </a:r>
            <a:br>
              <a:rPr lang="en-US" sz="3600" dirty="0">
                <a:latin typeface="Bookman Old Style" panose="02050604050505020204" pitchFamily="18" charset="0"/>
              </a:rPr>
            </a:br>
            <a:endParaRPr lang="en-US" sz="3600" dirty="0">
              <a:latin typeface="Bookman Old Style" panose="020506040505050202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600" dirty="0">
                <a:latin typeface="Bookman Old Style" panose="02050604050505020204" pitchFamily="18" charset="0"/>
              </a:rPr>
              <a:t>Does your love look like this?</a:t>
            </a:r>
          </a:p>
          <a:p>
            <a:pPr>
              <a:lnSpc>
                <a:spcPct val="110000"/>
              </a:lnSpc>
            </a:pPr>
            <a:endParaRPr lang="en-US" sz="3600" dirty="0">
              <a:latin typeface="Bookman Old Style" panose="020506040505050202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600" dirty="0">
                <a:latin typeface="Bookman Old Style" panose="02050604050505020204" pitchFamily="18" charset="0"/>
              </a:rPr>
              <a:t>What is your foundation?</a:t>
            </a:r>
          </a:p>
        </p:txBody>
      </p:sp>
    </p:spTree>
    <p:extLst>
      <p:ext uri="{BB962C8B-B14F-4D97-AF65-F5344CB8AC3E}">
        <p14:creationId xmlns:p14="http://schemas.microsoft.com/office/powerpoint/2010/main" val="3559366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89EB15-EE53-6682-C8EC-AE6B19A38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3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162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Bookman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Mauldin</dc:creator>
  <cp:lastModifiedBy>Seth Mauldin</cp:lastModifiedBy>
  <cp:revision>30</cp:revision>
  <dcterms:modified xsi:type="dcterms:W3CDTF">2022-05-22T01:48:26Z</dcterms:modified>
</cp:coreProperties>
</file>