
<file path=[Content_Types].xml><?xml version="1.0" encoding="utf-8"?>
<Types xmlns="http://schemas.openxmlformats.org/package/2006/content-types">
  <Default Extension="bmp" ContentType="image/bmp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8" r:id="rId3"/>
    <p:sldId id="283" r:id="rId4"/>
    <p:sldId id="284" r:id="rId5"/>
    <p:sldId id="285" r:id="rId6"/>
    <p:sldId id="286" r:id="rId7"/>
    <p:sldId id="287" r:id="rId8"/>
    <p:sldId id="282" r:id="rId9"/>
    <p:sldId id="288" r:id="rId10"/>
  </p:sldIdLst>
  <p:sldSz cx="9144000" cy="6858000" type="screen4x3"/>
  <p:notesSz cx="9144000" cy="6858000"/>
  <p:embeddedFontLst>
    <p:embeddedFont>
      <p:font typeface="Bookman Old Style" panose="02050604050505020204" pitchFamily="18" charset="0"/>
      <p:regular r:id="rId11"/>
      <p:bold r:id="rId12"/>
      <p:italic r:id="rId13"/>
      <p:boldItalic r:id="rId14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0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821656" y="1366242"/>
            <a:ext cx="5500687" cy="412551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250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201168" y="1143000"/>
            <a:ext cx="8705088" cy="313357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r>
              <a:rPr lang="en-US" sz="6600" i="1" dirty="0">
                <a:latin typeface="Bookman Old Style" panose="02050604050505020204" pitchFamily="18" charset="0"/>
              </a:rPr>
              <a:t>Showing Wisdom </a:t>
            </a:r>
            <a:br>
              <a:rPr lang="en-US" sz="6600" i="1" dirty="0">
                <a:latin typeface="Bookman Old Style" panose="02050604050505020204" pitchFamily="18" charset="0"/>
              </a:rPr>
            </a:br>
            <a:r>
              <a:rPr lang="en-US" sz="6600" i="1" dirty="0">
                <a:latin typeface="Bookman Old Style" panose="02050604050505020204" pitchFamily="18" charset="0"/>
              </a:rPr>
              <a:t>In Worship</a:t>
            </a:r>
            <a:endParaRPr lang="en-US" sz="6600" i="1" dirty="0">
              <a:solidFill>
                <a:srgbClr val="E4434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i="1" dirty="0">
                <a:latin typeface="Bookman Old Style" panose="02050604050505020204" pitchFamily="18" charset="0"/>
              </a:rPr>
              <a:t>The Foolishness of God: Lesson 13</a:t>
            </a:r>
            <a:endParaRPr sz="2400" i="1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0"/>
            <a:ext cx="9144000" cy="92635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dirty="0">
                <a:latin typeface="Bookman Old Style" panose="02050604050505020204" pitchFamily="18" charset="0"/>
              </a:rPr>
              <a:t>Rejecting “Prestige Positions”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065276"/>
            <a:ext cx="9144000" cy="4727448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Something about speaking in tongues caused the Corinthians to clamor for this specific spiritual gift above all others…</a:t>
            </a:r>
            <a:br>
              <a:rPr lang="en-US" sz="3200" dirty="0">
                <a:latin typeface="Bookman Old Style" panose="02050604050505020204" pitchFamily="18" charset="0"/>
              </a:rPr>
            </a:br>
            <a:endParaRPr lang="en-US" sz="32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Their desire was selfish; are there areas of worship or service that we desire or engage in because of the attention that it brings?</a:t>
            </a:r>
          </a:p>
        </p:txBody>
      </p:sp>
    </p:spTree>
    <p:extLst>
      <p:ext uri="{BB962C8B-B14F-4D97-AF65-F5344CB8AC3E}">
        <p14:creationId xmlns:p14="http://schemas.microsoft.com/office/powerpoint/2010/main" val="12688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0"/>
            <a:ext cx="9144000" cy="92635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dirty="0">
                <a:latin typeface="Bookman Old Style" panose="02050604050505020204" pitchFamily="18" charset="0"/>
              </a:rPr>
              <a:t>Showing Consideration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024128"/>
            <a:ext cx="9144000" cy="4631436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One terrible consequence of their use of this gift was that they were excluding others from being edified by the worship assembly:</a:t>
            </a:r>
            <a:br>
              <a:rPr lang="en-US" sz="3200" dirty="0">
                <a:latin typeface="Bookman Old Style" panose="02050604050505020204" pitchFamily="18" charset="0"/>
              </a:rPr>
            </a:br>
            <a:endParaRPr lang="en-US" sz="32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God isn’t pleased when the worship that we offer isn’t designed to edify the whole of His people.</a:t>
            </a:r>
          </a:p>
        </p:txBody>
      </p:sp>
    </p:spTree>
    <p:extLst>
      <p:ext uri="{BB962C8B-B14F-4D97-AF65-F5344CB8AC3E}">
        <p14:creationId xmlns:p14="http://schemas.microsoft.com/office/powerpoint/2010/main" val="379297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0"/>
            <a:ext cx="9144000" cy="92635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dirty="0">
                <a:latin typeface="Bookman Old Style" panose="02050604050505020204" pitchFamily="18" charset="0"/>
              </a:rPr>
              <a:t>Value in All Worship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024128"/>
            <a:ext cx="9144000" cy="4631436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They had devalued the less glamorous gifts and saw certain parts of the worship as less important.</a:t>
            </a:r>
            <a:br>
              <a:rPr lang="en-US" sz="3200" dirty="0">
                <a:latin typeface="Bookman Old Style" panose="02050604050505020204" pitchFamily="18" charset="0"/>
              </a:rPr>
            </a:br>
            <a:endParaRPr lang="en-US" sz="32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We must avoid attitudes that set aside acts of worship that we don’t see as valuable and learn to see their value. </a:t>
            </a:r>
          </a:p>
        </p:txBody>
      </p:sp>
    </p:spTree>
    <p:extLst>
      <p:ext uri="{BB962C8B-B14F-4D97-AF65-F5344CB8AC3E}">
        <p14:creationId xmlns:p14="http://schemas.microsoft.com/office/powerpoint/2010/main" val="359681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0"/>
            <a:ext cx="9144000" cy="92635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dirty="0">
                <a:latin typeface="Bookman Old Style" panose="02050604050505020204" pitchFamily="18" charset="0"/>
              </a:rPr>
              <a:t>Consideration for Outsiders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417320"/>
            <a:ext cx="9144000" cy="4631436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In the Old Testament, undiscernible tongues were a sign of judgment on unbelievers (invaders).</a:t>
            </a:r>
            <a:br>
              <a:rPr lang="en-US" sz="3200" dirty="0">
                <a:latin typeface="Bookman Old Style" panose="02050604050505020204" pitchFamily="18" charset="0"/>
              </a:rPr>
            </a:br>
            <a:endParaRPr lang="en-US" sz="32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Now, the clear presentation of the gospel was meant to change the heart of the hearer.</a:t>
            </a:r>
          </a:p>
        </p:txBody>
      </p:sp>
    </p:spTree>
    <p:extLst>
      <p:ext uri="{BB962C8B-B14F-4D97-AF65-F5344CB8AC3E}">
        <p14:creationId xmlns:p14="http://schemas.microsoft.com/office/powerpoint/2010/main" val="415620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0"/>
            <a:ext cx="9144000" cy="92635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dirty="0">
                <a:latin typeface="Bookman Old Style" panose="02050604050505020204" pitchFamily="18" charset="0"/>
              </a:rPr>
              <a:t>Order in Worship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82296" y="1417319"/>
            <a:ext cx="9144000" cy="3502679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10000"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Their assemblies included: tongues with no translation, speaking over each other, and women (seemingly) challenging the men who were prophesying. </a:t>
            </a:r>
            <a:br>
              <a:rPr lang="en-US" sz="3200" dirty="0">
                <a:latin typeface="Bookman Old Style" panose="02050604050505020204" pitchFamily="18" charset="0"/>
              </a:rPr>
            </a:br>
            <a:endParaRPr lang="en-US" sz="32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Paul set down basic principles of how worship should be conducted.</a:t>
            </a:r>
          </a:p>
        </p:txBody>
      </p:sp>
    </p:spTree>
    <p:extLst>
      <p:ext uri="{BB962C8B-B14F-4D97-AF65-F5344CB8AC3E}">
        <p14:creationId xmlns:p14="http://schemas.microsoft.com/office/powerpoint/2010/main" val="272834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0"/>
            <a:ext cx="9144000" cy="92635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dirty="0">
                <a:latin typeface="Bookman Old Style" panose="02050604050505020204" pitchFamily="18" charset="0"/>
              </a:rPr>
              <a:t>Rejecting Haughty Attitudes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82296" y="1417319"/>
            <a:ext cx="9144000" cy="3502679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20000"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As is common with those who go off into error, there were those who acted as though knowledge of the gospel had originated with them.</a:t>
            </a:r>
            <a:br>
              <a:rPr lang="en-US" sz="3200" dirty="0">
                <a:latin typeface="Bookman Old Style" panose="02050604050505020204" pitchFamily="18" charset="0"/>
              </a:rPr>
            </a:br>
            <a:endParaRPr lang="en-US" sz="32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Bookman Old Style" panose="02050604050505020204" pitchFamily="18" charset="0"/>
              </a:rPr>
              <a:t>We must be careful that we don’t adopt similarly haughty views of ourselves and our approach to worship.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1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109728"/>
            <a:ext cx="9144000" cy="99036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dirty="0">
                <a:latin typeface="Bookman Old Style" panose="02050604050505020204" pitchFamily="18" charset="0"/>
              </a:rPr>
              <a:t>Thinking Ahead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207007"/>
            <a:ext cx="9144000" cy="3108961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>
                <a:latin typeface="Bookman Old Style" panose="02050604050505020204" pitchFamily="18" charset="0"/>
              </a:rPr>
              <a:t>Am I approaching worship</a:t>
            </a:r>
            <a:br>
              <a:rPr lang="en-US" sz="3200" dirty="0">
                <a:latin typeface="Bookman Old Style" panose="02050604050505020204" pitchFamily="18" charset="0"/>
              </a:rPr>
            </a:br>
            <a:r>
              <a:rPr lang="en-US" sz="3200" dirty="0">
                <a:latin typeface="Bookman Old Style" panose="02050604050505020204" pitchFamily="18" charset="0"/>
              </a:rPr>
              <a:t>from humility?</a:t>
            </a:r>
            <a:br>
              <a:rPr lang="en-US" sz="3200" dirty="0">
                <a:latin typeface="Bookman Old Style" panose="02050604050505020204" pitchFamily="18" charset="0"/>
              </a:rPr>
            </a:br>
            <a:endParaRPr lang="en-US" sz="3200" dirty="0">
              <a:latin typeface="Bookman Old Style" panose="02050604050505020204" pitchFamily="18" charset="0"/>
            </a:endParaRPr>
          </a:p>
          <a:p>
            <a:r>
              <a:rPr lang="en-US" sz="3200" dirty="0">
                <a:latin typeface="Bookman Old Style" panose="02050604050505020204" pitchFamily="18" charset="0"/>
              </a:rPr>
              <a:t>View of Self</a:t>
            </a:r>
          </a:p>
          <a:p>
            <a:endParaRPr lang="en-US" sz="3200" dirty="0">
              <a:latin typeface="Bookman Old Style" panose="02050604050505020204" pitchFamily="18" charset="0"/>
            </a:endParaRPr>
          </a:p>
          <a:p>
            <a:r>
              <a:rPr lang="en-US" sz="3200" dirty="0">
                <a:latin typeface="Bookman Old Style" panose="02050604050505020204" pitchFamily="18" charset="0"/>
              </a:rPr>
              <a:t>View of Others       View of God</a:t>
            </a:r>
          </a:p>
        </p:txBody>
      </p:sp>
    </p:spTree>
    <p:extLst>
      <p:ext uri="{BB962C8B-B14F-4D97-AF65-F5344CB8AC3E}">
        <p14:creationId xmlns:p14="http://schemas.microsoft.com/office/powerpoint/2010/main" val="35593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A133BE-1B84-11C7-80A5-A3C63782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305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Bookman Old Style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Seth Mauldin</cp:lastModifiedBy>
  <cp:revision>33</cp:revision>
  <dcterms:modified xsi:type="dcterms:W3CDTF">2022-07-10T11:33:07Z</dcterms:modified>
</cp:coreProperties>
</file>