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7.5108024691358022E-2"/>
          <c:y val="0.18246242456299896"/>
          <c:w val="0.76962355400019444"/>
          <c:h val="0.695980213709262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Worth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</c:v>
                </c:pt>
                <c:pt idx="1">
                  <c:v>You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</c:ser>
        <c:axId val="112215168"/>
        <c:axId val="112217472"/>
      </c:barChart>
      <c:catAx>
        <c:axId val="112215168"/>
        <c:scaling>
          <c:orientation val="minMax"/>
        </c:scaling>
        <c:axPos val="b"/>
        <c:tickLblPos val="nextTo"/>
        <c:crossAx val="112217472"/>
        <c:crosses val="autoZero"/>
        <c:auto val="1"/>
        <c:lblAlgn val="ctr"/>
        <c:lblOffset val="100"/>
      </c:catAx>
      <c:valAx>
        <c:axId val="112217472"/>
        <c:scaling>
          <c:orientation val="minMax"/>
        </c:scaling>
        <c:delete val="1"/>
        <c:axPos val="l"/>
        <c:numFmt formatCode="General" sourceLinked="1"/>
        <c:tickLblPos val="none"/>
        <c:crossAx val="11221516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8.2824074074074105E-2"/>
          <c:y val="0.17685035800123824"/>
          <c:w val="0.76962355400019489"/>
          <c:h val="0.695980213709262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Worth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Me</c:v>
                </c:pt>
                <c:pt idx="1">
                  <c:v>You</c:v>
                </c:pt>
                <c:pt idx="2">
                  <c:v>God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1000</c:v>
                </c:pt>
              </c:numCache>
            </c:numRef>
          </c:val>
        </c:ser>
        <c:axId val="143374208"/>
        <c:axId val="147272832"/>
      </c:barChart>
      <c:catAx>
        <c:axId val="143374208"/>
        <c:scaling>
          <c:orientation val="minMax"/>
        </c:scaling>
        <c:axPos val="b"/>
        <c:tickLblPos val="nextTo"/>
        <c:crossAx val="147272832"/>
        <c:crosses val="autoZero"/>
        <c:auto val="1"/>
        <c:lblAlgn val="ctr"/>
        <c:lblOffset val="100"/>
      </c:catAx>
      <c:valAx>
        <c:axId val="147272832"/>
        <c:scaling>
          <c:orientation val="minMax"/>
        </c:scaling>
        <c:delete val="1"/>
        <c:axPos val="l"/>
        <c:numFmt formatCode="General" sourceLinked="1"/>
        <c:tickLblPos val="none"/>
        <c:crossAx val="143374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75E414-2C5E-4581-927F-556CA27C6BAF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87F274-44DA-445C-9BD6-4736E06FC4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Christian’s Struggle with Pride</a:t>
            </a:r>
          </a:p>
          <a:p>
            <a:r>
              <a:rPr lang="en-US" sz="2000" i="1" dirty="0" smtClean="0"/>
              <a:t>Judges 7:2-8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 world without pride</a:t>
            </a:r>
          </a:p>
          <a:p>
            <a:endParaRPr lang="en-US" dirty="0" smtClean="0"/>
          </a:p>
          <a:p>
            <a:r>
              <a:rPr lang="en-US" dirty="0" smtClean="0"/>
              <a:t>You will be humbled, either now or later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essential vice, the utmost evil, is Pride”</a:t>
            </a:r>
          </a:p>
          <a:p>
            <a:endParaRPr lang="en-US" dirty="0" smtClean="0"/>
          </a:p>
          <a:p>
            <a:r>
              <a:rPr lang="en-US" dirty="0" smtClean="0"/>
              <a:t>No surprise to say “pride is sin”</a:t>
            </a:r>
          </a:p>
          <a:p>
            <a:pPr lvl="1"/>
            <a:r>
              <a:rPr lang="en-US" dirty="0" smtClean="0"/>
              <a:t>Nebuchadnezzar (Daniel 4:30)</a:t>
            </a:r>
          </a:p>
          <a:p>
            <a:pPr lvl="1"/>
            <a:r>
              <a:rPr lang="en-US" dirty="0" smtClean="0"/>
              <a:t>Well-known saying (Proverbs 16:18)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John 2:15-16</a:t>
            </a:r>
          </a:p>
          <a:p>
            <a:pPr lvl="1"/>
            <a:r>
              <a:rPr lang="en-US" dirty="0" smtClean="0"/>
              <a:t>Lusts are often impulsive</a:t>
            </a:r>
          </a:p>
          <a:p>
            <a:pPr lvl="1"/>
            <a:r>
              <a:rPr lang="en-US" dirty="0" smtClean="0"/>
              <a:t>Pride is often unrepentant, flagrant, but hidden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Great Sin</a:t>
            </a:r>
            <a:endParaRPr lang="en-US" dirty="0"/>
          </a:p>
        </p:txBody>
      </p:sp>
      <p:sp>
        <p:nvSpPr>
          <p:cNvPr id="2050" name="AutoShape 2" descr="Mere Christianity by C. S. Lewis, Paperback | Barnes &amp; Noble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Mere Christianity by C. S. Lewis, Paperback | Barnes &amp; Noble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https://prodimage.images-bn.com/pimages/9780060652920_p0_v15_s550x4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Humility is necessary to become a Christian, but pride does not disappear</a:t>
            </a:r>
          </a:p>
          <a:p>
            <a:r>
              <a:rPr lang="en-US" dirty="0" smtClean="0"/>
              <a:t>Vanity as a Christian</a:t>
            </a:r>
          </a:p>
          <a:p>
            <a:pPr lvl="1"/>
            <a:r>
              <a:rPr lang="en-US" dirty="0" smtClean="0"/>
              <a:t>“normal” pride</a:t>
            </a:r>
          </a:p>
          <a:p>
            <a:pPr lvl="1"/>
            <a:r>
              <a:rPr lang="en-US" dirty="0" smtClean="0"/>
              <a:t>Seeking attention and praise, even for good things</a:t>
            </a:r>
          </a:p>
          <a:p>
            <a:r>
              <a:rPr lang="en-US" dirty="0" smtClean="0"/>
              <a:t>Subtle pride</a:t>
            </a:r>
          </a:p>
          <a:p>
            <a:pPr lvl="1"/>
            <a:r>
              <a:rPr lang="en-US" dirty="0" smtClean="0"/>
              <a:t>Pride in sacrifice </a:t>
            </a:r>
            <a:r>
              <a:rPr lang="en-US" i="1" dirty="0" smtClean="0"/>
              <a:t>(look how much I gave up)</a:t>
            </a:r>
          </a:p>
          <a:p>
            <a:pPr lvl="1"/>
            <a:r>
              <a:rPr lang="en-US" dirty="0" smtClean="0"/>
              <a:t>Pride in humility </a:t>
            </a:r>
            <a:r>
              <a:rPr lang="en-US" i="1" dirty="0" smtClean="0"/>
              <a:t>(I could have so much more)</a:t>
            </a:r>
          </a:p>
          <a:p>
            <a:pPr lvl="1"/>
            <a:r>
              <a:rPr lang="en-US" dirty="0" smtClean="0"/>
              <a:t>Pride in spiritual growth/accomplishments </a:t>
            </a:r>
            <a:r>
              <a:rPr lang="en-US" i="1" dirty="0" smtClean="0"/>
              <a:t>(Gideon)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Pride in Christians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Unwilling to admit wrongs</a:t>
            </a:r>
          </a:p>
          <a:p>
            <a:pPr lvl="1"/>
            <a:r>
              <a:rPr lang="en-US" dirty="0" smtClean="0"/>
              <a:t>James 5:16</a:t>
            </a:r>
          </a:p>
          <a:p>
            <a:pPr lvl="1"/>
            <a:r>
              <a:rPr lang="en-US" dirty="0" smtClean="0"/>
              <a:t>We may generally admit to sin, but not specifics</a:t>
            </a:r>
          </a:p>
          <a:p>
            <a:pPr lvl="1"/>
            <a:r>
              <a:rPr lang="en-US" dirty="0" smtClean="0"/>
              <a:t>Why is it uncomfortable to confess sin?</a:t>
            </a:r>
          </a:p>
          <a:p>
            <a:pPr lvl="1"/>
            <a:r>
              <a:rPr lang="en-US" dirty="0" smtClean="0"/>
              <a:t>David’s example (Bathsheba; 1 Samuel 25:10-13)</a:t>
            </a:r>
          </a:p>
          <a:p>
            <a:r>
              <a:rPr lang="en-US" dirty="0" smtClean="0"/>
              <a:t>Becoming offended easily</a:t>
            </a:r>
          </a:p>
          <a:p>
            <a:pPr lvl="1"/>
            <a:r>
              <a:rPr lang="en-US" dirty="0" smtClean="0"/>
              <a:t>The more easily offended, the more prideful</a:t>
            </a:r>
          </a:p>
          <a:p>
            <a:pPr lvl="1"/>
            <a:r>
              <a:rPr lang="en-US" dirty="0" smtClean="0"/>
              <a:t>“Don’t take my kindness for weakness”</a:t>
            </a:r>
          </a:p>
          <a:p>
            <a:r>
              <a:rPr lang="en-US" dirty="0" smtClean="0"/>
              <a:t>Seeking justice, not mercy</a:t>
            </a:r>
          </a:p>
          <a:p>
            <a:pPr lvl="1"/>
            <a:r>
              <a:rPr lang="en-US" dirty="0" smtClean="0"/>
              <a:t>Matthew 5:38-42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Forms of Pride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hard</a:t>
            </a:r>
          </a:p>
          <a:p>
            <a:r>
              <a:rPr lang="en-US" dirty="0" smtClean="0"/>
              <a:t>Focus on love – 1 Corinthians 13:4-7</a:t>
            </a:r>
          </a:p>
          <a:p>
            <a:pPr lvl="1"/>
            <a:r>
              <a:rPr lang="en-US" dirty="0" smtClean="0"/>
              <a:t>Not focusing less on self, but on self less</a:t>
            </a:r>
          </a:p>
          <a:p>
            <a:r>
              <a:rPr lang="en-US" dirty="0" smtClean="0"/>
              <a:t>Paul’s example – 2 Corinthians 12:7-10</a:t>
            </a:r>
          </a:p>
          <a:p>
            <a:pPr lvl="1"/>
            <a:r>
              <a:rPr lang="en-US" dirty="0" smtClean="0"/>
              <a:t>Regularly examine your own motives</a:t>
            </a:r>
          </a:p>
          <a:p>
            <a:r>
              <a:rPr lang="en-US" dirty="0" smtClean="0"/>
              <a:t>Compare yourself with God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Overcoming Pride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460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hard</a:t>
            </a:r>
          </a:p>
          <a:p>
            <a:r>
              <a:rPr lang="en-US" dirty="0" smtClean="0"/>
              <a:t>Focus on love – 1 Corinthians </a:t>
            </a:r>
            <a:r>
              <a:rPr lang="en-US" dirty="0" smtClean="0"/>
              <a:t>13:4-7</a:t>
            </a:r>
            <a:endParaRPr lang="en-US" dirty="0" smtClean="0"/>
          </a:p>
          <a:p>
            <a:pPr lvl="1"/>
            <a:r>
              <a:rPr lang="en-US" dirty="0" smtClean="0"/>
              <a:t>Not focusing less on self, but on self less</a:t>
            </a:r>
          </a:p>
          <a:p>
            <a:r>
              <a:rPr lang="en-US" dirty="0" smtClean="0"/>
              <a:t>Paul’s example – 2 Corinthians </a:t>
            </a:r>
            <a:r>
              <a:rPr lang="en-US" dirty="0" smtClean="0"/>
              <a:t>12:7-10</a:t>
            </a:r>
          </a:p>
          <a:p>
            <a:pPr lvl="1"/>
            <a:r>
              <a:rPr lang="en-US" dirty="0" smtClean="0"/>
              <a:t>Regularly examine your own motives</a:t>
            </a:r>
            <a:endParaRPr lang="en-US" dirty="0" smtClean="0"/>
          </a:p>
          <a:p>
            <a:r>
              <a:rPr lang="en-US" dirty="0" smtClean="0"/>
              <a:t>Compare yourself </a:t>
            </a:r>
            <a:r>
              <a:rPr lang="en-US" dirty="0" smtClean="0"/>
              <a:t>with </a:t>
            </a:r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Look up, not down</a:t>
            </a:r>
          </a:p>
          <a:p>
            <a:pPr lvl="1"/>
            <a:r>
              <a:rPr lang="en-US" dirty="0" smtClean="0"/>
              <a:t>Praise God in prayer – for you, not Him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Overcoming Pride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Jesus</a:t>
            </a:r>
          </a:p>
          <a:p>
            <a:r>
              <a:rPr lang="en-US" dirty="0" smtClean="0"/>
              <a:t>Philippians 2:1-11</a:t>
            </a:r>
          </a:p>
          <a:p>
            <a:pPr lvl="1"/>
            <a:r>
              <a:rPr lang="en-US" dirty="0" smtClean="0"/>
              <a:t>You are something? Jesus is more</a:t>
            </a:r>
          </a:p>
          <a:p>
            <a:pPr lvl="1"/>
            <a:r>
              <a:rPr lang="en-US" dirty="0" smtClean="0"/>
              <a:t>You gave something up? Jesus gave up more</a:t>
            </a:r>
          </a:p>
          <a:p>
            <a:pPr lvl="1"/>
            <a:r>
              <a:rPr lang="en-US" dirty="0" smtClean="0"/>
              <a:t>You faced injustice? Jesus did more</a:t>
            </a:r>
            <a:endParaRPr lang="en-US" dirty="0" smtClean="0"/>
          </a:p>
          <a:p>
            <a:pPr lvl="1"/>
            <a:r>
              <a:rPr lang="en-US" dirty="0" smtClean="0"/>
              <a:t>He wants to help you become more like Him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Ultimate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331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The Great Sin</vt:lpstr>
      <vt:lpstr>The Great Sin</vt:lpstr>
      <vt:lpstr>Pride in Christians</vt:lpstr>
      <vt:lpstr>Other Forms of Pride</vt:lpstr>
      <vt:lpstr>Overcoming Pride</vt:lpstr>
      <vt:lpstr>Pride</vt:lpstr>
      <vt:lpstr>Humility</vt:lpstr>
      <vt:lpstr>Overcoming Pride</vt:lpstr>
      <vt:lpstr>Ultimate Example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Sin</dc:title>
  <dc:creator>User</dc:creator>
  <cp:lastModifiedBy>User</cp:lastModifiedBy>
  <cp:revision>1</cp:revision>
  <dcterms:created xsi:type="dcterms:W3CDTF">2022-07-31T01:20:15Z</dcterms:created>
  <dcterms:modified xsi:type="dcterms:W3CDTF">2022-07-31T02:12:14Z</dcterms:modified>
</cp:coreProperties>
</file>