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p:scale>
          <a:sx n="80" d="100"/>
          <a:sy n="80" d="100"/>
        </p:scale>
        <p:origin x="57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02A02-288C-7514-F382-DD66B19637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EB7EC9-CE5A-1FA4-0A4B-6C8A731C9F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3697CD-74FA-FA3F-6A06-FFD1CD9012AA}"/>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5" name="Footer Placeholder 4">
            <a:extLst>
              <a:ext uri="{FF2B5EF4-FFF2-40B4-BE49-F238E27FC236}">
                <a16:creationId xmlns:a16="http://schemas.microsoft.com/office/drawing/2014/main" id="{045DC1B9-713A-54F2-2E01-C12CF59F7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D1FC20-2B9F-CC2E-3222-2632D392FFAA}"/>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2363156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0B0C8-A24E-2251-0CF1-CEBA0B722B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8770C0-EB64-7295-006C-8850366BC1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6A5AA9-A808-A805-C87B-3708CA75850D}"/>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5" name="Footer Placeholder 4">
            <a:extLst>
              <a:ext uri="{FF2B5EF4-FFF2-40B4-BE49-F238E27FC236}">
                <a16:creationId xmlns:a16="http://schemas.microsoft.com/office/drawing/2014/main" id="{67C64EAF-EE76-BBCB-EFA1-F9CF73BE80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D80F5-D168-FE47-BA4D-87245B51C259}"/>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2709722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188BDC-03F1-C621-63EB-956BDF3802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A95587-52E0-C3E7-5F84-3E3D2DE629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09C033-799E-3715-9703-644E088B0BCB}"/>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5" name="Footer Placeholder 4">
            <a:extLst>
              <a:ext uri="{FF2B5EF4-FFF2-40B4-BE49-F238E27FC236}">
                <a16:creationId xmlns:a16="http://schemas.microsoft.com/office/drawing/2014/main" id="{6135186E-28F7-A1BB-3C2F-E8FF3037B1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14105-D9C7-EB26-EC7C-18DB950B1778}"/>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70956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2424-41D6-216A-D393-F6FACD0B86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CD55E2-CD45-7A15-AE38-AE5D2AD508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152096-0ED8-6B20-AC2C-18A9649377FD}"/>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5" name="Footer Placeholder 4">
            <a:extLst>
              <a:ext uri="{FF2B5EF4-FFF2-40B4-BE49-F238E27FC236}">
                <a16:creationId xmlns:a16="http://schemas.microsoft.com/office/drawing/2014/main" id="{C3313CB4-397A-DD75-8F54-730F73723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1E3DA-1185-4665-7158-640D81D235AD}"/>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307225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4671E-29BA-8494-D35E-9669C80BF5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FDB12F-D5AE-39DF-231E-6E355098C2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364861-11B1-20DE-7C6D-CA4C9B45723F}"/>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5" name="Footer Placeholder 4">
            <a:extLst>
              <a:ext uri="{FF2B5EF4-FFF2-40B4-BE49-F238E27FC236}">
                <a16:creationId xmlns:a16="http://schemas.microsoft.com/office/drawing/2014/main" id="{77E19A82-192F-15A8-2977-59B2CDCF9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B021B-19FD-093A-3F2A-0B18AFAFA46F}"/>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2072950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CF081-5243-0D1D-2361-13B5137E90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E50D3D-7FB8-E211-3ED1-E9DD59CF8E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FF6933-BAEA-67A6-1F1D-DF77E3695F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06E7A-8FD0-7012-512F-8A64168D2F32}"/>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6" name="Footer Placeholder 5">
            <a:extLst>
              <a:ext uri="{FF2B5EF4-FFF2-40B4-BE49-F238E27FC236}">
                <a16:creationId xmlns:a16="http://schemas.microsoft.com/office/drawing/2014/main" id="{F899C7A2-7750-4F65-74E4-3EB57513E9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C486CA-2166-28D5-7A31-82F63A7A8629}"/>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16813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ABC65-3B9B-8689-64AA-24B784ADD8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57B207-EB8A-9763-65CD-A5BEB438F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9F37DD-0F59-2939-EFC1-030CA5FA2F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8E296C-4B8A-B56E-D040-ACD22EA116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0CE09B-785D-D601-F6F9-99DA255E29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B83D88-9BD9-DBF7-AA54-76A3BF9109F6}"/>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8" name="Footer Placeholder 7">
            <a:extLst>
              <a:ext uri="{FF2B5EF4-FFF2-40B4-BE49-F238E27FC236}">
                <a16:creationId xmlns:a16="http://schemas.microsoft.com/office/drawing/2014/main" id="{ED98177C-0207-6B47-EA19-EC4EF640C0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B607F9-78C2-EA75-C72F-F70A786C49FE}"/>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279998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357D7-4042-AF2F-9A09-4A30B28B47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FBAFBB-9090-594C-8C57-8B2D47028465}"/>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4" name="Footer Placeholder 3">
            <a:extLst>
              <a:ext uri="{FF2B5EF4-FFF2-40B4-BE49-F238E27FC236}">
                <a16:creationId xmlns:a16="http://schemas.microsoft.com/office/drawing/2014/main" id="{0367FFF7-DD8C-8ECC-E217-F21BD59B91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BBB73C-2C30-7326-E044-76809C898269}"/>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341326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CF6DC4-8430-D483-C19C-5EB93831B465}"/>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3" name="Footer Placeholder 2">
            <a:extLst>
              <a:ext uri="{FF2B5EF4-FFF2-40B4-BE49-F238E27FC236}">
                <a16:creationId xmlns:a16="http://schemas.microsoft.com/office/drawing/2014/main" id="{51EBDBA0-7CD2-6AF2-59C7-13CACD3B98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A26F02-C3EE-5D6B-9DD4-56CD0D1A56EF}"/>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184249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0BBF7-CAC5-463C-4A26-67E6A322BA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6C6B2D-C1C5-7B93-8134-7DDFE8BECA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483389-F24D-A74D-B619-FB0A9DCE63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7C930F-6A7C-FE11-A9B9-3272BA2AA1C2}"/>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6" name="Footer Placeholder 5">
            <a:extLst>
              <a:ext uri="{FF2B5EF4-FFF2-40B4-BE49-F238E27FC236}">
                <a16:creationId xmlns:a16="http://schemas.microsoft.com/office/drawing/2014/main" id="{5C1EB143-B555-A838-E427-EB8B6A670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5090E9-86A3-C619-F03D-1F8BA7F23335}"/>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3734090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ED394-FF15-DDC9-D85E-D6A9F48B09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1721BA-429E-C116-7AB7-503A99172E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F3FB51-B72B-1CE1-1720-A4D7F718B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BADE8D-91D9-F7D0-B0FD-7D10D8C11BBA}"/>
              </a:ext>
            </a:extLst>
          </p:cNvPr>
          <p:cNvSpPr>
            <a:spLocks noGrp="1"/>
          </p:cNvSpPr>
          <p:nvPr>
            <p:ph type="dt" sz="half" idx="10"/>
          </p:nvPr>
        </p:nvSpPr>
        <p:spPr/>
        <p:txBody>
          <a:bodyPr/>
          <a:lstStyle/>
          <a:p>
            <a:fld id="{6C8F5D04-580B-4F35-A82D-0F1AD41053F9}" type="datetimeFigureOut">
              <a:rPr lang="en-US" smtClean="0"/>
              <a:t>8/27/2022</a:t>
            </a:fld>
            <a:endParaRPr lang="en-US"/>
          </a:p>
        </p:txBody>
      </p:sp>
      <p:sp>
        <p:nvSpPr>
          <p:cNvPr id="6" name="Footer Placeholder 5">
            <a:extLst>
              <a:ext uri="{FF2B5EF4-FFF2-40B4-BE49-F238E27FC236}">
                <a16:creationId xmlns:a16="http://schemas.microsoft.com/office/drawing/2014/main" id="{B43BDD66-6E0B-8873-E4B3-AD11E3BFB5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3CEE1F-DBBF-17BB-570B-84F64AF41F76}"/>
              </a:ext>
            </a:extLst>
          </p:cNvPr>
          <p:cNvSpPr>
            <a:spLocks noGrp="1"/>
          </p:cNvSpPr>
          <p:nvPr>
            <p:ph type="sldNum" sz="quarter" idx="12"/>
          </p:nvPr>
        </p:nvSpPr>
        <p:spPr/>
        <p:txBody>
          <a:bodyPr/>
          <a:lstStyle/>
          <a:p>
            <a:fld id="{A84E69BF-C358-4AD9-B3FE-E1454B0E1B91}" type="slidenum">
              <a:rPr lang="en-US" smtClean="0"/>
              <a:t>‹#›</a:t>
            </a:fld>
            <a:endParaRPr lang="en-US"/>
          </a:p>
        </p:txBody>
      </p:sp>
    </p:spTree>
    <p:extLst>
      <p:ext uri="{BB962C8B-B14F-4D97-AF65-F5344CB8AC3E}">
        <p14:creationId xmlns:p14="http://schemas.microsoft.com/office/powerpoint/2010/main" val="1257073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D35FA9-CE07-4992-D126-9E8BAEDD02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6E9EC8-90E4-C5E0-69C7-5190E68496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7C9B0-C86C-F954-67F3-8DBFC4B2FE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F5D04-580B-4F35-A82D-0F1AD41053F9}" type="datetimeFigureOut">
              <a:rPr lang="en-US" smtClean="0"/>
              <a:t>8/27/2022</a:t>
            </a:fld>
            <a:endParaRPr lang="en-US"/>
          </a:p>
        </p:txBody>
      </p:sp>
      <p:sp>
        <p:nvSpPr>
          <p:cNvPr id="5" name="Footer Placeholder 4">
            <a:extLst>
              <a:ext uri="{FF2B5EF4-FFF2-40B4-BE49-F238E27FC236}">
                <a16:creationId xmlns:a16="http://schemas.microsoft.com/office/drawing/2014/main" id="{922F6A8A-806F-CBDC-5FAD-3D7E9A349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222FE2-732E-0B9A-93F4-7AE72E8421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E69BF-C358-4AD9-B3FE-E1454B0E1B91}" type="slidenum">
              <a:rPr lang="en-US" smtClean="0"/>
              <a:t>‹#›</a:t>
            </a:fld>
            <a:endParaRPr lang="en-US"/>
          </a:p>
        </p:txBody>
      </p:sp>
    </p:spTree>
    <p:extLst>
      <p:ext uri="{BB962C8B-B14F-4D97-AF65-F5344CB8AC3E}">
        <p14:creationId xmlns:p14="http://schemas.microsoft.com/office/powerpoint/2010/main" val="736903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089790-F4B6-46A7-BB28-7B74A9A9E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148A68D2-3443-76C5-46F6-D75DFACA9473}"/>
              </a:ext>
            </a:extLst>
          </p:cNvPr>
          <p:cNvPicPr>
            <a:picLocks noChangeAspect="1"/>
          </p:cNvPicPr>
          <p:nvPr/>
        </p:nvPicPr>
        <p:blipFill rotWithShape="1">
          <a:blip r:embed="rId2">
            <a:extLst>
              <a:ext uri="{28A0092B-C50C-407E-A947-70E740481C1C}">
                <a14:useLocalDpi xmlns:a14="http://schemas.microsoft.com/office/drawing/2010/main" val="0"/>
              </a:ext>
            </a:extLst>
          </a:blip>
          <a:srcRect t="9833" b="1682"/>
          <a:stretch/>
        </p:blipFill>
        <p:spPr>
          <a:xfrm>
            <a:off x="-1" y="1"/>
            <a:ext cx="12192000" cy="6068290"/>
          </a:xfrm>
          <a:prstGeom prst="rect">
            <a:avLst/>
          </a:prstGeom>
        </p:spPr>
      </p:pic>
      <p:grpSp>
        <p:nvGrpSpPr>
          <p:cNvPr id="12" name="Group 11">
            <a:extLst>
              <a:ext uri="{FF2B5EF4-FFF2-40B4-BE49-F238E27FC236}">
                <a16:creationId xmlns:a16="http://schemas.microsoft.com/office/drawing/2014/main" id="{9DE3F54D-33BC-4382-A2AB-5E002F0F11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5029199"/>
            <a:ext cx="12228128" cy="1828800"/>
            <a:chOff x="-305" y="2987478"/>
            <a:chExt cx="12188952" cy="1828800"/>
          </a:xfrm>
        </p:grpSpPr>
        <p:sp>
          <p:nvSpPr>
            <p:cNvPr id="13" name="Freeform: Shape 12">
              <a:extLst>
                <a:ext uri="{FF2B5EF4-FFF2-40B4-BE49-F238E27FC236}">
                  <a16:creationId xmlns:a16="http://schemas.microsoft.com/office/drawing/2014/main" id="{6798451A-4EC8-4869-8DFB-BCE4E00BE5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2987478"/>
              <a:ext cx="12188952" cy="1099712"/>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60ECD12F-47FF-48FE-A827-069775A8A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99381"/>
              <a:ext cx="12188952" cy="902694"/>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8928757-970C-4B99-9F9C-0C07E4A945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01488"/>
              <a:ext cx="12188952" cy="641669"/>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useBgFill="1">
          <p:nvSpPr>
            <p:cNvPr id="16" name="Freeform: Shape 15">
              <a:extLst>
                <a:ext uri="{FF2B5EF4-FFF2-40B4-BE49-F238E27FC236}">
                  <a16:creationId xmlns:a16="http://schemas.microsoft.com/office/drawing/2014/main" id="{1213505B-6136-49EC-951C-1FDA2A6C5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14750"/>
              <a:ext cx="12188952" cy="1201528"/>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52529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1583-1F89-6AE3-2045-01EAD9EFF415}"/>
              </a:ext>
            </a:extLst>
          </p:cNvPr>
          <p:cNvSpPr>
            <a:spLocks noGrp="1"/>
          </p:cNvSpPr>
          <p:nvPr>
            <p:ph type="title"/>
          </p:nvPr>
        </p:nvSpPr>
        <p:spPr/>
        <p:txBody>
          <a:bodyPr/>
          <a:lstStyle/>
          <a:p>
            <a:r>
              <a:rPr lang="en-US" b="1" u="sng" dirty="0"/>
              <a:t>Galatians 1.1-5: Paul’s Greeting</a:t>
            </a:r>
          </a:p>
        </p:txBody>
      </p:sp>
      <p:sp>
        <p:nvSpPr>
          <p:cNvPr id="8" name="Content Placeholder 7">
            <a:extLst>
              <a:ext uri="{FF2B5EF4-FFF2-40B4-BE49-F238E27FC236}">
                <a16:creationId xmlns:a16="http://schemas.microsoft.com/office/drawing/2014/main" id="{C327F4CE-8420-5895-86C8-5BB88D699ABE}"/>
              </a:ext>
            </a:extLst>
          </p:cNvPr>
          <p:cNvSpPr>
            <a:spLocks noGrp="1"/>
          </p:cNvSpPr>
          <p:nvPr>
            <p:ph sz="half" idx="1"/>
          </p:nvPr>
        </p:nvSpPr>
        <p:spPr>
          <a:xfrm>
            <a:off x="838199" y="1574157"/>
            <a:ext cx="10515599" cy="4602806"/>
          </a:xfrm>
        </p:spPr>
        <p:txBody>
          <a:bodyPr>
            <a:normAutofit lnSpcReduction="10000"/>
          </a:bodyPr>
          <a:lstStyle/>
          <a:p>
            <a:r>
              <a:rPr lang="en-US" sz="3600" dirty="0">
                <a:latin typeface="Bahnschrift" panose="020B0502040204020203" pitchFamily="34" charset="0"/>
              </a:rPr>
              <a:t>“Not by men, nor through man…” – The picture of the gospel is not men saving themselves, but God’s mercy extending to the helpless.</a:t>
            </a:r>
          </a:p>
          <a:p>
            <a:endParaRPr lang="en-US" sz="3600" dirty="0">
              <a:latin typeface="Bahnschrift" panose="020B0502040204020203" pitchFamily="34" charset="0"/>
            </a:endParaRPr>
          </a:p>
          <a:p>
            <a:r>
              <a:rPr lang="en-US" sz="3600" dirty="0">
                <a:latin typeface="Bahnschrift" panose="020B0502040204020203" pitchFamily="34" charset="0"/>
              </a:rPr>
              <a:t>“Grace and peace” – The good news is a gift. It is something we can accept because the price has been paid. Additionally, the trouble of the false gospel stands directly in opposition of the peace of the true gospel.</a:t>
            </a:r>
          </a:p>
        </p:txBody>
      </p:sp>
    </p:spTree>
    <p:extLst>
      <p:ext uri="{BB962C8B-B14F-4D97-AF65-F5344CB8AC3E}">
        <p14:creationId xmlns:p14="http://schemas.microsoft.com/office/powerpoint/2010/main" val="319877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1583-1F89-6AE3-2045-01EAD9EFF415}"/>
              </a:ext>
            </a:extLst>
          </p:cNvPr>
          <p:cNvSpPr>
            <a:spLocks noGrp="1"/>
          </p:cNvSpPr>
          <p:nvPr>
            <p:ph type="title"/>
          </p:nvPr>
        </p:nvSpPr>
        <p:spPr/>
        <p:txBody>
          <a:bodyPr/>
          <a:lstStyle/>
          <a:p>
            <a:r>
              <a:rPr lang="en-US" b="1" u="sng" dirty="0"/>
              <a:t>Galatians 1.1-5: Paul’s Greeting</a:t>
            </a:r>
          </a:p>
        </p:txBody>
      </p:sp>
      <p:sp>
        <p:nvSpPr>
          <p:cNvPr id="8" name="Content Placeholder 7">
            <a:extLst>
              <a:ext uri="{FF2B5EF4-FFF2-40B4-BE49-F238E27FC236}">
                <a16:creationId xmlns:a16="http://schemas.microsoft.com/office/drawing/2014/main" id="{C327F4CE-8420-5895-86C8-5BB88D699ABE}"/>
              </a:ext>
            </a:extLst>
          </p:cNvPr>
          <p:cNvSpPr>
            <a:spLocks noGrp="1"/>
          </p:cNvSpPr>
          <p:nvPr>
            <p:ph sz="half" idx="1"/>
          </p:nvPr>
        </p:nvSpPr>
        <p:spPr>
          <a:xfrm>
            <a:off x="838199" y="1825625"/>
            <a:ext cx="10515599" cy="4351338"/>
          </a:xfrm>
        </p:spPr>
        <p:txBody>
          <a:bodyPr>
            <a:normAutofit/>
          </a:bodyPr>
          <a:lstStyle/>
          <a:p>
            <a:endParaRPr lang="en-US" sz="3200" dirty="0">
              <a:latin typeface="Bahnschrift" panose="020B0502040204020203" pitchFamily="34" charset="0"/>
            </a:endParaRPr>
          </a:p>
          <a:p>
            <a:endParaRPr lang="en-US" sz="3200" dirty="0">
              <a:latin typeface="Bahnschrift" panose="020B0502040204020203" pitchFamily="34" charset="0"/>
            </a:endParaRPr>
          </a:p>
          <a:p>
            <a:r>
              <a:rPr lang="en-US" sz="3200" b="1" dirty="0">
                <a:latin typeface="Bahnschrift" panose="020B0502040204020203" pitchFamily="34" charset="0"/>
              </a:rPr>
              <a:t>“(Christ) gave himself for our sins to deliver us from the present evil age, according to the will of our God and Father, to whom be the glory forever and ever. Amen.”</a:t>
            </a:r>
            <a:r>
              <a:rPr lang="en-US" sz="3200" dirty="0">
                <a:latin typeface="Bahnschrift" panose="020B0502040204020203" pitchFamily="34" charset="0"/>
              </a:rPr>
              <a:t> Vs. 4 and 5: A short and simple reminder of what the gospel is.</a:t>
            </a:r>
          </a:p>
        </p:txBody>
      </p:sp>
    </p:spTree>
    <p:extLst>
      <p:ext uri="{BB962C8B-B14F-4D97-AF65-F5344CB8AC3E}">
        <p14:creationId xmlns:p14="http://schemas.microsoft.com/office/powerpoint/2010/main" val="674182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1583-1F89-6AE3-2045-01EAD9EFF415}"/>
              </a:ext>
            </a:extLst>
          </p:cNvPr>
          <p:cNvSpPr>
            <a:spLocks noGrp="1"/>
          </p:cNvSpPr>
          <p:nvPr>
            <p:ph type="title"/>
          </p:nvPr>
        </p:nvSpPr>
        <p:spPr/>
        <p:txBody>
          <a:bodyPr/>
          <a:lstStyle/>
          <a:p>
            <a:r>
              <a:rPr lang="en-US" b="1" u="sng" dirty="0"/>
              <a:t>Galatians 1.6-12: Another gospel?!</a:t>
            </a:r>
          </a:p>
        </p:txBody>
      </p:sp>
      <p:sp>
        <p:nvSpPr>
          <p:cNvPr id="8" name="Content Placeholder 7">
            <a:extLst>
              <a:ext uri="{FF2B5EF4-FFF2-40B4-BE49-F238E27FC236}">
                <a16:creationId xmlns:a16="http://schemas.microsoft.com/office/drawing/2014/main" id="{C327F4CE-8420-5895-86C8-5BB88D699ABE}"/>
              </a:ext>
            </a:extLst>
          </p:cNvPr>
          <p:cNvSpPr>
            <a:spLocks noGrp="1"/>
          </p:cNvSpPr>
          <p:nvPr>
            <p:ph sz="half" idx="1"/>
          </p:nvPr>
        </p:nvSpPr>
        <p:spPr>
          <a:xfrm>
            <a:off x="838199" y="1458410"/>
            <a:ext cx="10515599" cy="4930815"/>
          </a:xfrm>
        </p:spPr>
        <p:txBody>
          <a:bodyPr/>
          <a:lstStyle/>
          <a:p>
            <a:r>
              <a:rPr lang="en-US" dirty="0">
                <a:latin typeface="Bahnschrift" panose="020B0502040204020203" pitchFamily="34" charset="0"/>
              </a:rPr>
              <a:t>The addition of circumcision and the law of Moses to salvation undermines Jesus. Jesus is the only sufficient justifier of those who trust in Him. No person, no law, nothing else can save.</a:t>
            </a:r>
          </a:p>
          <a:p>
            <a:r>
              <a:rPr lang="en-US" dirty="0">
                <a:latin typeface="Bahnschrift" panose="020B0502040204020203" pitchFamily="34" charset="0"/>
              </a:rPr>
              <a:t>Paul insists that even if he or something as glorious as an angel distorted the gospel, they should be accursed. What could be more glorious than the sacrifice of the perfect lamb for us and His earthshaking resurrection? </a:t>
            </a:r>
          </a:p>
          <a:p>
            <a:r>
              <a:rPr lang="en-US" dirty="0">
                <a:latin typeface="Bahnschrift" panose="020B0502040204020203" pitchFamily="34" charset="0"/>
              </a:rPr>
              <a:t>Why would false gospels come along? Because some are more content with human approval. We must be reminded that service to Christ is our main goal because of His sacrifice, grace, and peace that He has given to us.</a:t>
            </a:r>
          </a:p>
        </p:txBody>
      </p:sp>
    </p:spTree>
    <p:extLst>
      <p:ext uri="{BB962C8B-B14F-4D97-AF65-F5344CB8AC3E}">
        <p14:creationId xmlns:p14="http://schemas.microsoft.com/office/powerpoint/2010/main" val="401132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1583-1F89-6AE3-2045-01EAD9EFF415}"/>
              </a:ext>
            </a:extLst>
          </p:cNvPr>
          <p:cNvSpPr>
            <a:spLocks noGrp="1"/>
          </p:cNvSpPr>
          <p:nvPr>
            <p:ph type="title"/>
          </p:nvPr>
        </p:nvSpPr>
        <p:spPr>
          <a:xfrm>
            <a:off x="838198" y="248594"/>
            <a:ext cx="10515600" cy="1325563"/>
          </a:xfrm>
        </p:spPr>
        <p:txBody>
          <a:bodyPr/>
          <a:lstStyle/>
          <a:p>
            <a:r>
              <a:rPr lang="en-US" b="1" u="sng" dirty="0"/>
              <a:t>Galatians 1.13-24: Paul, the Apostle</a:t>
            </a:r>
          </a:p>
        </p:txBody>
      </p:sp>
      <p:sp>
        <p:nvSpPr>
          <p:cNvPr id="8" name="Content Placeholder 7">
            <a:extLst>
              <a:ext uri="{FF2B5EF4-FFF2-40B4-BE49-F238E27FC236}">
                <a16:creationId xmlns:a16="http://schemas.microsoft.com/office/drawing/2014/main" id="{C327F4CE-8420-5895-86C8-5BB88D699ABE}"/>
              </a:ext>
            </a:extLst>
          </p:cNvPr>
          <p:cNvSpPr>
            <a:spLocks noGrp="1"/>
          </p:cNvSpPr>
          <p:nvPr>
            <p:ph sz="half" idx="1"/>
          </p:nvPr>
        </p:nvSpPr>
        <p:spPr>
          <a:xfrm>
            <a:off x="659757" y="1342662"/>
            <a:ext cx="10694042" cy="5515337"/>
          </a:xfrm>
        </p:spPr>
        <p:txBody>
          <a:bodyPr>
            <a:normAutofit fontScale="92500" lnSpcReduction="10000"/>
          </a:bodyPr>
          <a:lstStyle/>
          <a:p>
            <a:pPr marL="0" indent="0">
              <a:buNone/>
            </a:pPr>
            <a:r>
              <a:rPr lang="en-US" sz="3600" dirty="0">
                <a:latin typeface="Bahnschrift" panose="020B0502040204020203" pitchFamily="34" charset="0"/>
              </a:rPr>
              <a:t>Paul talks about how he’s not doing things for man’s approval, so why must he establish his apostleship in this way? </a:t>
            </a:r>
          </a:p>
          <a:p>
            <a:pPr marL="0" indent="0">
              <a:buNone/>
            </a:pPr>
            <a:r>
              <a:rPr lang="en-US" sz="3600" dirty="0">
                <a:latin typeface="Bahnschrift" panose="020B0502040204020203" pitchFamily="34" charset="0"/>
              </a:rPr>
              <a:t>I.	God called Him, meaning his new life was divine – he was not bringing a message he had received from other men.</a:t>
            </a:r>
          </a:p>
          <a:p>
            <a:pPr marL="0" indent="0">
              <a:buNone/>
            </a:pPr>
            <a:r>
              <a:rPr lang="en-US" sz="3600" dirty="0">
                <a:latin typeface="Bahnschrift" panose="020B0502040204020203" pitchFamily="34" charset="0"/>
              </a:rPr>
              <a:t>II.	The gospel hinges on the fact that it is not human in origin. It comes from the divine and the resurrection of Christ is what makes it true.</a:t>
            </a:r>
          </a:p>
          <a:p>
            <a:pPr marL="0" indent="0">
              <a:buNone/>
            </a:pPr>
            <a:r>
              <a:rPr lang="en-US" sz="3600" dirty="0">
                <a:latin typeface="Bahnschrift" panose="020B0502040204020203" pitchFamily="34" charset="0"/>
              </a:rPr>
              <a:t>III.	God deserves and receives all of the glory for the message. Man-made religion often calls us inward, but the gospel calls us upward. </a:t>
            </a:r>
          </a:p>
          <a:p>
            <a:pPr marL="0" indent="0">
              <a:buNone/>
            </a:pPr>
            <a:endParaRPr lang="en-US" sz="3600" dirty="0">
              <a:latin typeface="Bahnschrift" panose="020B0502040204020203" pitchFamily="34" charset="0"/>
            </a:endParaRPr>
          </a:p>
        </p:txBody>
      </p:sp>
    </p:spTree>
    <p:extLst>
      <p:ext uri="{BB962C8B-B14F-4D97-AF65-F5344CB8AC3E}">
        <p14:creationId xmlns:p14="http://schemas.microsoft.com/office/powerpoint/2010/main" val="2760533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327F4CE-8420-5895-86C8-5BB88D699ABE}"/>
              </a:ext>
            </a:extLst>
          </p:cNvPr>
          <p:cNvSpPr>
            <a:spLocks noGrp="1"/>
          </p:cNvSpPr>
          <p:nvPr>
            <p:ph sz="half" idx="1"/>
          </p:nvPr>
        </p:nvSpPr>
        <p:spPr>
          <a:xfrm>
            <a:off x="838199" y="1825625"/>
            <a:ext cx="10515599" cy="4351338"/>
          </a:xfrm>
        </p:spPr>
        <p:txBody>
          <a:bodyPr>
            <a:normAutofit/>
          </a:bodyPr>
          <a:lstStyle/>
          <a:p>
            <a:endParaRPr lang="en-US" sz="3200" dirty="0">
              <a:latin typeface="Bahnschrift" panose="020B0502040204020203" pitchFamily="34" charset="0"/>
            </a:endParaRPr>
          </a:p>
          <a:p>
            <a:pPr marL="0" indent="0">
              <a:buNone/>
            </a:pPr>
            <a:endParaRPr lang="en-US" sz="3200" dirty="0">
              <a:latin typeface="Bahnschrift" panose="020B0502040204020203" pitchFamily="34" charset="0"/>
            </a:endParaRPr>
          </a:p>
        </p:txBody>
      </p:sp>
      <p:sp>
        <p:nvSpPr>
          <p:cNvPr id="5" name="TextBox 4">
            <a:extLst>
              <a:ext uri="{FF2B5EF4-FFF2-40B4-BE49-F238E27FC236}">
                <a16:creationId xmlns:a16="http://schemas.microsoft.com/office/drawing/2014/main" id="{FF08D311-ACE9-82E3-28DB-E6EF71162B58}"/>
              </a:ext>
            </a:extLst>
          </p:cNvPr>
          <p:cNvSpPr txBox="1"/>
          <p:nvPr/>
        </p:nvSpPr>
        <p:spPr>
          <a:xfrm>
            <a:off x="408004" y="335845"/>
            <a:ext cx="11375987" cy="6186309"/>
          </a:xfrm>
          <a:prstGeom prst="rect">
            <a:avLst/>
          </a:prstGeom>
          <a:noFill/>
        </p:spPr>
        <p:txBody>
          <a:bodyPr wrap="square" rtlCol="0">
            <a:spAutoFit/>
          </a:bodyPr>
          <a:lstStyle/>
          <a:p>
            <a:r>
              <a:rPr lang="en-US" sz="4400" b="1" u="sng" dirty="0">
                <a:latin typeface="Bahnschrift" panose="020B0502040204020203" pitchFamily="34" charset="0"/>
              </a:rPr>
              <a:t>Lessons and Application</a:t>
            </a:r>
            <a:r>
              <a:rPr lang="en-US" sz="4400" dirty="0">
                <a:latin typeface="Bahnschrift" panose="020B0502040204020203" pitchFamily="34" charset="0"/>
              </a:rPr>
              <a:t>:</a:t>
            </a:r>
          </a:p>
          <a:p>
            <a:endParaRPr lang="en-US" sz="4400" dirty="0">
              <a:latin typeface="Bahnschrift" panose="020B0502040204020203" pitchFamily="34" charset="0"/>
            </a:endParaRPr>
          </a:p>
          <a:p>
            <a:r>
              <a:rPr lang="en-US" sz="4400" dirty="0">
                <a:latin typeface="Bahnschrift" panose="020B0502040204020203" pitchFamily="34" charset="0"/>
              </a:rPr>
              <a:t>-	The gospel is a simple message, but the most important one in the world</a:t>
            </a:r>
          </a:p>
          <a:p>
            <a:r>
              <a:rPr lang="en-US" sz="4400" dirty="0">
                <a:latin typeface="Bahnschrift" panose="020B0502040204020203" pitchFamily="34" charset="0"/>
              </a:rPr>
              <a:t>-	Man-made religions are all about self-glory, but true religion is about God’s glory.</a:t>
            </a:r>
          </a:p>
          <a:p>
            <a:r>
              <a:rPr lang="en-US" sz="4400" dirty="0">
                <a:latin typeface="Bahnschrift" panose="020B0502040204020203" pitchFamily="34" charset="0"/>
              </a:rPr>
              <a:t>-	The message of the gospel has no human origin – it comes with the revelation of the Risen Christ.</a:t>
            </a:r>
          </a:p>
        </p:txBody>
      </p:sp>
    </p:spTree>
    <p:extLst>
      <p:ext uri="{BB962C8B-B14F-4D97-AF65-F5344CB8AC3E}">
        <p14:creationId xmlns:p14="http://schemas.microsoft.com/office/powerpoint/2010/main" val="421843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448</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Bahnschrift</vt:lpstr>
      <vt:lpstr>Calibri</vt:lpstr>
      <vt:lpstr>Calibri Light</vt:lpstr>
      <vt:lpstr>Office Theme</vt:lpstr>
      <vt:lpstr>PowerPoint Presentation</vt:lpstr>
      <vt:lpstr>Galatians 1.1-5: Paul’s Greeting</vt:lpstr>
      <vt:lpstr>Galatians 1.1-5: Paul’s Greeting</vt:lpstr>
      <vt:lpstr>Galatians 1.6-12: Another gospel?!</vt:lpstr>
      <vt:lpstr>Galatians 1.13-24: Paul, the Apostle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Newman</dc:creator>
  <cp:lastModifiedBy>Alexander Newman</cp:lastModifiedBy>
  <cp:revision>1</cp:revision>
  <dcterms:created xsi:type="dcterms:W3CDTF">2022-08-28T03:41:22Z</dcterms:created>
  <dcterms:modified xsi:type="dcterms:W3CDTF">2022-08-28T03:59:25Z</dcterms:modified>
</cp:coreProperties>
</file>