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94660"/>
  </p:normalViewPr>
  <p:slideViewPr>
    <p:cSldViewPr snapToGrid="0">
      <p:cViewPr varScale="1">
        <p:scale>
          <a:sx n="93" d="100"/>
          <a:sy n="93" d="100"/>
        </p:scale>
        <p:origin x="92"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8/7/2022</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24714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8/7/2022</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885068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8/7/2022</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86760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8/7/2022</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637593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8/7/2022</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234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8/7/2022</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82938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8/7/2022</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928256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8/7/2022</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700054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8/7/2022</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48223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8/7/2022</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425502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8/7/2022</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713500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8/7/2022</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50823109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19">
          <p15:clr>
            <a:srgbClr val="5ACBF0"/>
          </p15:clr>
        </p15:guide>
        <p15:guide id="2" pos="1731">
          <p15:clr>
            <a:srgbClr val="5ACBF0"/>
          </p15:clr>
        </p15:guide>
        <p15:guide id="3" pos="3140">
          <p15:clr>
            <a:srgbClr val="5ACBF0"/>
          </p15:clr>
        </p15:guide>
        <p15:guide id="4" pos="3488">
          <p15:clr>
            <a:srgbClr val="5ACBF0"/>
          </p15:clr>
        </p15:guide>
        <p15:guide id="5" pos="2788">
          <p15:clr>
            <a:srgbClr val="5ACBF0"/>
          </p15:clr>
        </p15:guide>
        <p15:guide id="6" pos="2434">
          <p15:clr>
            <a:srgbClr val="5ACBF0"/>
          </p15:clr>
        </p15:guide>
        <p15:guide id="7" pos="2084">
          <p15:clr>
            <a:srgbClr val="5ACBF0"/>
          </p15:clr>
        </p15:guide>
        <p15:guide id="8" pos="341">
          <p15:clr>
            <a:srgbClr val="F26B43"/>
          </p15:clr>
        </p15:guide>
        <p15:guide id="9" pos="1384">
          <p15:clr>
            <a:srgbClr val="5ACBF0"/>
          </p15:clr>
        </p15:guide>
        <p15:guide id="10" pos="1032">
          <p15:clr>
            <a:srgbClr val="5ACBF0"/>
          </p15:clr>
        </p15:guide>
        <p15:guide id="11" pos="680">
          <p15:clr>
            <a:srgbClr val="FDE53C"/>
          </p15:clr>
        </p15:guide>
        <p15:guide id="12" pos="4192">
          <p15:clr>
            <a:srgbClr val="5ACBF0"/>
          </p15:clr>
        </p15:guide>
        <p15:guide id="13" pos="4543">
          <p15:clr>
            <a:srgbClr val="5ACBF0"/>
          </p15:clr>
        </p15:guide>
        <p15:guide id="14" pos="4892">
          <p15:clr>
            <a:srgbClr val="5ACBF0"/>
          </p15:clr>
        </p15:guide>
        <p15:guide id="15" pos="5244">
          <p15:clr>
            <a:srgbClr val="5ACBF0"/>
          </p15:clr>
        </p15:guide>
        <p15:guide id="16" pos="5596">
          <p15:clr>
            <a:srgbClr val="5ACBF0"/>
          </p15:clr>
        </p15:guide>
        <p15:guide id="17" pos="5948">
          <p15:clr>
            <a:srgbClr val="5ACBF0"/>
          </p15:clr>
        </p15:guide>
        <p15:guide id="18" pos="6296">
          <p15:clr>
            <a:srgbClr val="5ACBF0"/>
          </p15:clr>
        </p15:guide>
        <p15:guide id="19" pos="6648">
          <p15:clr>
            <a:srgbClr val="5ACBF0"/>
          </p15:clr>
        </p15:guide>
        <p15:guide id="20" pos="6996">
          <p15:clr>
            <a:srgbClr val="FDE53C"/>
          </p15:clr>
        </p15:guide>
        <p15:guide id="21" orient="horz" pos="335">
          <p15:clr>
            <a:srgbClr val="F26B43"/>
          </p15:clr>
        </p15:guide>
        <p15:guide id="22" orient="horz" pos="680">
          <p15:clr>
            <a:srgbClr val="FDE53C"/>
          </p15:clr>
        </p15:guide>
        <p15:guide id="23" orient="horz" pos="1050">
          <p15:clr>
            <a:srgbClr val="5ACBF0"/>
          </p15:clr>
        </p15:guide>
        <p15:guide id="24" orient="horz" pos="1791">
          <p15:clr>
            <a:srgbClr val="5ACBF0"/>
          </p15:clr>
        </p15:guide>
        <p15:guide id="26" orient="horz" pos="2530">
          <p15:clr>
            <a:srgbClr val="5ACBF0"/>
          </p15:clr>
        </p15:guide>
        <p15:guide id="27" orient="horz" pos="2899">
          <p15:clr>
            <a:srgbClr val="5ACBF0"/>
          </p15:clr>
        </p15:guide>
        <p15:guide id="28" orient="horz" pos="3268">
          <p15:clr>
            <a:srgbClr val="5ACBF0"/>
          </p15:clr>
        </p15:guide>
        <p15:guide id="29" orient="horz" pos="3634">
          <p15:clr>
            <a:srgbClr val="FDE53C"/>
          </p15:clr>
        </p15:guide>
        <p15:guide id="30" orient="horz" pos="3979">
          <p15:clr>
            <a:srgbClr val="F26B43"/>
          </p15:clr>
        </p15:guide>
        <p15:guide id="31" orient="horz" pos="2160">
          <p15:clr>
            <a:srgbClr val="FDE53C"/>
          </p15:clr>
        </p15:guide>
        <p15:guide id="32" pos="7340">
          <p15:clr>
            <a:srgbClr val="F26B43"/>
          </p15:clr>
        </p15:guide>
        <p15:guide id="33" pos="3840">
          <p15:clr>
            <a:srgbClr val="FDE53C"/>
          </p15:clr>
        </p15:guide>
        <p15:guide id="34" orient="horz" pos="637">
          <p15:clr>
            <a:srgbClr val="C35EA4"/>
          </p15:clr>
        </p15:guide>
        <p15:guide id="35" orient="horz" pos="1128">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B46D-7F47-3455-7FCE-11A4F2A706AC}"/>
              </a:ext>
            </a:extLst>
          </p:cNvPr>
          <p:cNvSpPr>
            <a:spLocks noGrp="1"/>
          </p:cNvSpPr>
          <p:nvPr>
            <p:ph type="ctrTitle"/>
          </p:nvPr>
        </p:nvSpPr>
        <p:spPr/>
        <p:txBody>
          <a:bodyPr/>
          <a:lstStyle/>
          <a:p>
            <a:r>
              <a:rPr lang="en-US" dirty="0"/>
              <a:t>Bearing the Name</a:t>
            </a:r>
          </a:p>
        </p:txBody>
      </p:sp>
      <p:sp>
        <p:nvSpPr>
          <p:cNvPr id="3" name="Subtitle 2">
            <a:extLst>
              <a:ext uri="{FF2B5EF4-FFF2-40B4-BE49-F238E27FC236}">
                <a16:creationId xmlns:a16="http://schemas.microsoft.com/office/drawing/2014/main" id="{087E4B83-304A-40DB-6128-A7BACF45E769}"/>
              </a:ext>
            </a:extLst>
          </p:cNvPr>
          <p:cNvSpPr>
            <a:spLocks noGrp="1"/>
          </p:cNvSpPr>
          <p:nvPr>
            <p:ph type="subTitle" idx="1"/>
          </p:nvPr>
        </p:nvSpPr>
        <p:spPr/>
        <p:txBody>
          <a:bodyPr/>
          <a:lstStyle/>
          <a:p>
            <a:r>
              <a:rPr lang="en-US" dirty="0"/>
              <a:t>Glorifying God In the whole of Our Lives.</a:t>
            </a:r>
          </a:p>
        </p:txBody>
      </p:sp>
    </p:spTree>
    <p:extLst>
      <p:ext uri="{BB962C8B-B14F-4D97-AF65-F5344CB8AC3E}">
        <p14:creationId xmlns:p14="http://schemas.microsoft.com/office/powerpoint/2010/main" val="251615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30C695-A6A6-7774-DBFF-66485D3A775E}"/>
              </a:ext>
            </a:extLst>
          </p:cNvPr>
          <p:cNvSpPr>
            <a:spLocks noGrp="1"/>
          </p:cNvSpPr>
          <p:nvPr>
            <p:ph type="title"/>
          </p:nvPr>
        </p:nvSpPr>
        <p:spPr>
          <a:xfrm>
            <a:off x="7406431" y="982360"/>
            <a:ext cx="3064481" cy="592851"/>
          </a:xfrm>
        </p:spPr>
        <p:txBody>
          <a:bodyPr anchor="b">
            <a:normAutofit/>
          </a:bodyPr>
          <a:lstStyle/>
          <a:p>
            <a:pPr algn="ctr"/>
            <a:r>
              <a:rPr lang="en-US" dirty="0"/>
              <a:t>Exodus 20.7</a:t>
            </a:r>
          </a:p>
        </p:txBody>
      </p:sp>
      <p:pic>
        <p:nvPicPr>
          <p:cNvPr id="5" name="Content Placeholder 4" descr="A picture containing tree, plant, outdoor, poplar&#10;&#10;Description automatically generated">
            <a:extLst>
              <a:ext uri="{FF2B5EF4-FFF2-40B4-BE49-F238E27FC236}">
                <a16:creationId xmlns:a16="http://schemas.microsoft.com/office/drawing/2014/main" id="{7B5D83EA-9924-B99E-79E1-E2AD66C13561}"/>
              </a:ext>
            </a:extLst>
          </p:cNvPr>
          <p:cNvPicPr>
            <a:picLocks noChangeAspect="1"/>
          </p:cNvPicPr>
          <p:nvPr/>
        </p:nvPicPr>
        <p:blipFill rotWithShape="1">
          <a:blip r:embed="rId2">
            <a:extLst>
              <a:ext uri="{28A0092B-C50C-407E-A947-70E740481C1C}">
                <a14:useLocalDpi xmlns:a14="http://schemas.microsoft.com/office/drawing/2010/main" val="0"/>
              </a:ext>
            </a:extLst>
          </a:blip>
          <a:srcRect l="38707" r="3546" b="-1"/>
          <a:stretch/>
        </p:blipFill>
        <p:spPr>
          <a:xfrm>
            <a:off x="540989" y="540033"/>
            <a:ext cx="4996212" cy="5775279"/>
          </a:xfrm>
          <a:prstGeom prst="rect">
            <a:avLst/>
          </a:prstGeom>
        </p:spPr>
      </p:pic>
      <p:cxnSp>
        <p:nvCxnSpPr>
          <p:cNvPr id="21" name="Straight Connector 20">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07300"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424990B1-940D-0E6D-019A-A7F07A032594}"/>
              </a:ext>
            </a:extLst>
          </p:cNvPr>
          <p:cNvSpPr>
            <a:spLocks noGrp="1"/>
          </p:cNvSpPr>
          <p:nvPr>
            <p:ph idx="1"/>
          </p:nvPr>
        </p:nvSpPr>
        <p:spPr>
          <a:xfrm>
            <a:off x="5912662" y="2365069"/>
            <a:ext cx="6029540" cy="4331363"/>
          </a:xfrm>
        </p:spPr>
        <p:txBody>
          <a:bodyPr>
            <a:normAutofit fontScale="92500" lnSpcReduction="20000"/>
          </a:bodyPr>
          <a:lstStyle/>
          <a:p>
            <a:r>
              <a:rPr lang="en-US" b="1" dirty="0"/>
              <a:t>ESV</a:t>
            </a:r>
            <a:r>
              <a:rPr lang="en-US" dirty="0"/>
              <a:t>: “You shall not take the name of the LORD your God in vain, for the LORD will not hold him guiltless who takes his name in vain.”</a:t>
            </a:r>
          </a:p>
          <a:p>
            <a:r>
              <a:rPr lang="en-US" b="1" dirty="0"/>
              <a:t>CSB</a:t>
            </a:r>
            <a:r>
              <a:rPr lang="en-US" dirty="0"/>
              <a:t>: “Do not misuse the name of the Lord your God, because the Lord will punish anyone who misuses His name.”</a:t>
            </a:r>
          </a:p>
          <a:p>
            <a:r>
              <a:rPr lang="en-US" b="1" dirty="0"/>
              <a:t>CEB</a:t>
            </a:r>
            <a:r>
              <a:rPr lang="en-US" dirty="0"/>
              <a:t>: “Do not use the LORD your God's name as if it were of no significance; the LORD won't forgive anyone who uses his name that way.”</a:t>
            </a:r>
          </a:p>
          <a:p>
            <a:r>
              <a:rPr lang="en-US" b="1" dirty="0"/>
              <a:t>NRSV</a:t>
            </a:r>
            <a:r>
              <a:rPr lang="en-US" dirty="0"/>
              <a:t>: “You shall not make wrongful use of the name of the Lord your God, for the Lord will not acquit anyone who misuses his name.”</a:t>
            </a:r>
          </a:p>
          <a:p>
            <a:endParaRPr lang="en-US" dirty="0"/>
          </a:p>
        </p:txBody>
      </p:sp>
    </p:spTree>
    <p:extLst>
      <p:ext uri="{BB962C8B-B14F-4D97-AF65-F5344CB8AC3E}">
        <p14:creationId xmlns:p14="http://schemas.microsoft.com/office/powerpoint/2010/main" val="2337041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72BC7-A049-F168-26A5-51EC998A893D}"/>
              </a:ext>
            </a:extLst>
          </p:cNvPr>
          <p:cNvSpPr>
            <a:spLocks noGrp="1"/>
          </p:cNvSpPr>
          <p:nvPr>
            <p:ph type="title"/>
          </p:nvPr>
        </p:nvSpPr>
        <p:spPr>
          <a:xfrm>
            <a:off x="6663910" y="540033"/>
            <a:ext cx="4426782" cy="1331604"/>
          </a:xfrm>
        </p:spPr>
        <p:txBody>
          <a:bodyPr vert="horz" lIns="0" tIns="0" rIns="0" bIns="0" rtlCol="0" anchor="b" anchorCtr="0">
            <a:normAutofit/>
          </a:bodyPr>
          <a:lstStyle/>
          <a:p>
            <a:pPr algn="ctr">
              <a:lnSpc>
                <a:spcPct val="90000"/>
              </a:lnSpc>
            </a:pPr>
            <a:r>
              <a:rPr lang="en-US" sz="2000"/>
              <a:t>Jephthah: Calling on Yahweh, but Worshipping Someone Else (Judges 11.29-40)</a:t>
            </a:r>
          </a:p>
        </p:txBody>
      </p:sp>
      <p:pic>
        <p:nvPicPr>
          <p:cNvPr id="6" name="Content Placeholder 5" descr="A picture containing mountain, rock, valley, nature&#10;&#10;Description automatically generated">
            <a:extLst>
              <a:ext uri="{FF2B5EF4-FFF2-40B4-BE49-F238E27FC236}">
                <a16:creationId xmlns:a16="http://schemas.microsoft.com/office/drawing/2014/main" id="{BE56D587-4929-11CD-E728-FCCA8EC4FCE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454" r="40800" b="-1"/>
          <a:stretch/>
        </p:blipFill>
        <p:spPr>
          <a:xfrm>
            <a:off x="540989" y="540033"/>
            <a:ext cx="4996212" cy="5775279"/>
          </a:xfrm>
          <a:prstGeom prst="rect">
            <a:avLst/>
          </a:prstGeom>
        </p:spPr>
      </p:pic>
      <p:cxnSp>
        <p:nvCxnSpPr>
          <p:cNvPr id="13" name="Straight Connector 12">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07300"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1092E7A-8E1D-B604-0D6C-38102EED9808}"/>
              </a:ext>
            </a:extLst>
          </p:cNvPr>
          <p:cNvSpPr>
            <a:spLocks noGrp="1"/>
          </p:cNvSpPr>
          <p:nvPr>
            <p:ph sz="half" idx="1"/>
          </p:nvPr>
        </p:nvSpPr>
        <p:spPr>
          <a:xfrm>
            <a:off x="6078189" y="2514600"/>
            <a:ext cx="5878283" cy="3733800"/>
          </a:xfrm>
        </p:spPr>
        <p:txBody>
          <a:bodyPr vert="horz" lIns="0" tIns="0" rIns="0" bIns="0" rtlCol="0" anchor="t" anchorCtr="0">
            <a:normAutofit/>
          </a:bodyPr>
          <a:lstStyle/>
          <a:p>
            <a:r>
              <a:rPr lang="en-US" dirty="0"/>
              <a:t>Jephthah used God’s name to vow, but it didn’t mean anything for his action or practice.</a:t>
            </a:r>
          </a:p>
          <a:p>
            <a:r>
              <a:rPr lang="en-US" dirty="0"/>
              <a:t>Instead of reevaluating whether it was God he served or something else, he instead redirected the blame at others.</a:t>
            </a:r>
          </a:p>
          <a:p>
            <a:r>
              <a:rPr lang="en-US" dirty="0"/>
              <a:t>Despite his victory over the Ammonites, Jephthah's ignorance of God’s true intentions revealed he did not correctly bear the name. </a:t>
            </a:r>
          </a:p>
        </p:txBody>
      </p:sp>
    </p:spTree>
    <p:extLst>
      <p:ext uri="{BB962C8B-B14F-4D97-AF65-F5344CB8AC3E}">
        <p14:creationId xmlns:p14="http://schemas.microsoft.com/office/powerpoint/2010/main" val="2161918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49BD4F-EFF7-0F61-29C9-F241B65E8845}"/>
              </a:ext>
            </a:extLst>
          </p:cNvPr>
          <p:cNvSpPr>
            <a:spLocks noGrp="1"/>
          </p:cNvSpPr>
          <p:nvPr>
            <p:ph type="title"/>
          </p:nvPr>
        </p:nvSpPr>
        <p:spPr>
          <a:xfrm>
            <a:off x="4984750" y="1011237"/>
            <a:ext cx="6120000" cy="860400"/>
          </a:xfrm>
        </p:spPr>
        <p:txBody>
          <a:bodyPr vert="horz" lIns="0" tIns="0" rIns="0" bIns="0" rtlCol="0" anchor="b" anchorCtr="0">
            <a:normAutofit fontScale="90000"/>
          </a:bodyPr>
          <a:lstStyle/>
          <a:p>
            <a:pPr algn="ctr">
              <a:lnSpc>
                <a:spcPct val="90000"/>
              </a:lnSpc>
            </a:pPr>
            <a:r>
              <a:rPr lang="en-US" sz="2400" dirty="0">
                <a:effectLst/>
              </a:rPr>
              <a:t>Israel: What God demands is “too much” </a:t>
            </a:r>
            <a:br>
              <a:rPr lang="en-US" sz="2400" dirty="0">
                <a:effectLst/>
              </a:rPr>
            </a:br>
            <a:r>
              <a:rPr lang="en-US" sz="2400" dirty="0">
                <a:effectLst/>
              </a:rPr>
              <a:t>(Micah 6.1-8)</a:t>
            </a:r>
            <a:endParaRPr lang="en-US" sz="2400" dirty="0"/>
          </a:p>
        </p:txBody>
      </p:sp>
      <p:pic>
        <p:nvPicPr>
          <p:cNvPr id="6" name="Content Placeholder 5" descr="A group of trees with the moon in the background&#10;&#10;Description automatically generated with low confidence">
            <a:extLst>
              <a:ext uri="{FF2B5EF4-FFF2-40B4-BE49-F238E27FC236}">
                <a16:creationId xmlns:a16="http://schemas.microsoft.com/office/drawing/2014/main" id="{BA7E08B5-846A-E73F-37E3-6833B383375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0073" r="52250" b="-1"/>
          <a:stretch/>
        </p:blipFill>
        <p:spPr>
          <a:xfrm>
            <a:off x="20" y="10"/>
            <a:ext cx="3870969" cy="6857990"/>
          </a:xfrm>
          <a:prstGeom prst="rect">
            <a:avLst/>
          </a:prstGeom>
        </p:spPr>
      </p:pic>
      <p:cxnSp>
        <p:nvCxnSpPr>
          <p:cNvPr id="13" name="Straight Connector 12">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4750"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EDF1CD-F023-27C9-2D0E-A0C188302F73}"/>
              </a:ext>
            </a:extLst>
          </p:cNvPr>
          <p:cNvSpPr>
            <a:spLocks noGrp="1"/>
          </p:cNvSpPr>
          <p:nvPr>
            <p:ph sz="half" idx="1"/>
          </p:nvPr>
        </p:nvSpPr>
        <p:spPr>
          <a:xfrm>
            <a:off x="4204855" y="2759076"/>
            <a:ext cx="7689272" cy="3724847"/>
          </a:xfrm>
        </p:spPr>
        <p:txBody>
          <a:bodyPr vert="horz" lIns="0" tIns="0" rIns="0" bIns="0" rtlCol="0" anchor="t" anchorCtr="0">
            <a:normAutofit/>
          </a:bodyPr>
          <a:lstStyle/>
          <a:p>
            <a:r>
              <a:rPr lang="en-US" dirty="0"/>
              <a:t>God had shown his worthiness of his worship. In his power, in his goodness, in the freedom he brought to his people. He deserved to be honored. </a:t>
            </a:r>
          </a:p>
          <a:p>
            <a:r>
              <a:rPr lang="en-US" dirty="0"/>
              <a:t>In response, he received complaining and anger. Israel, who was to be a light to the nations, revealed they had no consideration for bearing God’s holy name.</a:t>
            </a:r>
          </a:p>
        </p:txBody>
      </p:sp>
    </p:spTree>
    <p:extLst>
      <p:ext uri="{BB962C8B-B14F-4D97-AF65-F5344CB8AC3E}">
        <p14:creationId xmlns:p14="http://schemas.microsoft.com/office/powerpoint/2010/main" val="3134934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2CDF74-1D07-A39B-DD06-320CEFB268CC}"/>
              </a:ext>
            </a:extLst>
          </p:cNvPr>
          <p:cNvSpPr>
            <a:spLocks noGrp="1"/>
          </p:cNvSpPr>
          <p:nvPr>
            <p:ph type="title"/>
          </p:nvPr>
        </p:nvSpPr>
        <p:spPr>
          <a:xfrm>
            <a:off x="4984750" y="1011237"/>
            <a:ext cx="6120000" cy="860400"/>
          </a:xfrm>
        </p:spPr>
        <p:txBody>
          <a:bodyPr vert="horz" lIns="0" tIns="0" rIns="0" bIns="0" rtlCol="0" anchor="b" anchorCtr="0">
            <a:normAutofit/>
          </a:bodyPr>
          <a:lstStyle/>
          <a:p>
            <a:pPr algn="ctr">
              <a:lnSpc>
                <a:spcPct val="90000"/>
              </a:lnSpc>
            </a:pPr>
            <a:r>
              <a:rPr lang="en-US" sz="2000"/>
              <a:t>The Pharisees: Their “god” is actually themselves. (Matthew 23.23-28)</a:t>
            </a:r>
          </a:p>
        </p:txBody>
      </p:sp>
      <p:pic>
        <p:nvPicPr>
          <p:cNvPr id="6" name="Content Placeholder 5" descr="A deer lying in the grass&#10;&#10;Description automatically generated with medium confidence">
            <a:extLst>
              <a:ext uri="{FF2B5EF4-FFF2-40B4-BE49-F238E27FC236}">
                <a16:creationId xmlns:a16="http://schemas.microsoft.com/office/drawing/2014/main" id="{978F595B-4B4C-E93A-DCAE-E557CC5923C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5008" r="27314" b="-1"/>
          <a:stretch/>
        </p:blipFill>
        <p:spPr>
          <a:xfrm>
            <a:off x="20" y="10"/>
            <a:ext cx="3870969" cy="6857990"/>
          </a:xfrm>
          <a:prstGeom prst="rect">
            <a:avLst/>
          </a:prstGeom>
        </p:spPr>
      </p:pic>
      <p:cxnSp>
        <p:nvCxnSpPr>
          <p:cNvPr id="13" name="Straight Connector 12">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4750"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37DDD3C-01B6-1BC3-42F7-88E85CF81B18}"/>
              </a:ext>
            </a:extLst>
          </p:cNvPr>
          <p:cNvSpPr>
            <a:spLocks noGrp="1"/>
          </p:cNvSpPr>
          <p:nvPr>
            <p:ph sz="half" idx="1"/>
          </p:nvPr>
        </p:nvSpPr>
        <p:spPr>
          <a:xfrm>
            <a:off x="4294909" y="2759076"/>
            <a:ext cx="6811241" cy="3191450"/>
          </a:xfrm>
        </p:spPr>
        <p:txBody>
          <a:bodyPr vert="horz" lIns="0" tIns="0" rIns="0" bIns="0" rtlCol="0" anchor="t" anchorCtr="0">
            <a:normAutofit fontScale="92500" lnSpcReduction="20000"/>
          </a:bodyPr>
          <a:lstStyle/>
          <a:p>
            <a:r>
              <a:rPr lang="en-US" sz="2600" dirty="0"/>
              <a:t>Wanting to tithe everything to honor God is noble. Doing it because you want to look good in front of everyone else reveals your “god” is yourself.</a:t>
            </a:r>
          </a:p>
          <a:p>
            <a:r>
              <a:rPr lang="en-US" sz="2600" dirty="0"/>
              <a:t>The only righteousness in which we can boast is in righteousness that is used to glorify our God. Self-righteousness is no righteousness at all</a:t>
            </a:r>
            <a:r>
              <a:rPr lang="en-US" dirty="0"/>
              <a:t>.</a:t>
            </a:r>
          </a:p>
        </p:txBody>
      </p:sp>
    </p:spTree>
    <p:extLst>
      <p:ext uri="{BB962C8B-B14F-4D97-AF65-F5344CB8AC3E}">
        <p14:creationId xmlns:p14="http://schemas.microsoft.com/office/powerpoint/2010/main" val="3562080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CADF91-4CB1-40A6-115C-2653448A43AC}"/>
              </a:ext>
            </a:extLst>
          </p:cNvPr>
          <p:cNvSpPr>
            <a:spLocks noGrp="1"/>
          </p:cNvSpPr>
          <p:nvPr>
            <p:ph type="title"/>
          </p:nvPr>
        </p:nvSpPr>
        <p:spPr>
          <a:xfrm>
            <a:off x="4984750" y="1011237"/>
            <a:ext cx="6120000" cy="860400"/>
          </a:xfrm>
        </p:spPr>
        <p:txBody>
          <a:bodyPr vert="horz" lIns="0" tIns="0" rIns="0" bIns="0" rtlCol="0" anchor="b" anchorCtr="0">
            <a:normAutofit fontScale="90000"/>
          </a:bodyPr>
          <a:lstStyle/>
          <a:p>
            <a:pPr marL="0" marR="0" algn="ctr">
              <a:lnSpc>
                <a:spcPct val="90000"/>
              </a:lnSpc>
              <a:spcAft>
                <a:spcPts val="800"/>
              </a:spcAft>
            </a:pPr>
            <a:r>
              <a:rPr lang="en-US" sz="2000" u="sng" dirty="0">
                <a:effectLst/>
              </a:rPr>
              <a:t>The Bearer’s of Christ’s Name.</a:t>
            </a:r>
            <a:r>
              <a:rPr lang="en-US" sz="2000" dirty="0">
                <a:effectLst/>
              </a:rPr>
              <a:t> (Colossians 3.12-17)</a:t>
            </a:r>
            <a:br>
              <a:rPr lang="en-US" sz="2000" dirty="0">
                <a:effectLst/>
              </a:rPr>
            </a:br>
            <a:br>
              <a:rPr lang="en-US" sz="2000" dirty="0">
                <a:effectLst/>
              </a:rPr>
            </a:br>
            <a:r>
              <a:rPr lang="en-US" sz="2000" dirty="0">
                <a:effectLst/>
              </a:rPr>
              <a:t>Does this describe you?</a:t>
            </a:r>
            <a:br>
              <a:rPr lang="en-US" sz="2000" dirty="0">
                <a:effectLst/>
              </a:rPr>
            </a:br>
            <a:endParaRPr lang="en-US" sz="2000" dirty="0"/>
          </a:p>
        </p:txBody>
      </p:sp>
      <p:pic>
        <p:nvPicPr>
          <p:cNvPr id="6" name="Content Placeholder 5" descr="A picture containing mountain, valley, nature, canyon&#10;&#10;Description automatically generated">
            <a:extLst>
              <a:ext uri="{FF2B5EF4-FFF2-40B4-BE49-F238E27FC236}">
                <a16:creationId xmlns:a16="http://schemas.microsoft.com/office/drawing/2014/main" id="{CDCE134F-A48B-E7BB-4020-046C5F7BF70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154" r="10285"/>
          <a:stretch/>
        </p:blipFill>
        <p:spPr>
          <a:xfrm>
            <a:off x="20" y="10"/>
            <a:ext cx="3870969" cy="6857990"/>
          </a:xfrm>
          <a:prstGeom prst="rect">
            <a:avLst/>
          </a:prstGeom>
        </p:spPr>
      </p:pic>
      <p:cxnSp>
        <p:nvCxnSpPr>
          <p:cNvPr id="13" name="Straight Connector 12">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4750"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FE028F0-4802-C3FF-1C5C-0FA860864C1A}"/>
              </a:ext>
            </a:extLst>
          </p:cNvPr>
          <p:cNvSpPr>
            <a:spLocks noGrp="1"/>
          </p:cNvSpPr>
          <p:nvPr>
            <p:ph sz="half" idx="1"/>
          </p:nvPr>
        </p:nvSpPr>
        <p:spPr>
          <a:xfrm>
            <a:off x="4984750" y="2466109"/>
            <a:ext cx="6121400" cy="3990103"/>
          </a:xfrm>
        </p:spPr>
        <p:txBody>
          <a:bodyPr vert="horz" lIns="0" tIns="0" rIns="0" bIns="0" rtlCol="0" anchor="t" anchorCtr="0">
            <a:normAutofit fontScale="92500" lnSpcReduction="20000"/>
          </a:bodyPr>
          <a:lstStyle/>
          <a:p>
            <a:r>
              <a:rPr lang="en-US" sz="1800" dirty="0"/>
              <a:t>“Put on then, as God’s chosen ones, holy and beloved, compassionate hearts, kindness, humility, meekness, and patience, bearing with one another and, if one has a complaint against another, forgiving each other; as the Lord has forgiven you, so you also must forgive. And above all these put on love, which binds everything together in perfect harmony. And let the peace of Christ rule in your hearts, to which indeed you were called in one body. And be thankful. Let the word of Christ dwell in you richly, teaching and admonishing one another in all wisdom, singing psalms and hymns and spiritual songs, with thankfulness in your hearts to God. And whatever you do, in word or deed, do everything in the name of the Lord Jesus, giving thanks to God the Father through him</a:t>
            </a:r>
            <a:r>
              <a:rPr lang="en-US" sz="1600" dirty="0"/>
              <a:t>.”</a:t>
            </a:r>
          </a:p>
        </p:txBody>
      </p:sp>
    </p:spTree>
    <p:extLst>
      <p:ext uri="{BB962C8B-B14F-4D97-AF65-F5344CB8AC3E}">
        <p14:creationId xmlns:p14="http://schemas.microsoft.com/office/powerpoint/2010/main" val="2453143225"/>
      </p:ext>
    </p:extLst>
  </p:cSld>
  <p:clrMapOvr>
    <a:masterClrMapping/>
  </p:clrMapOvr>
</p:sld>
</file>

<file path=ppt/theme/theme1.xml><?xml version="1.0" encoding="utf-8"?>
<a:theme xmlns:a="http://schemas.openxmlformats.org/drawingml/2006/main" name="LeafVTI">
  <a:themeElements>
    <a:clrScheme name="Leaf">
      <a:dk1>
        <a:sysClr val="windowText" lastClr="000000"/>
      </a:dk1>
      <a:lt1>
        <a:sysClr val="window" lastClr="FFFFFF"/>
      </a:lt1>
      <a:dk2>
        <a:srgbClr val="732124"/>
      </a:dk2>
      <a:lt2>
        <a:srgbClr val="F0EDE5"/>
      </a:lt2>
      <a:accent1>
        <a:srgbClr val="D34817"/>
      </a:accent1>
      <a:accent2>
        <a:srgbClr val="A68D65"/>
      </a:accent2>
      <a:accent3>
        <a:srgbClr val="728377"/>
      </a:accent3>
      <a:accent4>
        <a:srgbClr val="B4797B"/>
      </a:accent4>
      <a:accent5>
        <a:srgbClr val="CE8439"/>
      </a:accent5>
      <a:accent6>
        <a:srgbClr val="CF3A2A"/>
      </a:accent6>
      <a:hlink>
        <a:srgbClr val="D06853"/>
      </a:hlink>
      <a:folHlink>
        <a:srgbClr val="B67779"/>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docProps/app.xml><?xml version="1.0" encoding="utf-8"?>
<Properties xmlns="http://schemas.openxmlformats.org/officeDocument/2006/extended-properties" xmlns:vt="http://schemas.openxmlformats.org/officeDocument/2006/docPropsVTypes">
  <Template>Leaf</Template>
  <TotalTime>82</TotalTime>
  <Words>538</Words>
  <Application>Microsoft Office PowerPoint</Application>
  <PresentationFormat>Widescreen</PresentationFormat>
  <Paragraphs>19</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Avenir Next LT Pro Light</vt:lpstr>
      <vt:lpstr>Rockwell Nova Light</vt:lpstr>
      <vt:lpstr>Wingdings</vt:lpstr>
      <vt:lpstr>LeafVTI</vt:lpstr>
      <vt:lpstr>Bearing the Name</vt:lpstr>
      <vt:lpstr>Exodus 20.7</vt:lpstr>
      <vt:lpstr>Jephthah: Calling on Yahweh, but Worshipping Someone Else (Judges 11.29-40)</vt:lpstr>
      <vt:lpstr>Israel: What God demands is “too much”  (Micah 6.1-8)</vt:lpstr>
      <vt:lpstr>The Pharisees: Their “god” is actually themselves. (Matthew 23.23-28)</vt:lpstr>
      <vt:lpstr>The Bearer’s of Christ’s Name. (Colossians 3.12-17)  Does this describe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Bearing the Name</dc:title>
  <dc:creator>Alexander Newman</dc:creator>
  <cp:lastModifiedBy>Alexander Newman</cp:lastModifiedBy>
  <cp:revision>1</cp:revision>
  <dcterms:created xsi:type="dcterms:W3CDTF">2022-08-07T05:11:23Z</dcterms:created>
  <dcterms:modified xsi:type="dcterms:W3CDTF">2022-08-07T12:49:14Z</dcterms:modified>
</cp:coreProperties>
</file>