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60" r:id="rId3"/>
    <p:sldId id="261" r:id="rId4"/>
    <p:sldId id="262" r:id="rId5"/>
    <p:sldId id="263" r:id="rId6"/>
    <p:sldId id="259" r:id="rId7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Copperplate Gothic Light" panose="020E0507020206020404" pitchFamily="34" charset="0"/>
      <p:regular r:id="rId14"/>
    </p:embeddedFont>
    <p:embeddedFont>
      <p:font typeface="Garamond" panose="02020404030301010803" pitchFamily="18" charset="0"/>
      <p:regular r:id="rId15"/>
      <p:bold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C73CD-2E72-0516-7FA8-64EBD9BA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63C4DD-F9AA-7F51-C74D-1A34B5052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A2F79-18FA-6C94-35CE-35B13CCBC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18312-2CE3-474E-BE34-D3B9B0508BA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31273-EC6B-3113-D38C-E09E075B2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A3FF7-7D4B-2969-56A8-21E85DC9E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D05AE-5AED-427A-BF3C-39C7C8F7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9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1B7A1-F9F7-F019-D0B9-A505F02BB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6B34C-0ADC-F2BE-A6CD-CE5C90410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FBD74-6F76-4584-1EE0-FFA42930D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18312-2CE3-474E-BE34-D3B9B0508BA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978E4-6B9B-D714-316B-671F3341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A4E55-05B4-4C8B-E69F-2B33A3D7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D05AE-5AED-427A-BF3C-39C7C8F7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6B20AC-4F40-0767-D71B-077ECD07B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636A8-2565-BF69-43F9-3F6145438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AF459-968F-9C08-15CD-97CB7B29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18312-2CE3-474E-BE34-D3B9B0508BA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1D601-E17E-A505-66E2-CDD553FF6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C0463-23FA-8AD2-5B47-1454E68A4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D05AE-5AED-427A-BF3C-39C7C8F7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131EA-9B3D-0301-4830-EBF22C106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51014-1801-7891-5CE8-B3D31EB31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411CF-58FA-4030-2814-0FE30C6C4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18312-2CE3-474E-BE34-D3B9B0508BA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FE9AA-D880-C2D4-EB79-D383DA811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53B2D-BB1F-ECD8-2E8D-9D225C756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D05AE-5AED-427A-BF3C-39C7C8F7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74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C091-1878-4BBF-D92D-8F063318A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2D697-5706-7B3A-94D5-A5ACA79F8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CE878-13B8-842A-732A-AB07DE718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18312-2CE3-474E-BE34-D3B9B0508BA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AE427-8F6A-8AB2-03C4-7D49011D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3DCBC-B3CC-505C-A0E1-F6DE6DD7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D05AE-5AED-427A-BF3C-39C7C8F7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348C3-19B8-0A7E-102C-D45843228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30360-2005-29F6-8D78-7FD947EF6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E7820-31C4-0DC8-370E-A4B75406B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C1619-183E-79DF-BF79-4D6FEA725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18312-2CE3-474E-BE34-D3B9B0508BA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773A4-B84B-FF8E-30B8-21E669879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1A303-1C52-A974-09B6-AD521E3D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D05AE-5AED-427A-BF3C-39C7C8F7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40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A9BD5-1F1B-9832-895C-5D97298BF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25B03-5B42-60CE-00A2-A7226017A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B9104B-6EAB-1741-9787-E142CC1CE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7820A4-6513-34D6-E9C4-D763EFDF54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AF680-3A59-ECDB-46BE-05B26E2C9E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67BB6-90AB-CE81-083A-2B1F84594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18312-2CE3-474E-BE34-D3B9B0508BA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937C2B-C0F4-0A39-3BBE-E543B8D56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934FA0-652C-878F-A13C-6863C2A2F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D05AE-5AED-427A-BF3C-39C7C8F7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9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2784-0385-A542-802A-9B0600379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39ED8A-E11F-A311-83D4-1191D4CC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18312-2CE3-474E-BE34-D3B9B0508BA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07BDB-5C61-7C08-B4DF-D9C9BDA4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8330B-976D-7559-039E-31AC3B0B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D05AE-5AED-427A-BF3C-39C7C8F7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6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DDEE8-0B9A-9CAC-6128-A0C91261A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18312-2CE3-474E-BE34-D3B9B0508BA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3339FD-B29C-1CCB-8819-929DF88B5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51687-8CEE-02FC-1F92-A0CB3070B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D05AE-5AED-427A-BF3C-39C7C8F7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6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D7AF8-985B-B801-9483-482F9BAE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094F-F78C-D016-C971-505622373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FE854-6B5F-8E59-1883-298687AC3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DAE1E-CC54-8A62-CC5F-E8B628779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18312-2CE3-474E-BE34-D3B9B0508BA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F120B-1547-4DE0-7F98-60B6F8D2D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645B7-06FB-9B1B-B2AD-593D99811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D05AE-5AED-427A-BF3C-39C7C8F7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8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EC8A6-E5F1-4131-688B-B512022C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445620-B677-DAA0-8BD0-DA7FF7626F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EA3A7C-18C1-9D77-3D48-7F91DBB9A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4C713-69E4-8586-CA05-8A8BC97AA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18312-2CE3-474E-BE34-D3B9B0508BA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C1787-EFBF-7EBB-A245-A60252146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F863-D629-F41F-127A-7E08EEB6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D05AE-5AED-427A-BF3C-39C7C8F7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90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348D7D-0B1E-B461-AEB1-E2EEDA60E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68886-DF3C-E9C0-FAA3-1946229DF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D5A09-6E5E-35AB-98F4-C0174FA8F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18312-2CE3-474E-BE34-D3B9B0508BA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41F4A-0228-A9A5-DA84-053CA04E7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08BAE-65C9-023C-59FC-B43A4C765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D05AE-5AED-427A-BF3C-39C7C8F7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D1731C-4AD6-8236-425F-B022051E5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241884-0EE7-9C4E-FF98-3D1F0FD3F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589" y="3079629"/>
            <a:ext cx="4667656" cy="223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0A8B9-6B72-334F-E866-7D2A80381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873" y="2866251"/>
            <a:ext cx="4389500" cy="213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43D745-A9F0-928C-87DB-00181FD15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667" y="2643105"/>
            <a:ext cx="4389500" cy="2133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EDC9F-81CD-FE6C-D9C8-2553EE600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635" y="2526648"/>
            <a:ext cx="4389500" cy="213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4B4D8A-FD9E-7B17-91FC-AE1A5AB39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590" y="2963172"/>
            <a:ext cx="1291935" cy="3396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FAA90F-21FA-4864-85F0-F148606D0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168" y="2575108"/>
            <a:ext cx="1291935" cy="3396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B36753-6509-8136-56E9-F7642F316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424691" y="4110163"/>
            <a:ext cx="7599203" cy="296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DB863E-DE5E-4FD0-F6CC-BBBDFAE3C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356783" y="3840340"/>
            <a:ext cx="7599203" cy="2960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DCEDA4-0EDB-1195-24A8-D100D8DFA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377202" y="3603346"/>
            <a:ext cx="7599203" cy="2960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B99792-6C0A-4F9F-489E-594F20C1B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288875" y="4051934"/>
            <a:ext cx="347264" cy="2960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7BAB35-D5A0-7325-1CA8-DC977802D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228200" y="3545117"/>
            <a:ext cx="347264" cy="2960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303262-2134-2E6A-5292-1C9E5D78D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766" y="5744987"/>
            <a:ext cx="2422402" cy="9379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C2C591-4421-88DC-E667-C6585ED6C10F}"/>
              </a:ext>
            </a:extLst>
          </p:cNvPr>
          <p:cNvSpPr txBox="1"/>
          <p:nvPr/>
        </p:nvSpPr>
        <p:spPr>
          <a:xfrm>
            <a:off x="3542581" y="2499212"/>
            <a:ext cx="5106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pperplate Gothic Light" panose="020E0507020206020404" pitchFamily="34" charset="0"/>
              </a:rPr>
              <a:t>IN PURSUIT OF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69DDBD-C91F-CA11-597A-DD4A36A31996}"/>
              </a:ext>
            </a:extLst>
          </p:cNvPr>
          <p:cNvSpPr txBox="1"/>
          <p:nvPr/>
        </p:nvSpPr>
        <p:spPr>
          <a:xfrm>
            <a:off x="2336365" y="3226100"/>
            <a:ext cx="7566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Copperplate Gothic Light" panose="020E0507020206020404" pitchFamily="34" charset="0"/>
              </a:rPr>
              <a:t>INTEGRITY</a:t>
            </a:r>
          </a:p>
        </p:txBody>
      </p:sp>
    </p:spTree>
    <p:extLst>
      <p:ext uri="{BB962C8B-B14F-4D97-AF65-F5344CB8AC3E}">
        <p14:creationId xmlns:p14="http://schemas.microsoft.com/office/powerpoint/2010/main" val="3603134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photos of Lake">
            <a:extLst>
              <a:ext uri="{FF2B5EF4-FFF2-40B4-BE49-F238E27FC236}">
                <a16:creationId xmlns:a16="http://schemas.microsoft.com/office/drawing/2014/main" id="{97D83EBC-1AEF-28AC-0899-65E0C35DEB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B06399-9DEF-6F61-2162-C41C1CC1EB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2031B5-6797-71D7-EFB6-FCD910DBF99E}"/>
              </a:ext>
            </a:extLst>
          </p:cNvPr>
          <p:cNvSpPr txBox="1"/>
          <p:nvPr/>
        </p:nvSpPr>
        <p:spPr>
          <a:xfrm>
            <a:off x="163902" y="86264"/>
            <a:ext cx="11783683" cy="1061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solidFill>
                  <a:schemeClr val="bg1"/>
                </a:solidFill>
                <a:effectLst/>
                <a:latin typeface="Copperplate Gothic Light" panose="020E05070202060204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Integrity is Innocent in Mind</a:t>
            </a:r>
            <a:endParaRPr lang="en-US" sz="5400" dirty="0">
              <a:solidFill>
                <a:schemeClr val="bg1"/>
              </a:solidFill>
              <a:effectLst/>
              <a:latin typeface="Copperplate Gothic Light" panose="020E0507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59D8A-E7D0-3118-7C48-DB70BED62256}"/>
              </a:ext>
            </a:extLst>
          </p:cNvPr>
          <p:cNvSpPr txBox="1"/>
          <p:nvPr/>
        </p:nvSpPr>
        <p:spPr>
          <a:xfrm>
            <a:off x="204158" y="1652190"/>
            <a:ext cx="11783683" cy="5642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Integrity deals not only with the actions themselves, but with the intent of the heart </a:t>
            </a:r>
            <a:br>
              <a:rPr lang="en-US" sz="40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behind those actions.</a:t>
            </a:r>
            <a:br>
              <a:rPr lang="en-US" sz="40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Integrity operates without pretext or craft; </a:t>
            </a:r>
            <a:br>
              <a:rPr lang="en-US" sz="40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you see is what you get.</a:t>
            </a:r>
            <a:br>
              <a:rPr lang="en-US" sz="16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6600" dirty="0">
              <a:solidFill>
                <a:schemeClr val="bg1"/>
              </a:solidFill>
              <a:effectLst/>
              <a:latin typeface="Copperplate Gothic Light" panose="020E0507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3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photos of Lake">
            <a:extLst>
              <a:ext uri="{FF2B5EF4-FFF2-40B4-BE49-F238E27FC236}">
                <a16:creationId xmlns:a16="http://schemas.microsoft.com/office/drawing/2014/main" id="{97D83EBC-1AEF-28AC-0899-65E0C35DEB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B06399-9DEF-6F61-2162-C41C1CC1EB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2031B5-6797-71D7-EFB6-FCD910DBF99E}"/>
              </a:ext>
            </a:extLst>
          </p:cNvPr>
          <p:cNvSpPr txBox="1"/>
          <p:nvPr/>
        </p:nvSpPr>
        <p:spPr>
          <a:xfrm>
            <a:off x="163902" y="86264"/>
            <a:ext cx="11783683" cy="1061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solidFill>
                  <a:schemeClr val="bg1"/>
                </a:solidFill>
                <a:effectLst/>
                <a:latin typeface="Copperplate Gothic Light" panose="020E05070202060204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Integrity is Dependable</a:t>
            </a:r>
            <a:endParaRPr lang="en-US" sz="5400" dirty="0">
              <a:solidFill>
                <a:schemeClr val="bg1"/>
              </a:solidFill>
              <a:effectLst/>
              <a:latin typeface="Copperplate Gothic Light" panose="020E0507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59D8A-E7D0-3118-7C48-DB70BED62256}"/>
              </a:ext>
            </a:extLst>
          </p:cNvPr>
          <p:cNvSpPr txBox="1"/>
          <p:nvPr/>
        </p:nvSpPr>
        <p:spPr>
          <a:xfrm>
            <a:off x="204158" y="1652190"/>
            <a:ext cx="11783683" cy="6360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Integrity deals with honesty, but it particularly deals with honesty that demands much of </a:t>
            </a:r>
            <a:br>
              <a:rPr lang="en-US" sz="40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individual.</a:t>
            </a:r>
          </a:p>
          <a:p>
            <a:pPr marL="457200" indent="-457200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Rather than viewing circumstances as an excuse to change, integrity is what causes us to hold firm in spite of circumstance.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br>
              <a:rPr lang="en-US" sz="16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6600" dirty="0">
              <a:solidFill>
                <a:schemeClr val="bg1"/>
              </a:solidFill>
              <a:effectLst/>
              <a:latin typeface="Copperplate Gothic Light" panose="020E0507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63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photos of Lake">
            <a:extLst>
              <a:ext uri="{FF2B5EF4-FFF2-40B4-BE49-F238E27FC236}">
                <a16:creationId xmlns:a16="http://schemas.microsoft.com/office/drawing/2014/main" id="{97D83EBC-1AEF-28AC-0899-65E0C35DEB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B06399-9DEF-6F61-2162-C41C1CC1EB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2031B5-6797-71D7-EFB6-FCD910DBF99E}"/>
              </a:ext>
            </a:extLst>
          </p:cNvPr>
          <p:cNvSpPr txBox="1"/>
          <p:nvPr/>
        </p:nvSpPr>
        <p:spPr>
          <a:xfrm>
            <a:off x="163902" y="86264"/>
            <a:ext cx="11783683" cy="88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solidFill>
                  <a:schemeClr val="bg1"/>
                </a:solidFill>
                <a:effectLst/>
                <a:latin typeface="Copperplate Gothic Light" panose="020E05070202060204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Integrity Speaks Truth to Difficulty</a:t>
            </a:r>
            <a:endParaRPr lang="en-US" sz="4400" dirty="0">
              <a:solidFill>
                <a:schemeClr val="bg1"/>
              </a:solidFill>
              <a:effectLst/>
              <a:latin typeface="Copperplate Gothic Light" panose="020E0507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59D8A-E7D0-3118-7C48-DB70BED62256}"/>
              </a:ext>
            </a:extLst>
          </p:cNvPr>
          <p:cNvSpPr txBox="1"/>
          <p:nvPr/>
        </p:nvSpPr>
        <p:spPr>
          <a:xfrm>
            <a:off x="204158" y="1652190"/>
            <a:ext cx="11783683" cy="556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Being the lone voice that speaks out in the midst of wickedness is seldom met with glowing approval.</a:t>
            </a:r>
            <a:br>
              <a:rPr lang="en-US" sz="40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000" b="1" dirty="0">
              <a:solidFill>
                <a:schemeClr val="bg1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Integrity understands the responsibility to speak truth outweighs the consequence of opposition.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br>
              <a:rPr lang="en-US" sz="16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6600" dirty="0">
              <a:solidFill>
                <a:schemeClr val="bg1"/>
              </a:solidFill>
              <a:effectLst/>
              <a:latin typeface="Copperplate Gothic Light" panose="020E0507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0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photos of Lake">
            <a:extLst>
              <a:ext uri="{FF2B5EF4-FFF2-40B4-BE49-F238E27FC236}">
                <a16:creationId xmlns:a16="http://schemas.microsoft.com/office/drawing/2014/main" id="{97D83EBC-1AEF-28AC-0899-65E0C35DEB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B06399-9DEF-6F61-2162-C41C1CC1EB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2031B5-6797-71D7-EFB6-FCD910DBF99E}"/>
              </a:ext>
            </a:extLst>
          </p:cNvPr>
          <p:cNvSpPr txBox="1"/>
          <p:nvPr/>
        </p:nvSpPr>
        <p:spPr>
          <a:xfrm>
            <a:off x="163902" y="86264"/>
            <a:ext cx="11783683" cy="1061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solidFill>
                  <a:schemeClr val="bg1"/>
                </a:solidFill>
                <a:effectLst/>
                <a:latin typeface="Copperplate Gothic Light" panose="020E05070202060204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Thinking Ahead</a:t>
            </a:r>
            <a:endParaRPr lang="en-US" sz="5400" dirty="0">
              <a:solidFill>
                <a:schemeClr val="bg1"/>
              </a:solidFill>
              <a:effectLst/>
              <a:latin typeface="Copperplate Gothic Light" panose="020E0507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59D8A-E7D0-3118-7C48-DB70BED62256}"/>
              </a:ext>
            </a:extLst>
          </p:cNvPr>
          <p:cNvSpPr txBox="1"/>
          <p:nvPr/>
        </p:nvSpPr>
        <p:spPr>
          <a:xfrm>
            <a:off x="2810773" y="1669442"/>
            <a:ext cx="6489940" cy="5728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</a:pPr>
            <a:r>
              <a:rPr lang="en-US" sz="48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Integrity:</a:t>
            </a:r>
          </a:p>
          <a:p>
            <a:pPr lvl="1" algn="ctr">
              <a:lnSpc>
                <a:spcPct val="130000"/>
              </a:lnSpc>
              <a:spcAft>
                <a:spcPts val="800"/>
              </a:spcAft>
            </a:pPr>
            <a:r>
              <a:rPr lang="en-US" sz="4800" b="1" dirty="0">
                <a:solidFill>
                  <a:schemeClr val="bg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our families…</a:t>
            </a:r>
          </a:p>
          <a:p>
            <a:pPr lvl="1" algn="ctr">
              <a:lnSpc>
                <a:spcPct val="130000"/>
              </a:lnSpc>
              <a:spcAft>
                <a:spcPts val="800"/>
              </a:spcAft>
            </a:pPr>
            <a:r>
              <a:rPr lang="en-US" sz="4800" b="1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our churches…</a:t>
            </a:r>
          </a:p>
          <a:p>
            <a:pPr lvl="1" algn="ctr">
              <a:lnSpc>
                <a:spcPct val="130000"/>
              </a:lnSpc>
              <a:spcAft>
                <a:spcPts val="800"/>
              </a:spcAft>
            </a:pPr>
            <a:r>
              <a:rPr lang="en-US" sz="4800" b="1" dirty="0">
                <a:solidFill>
                  <a:schemeClr val="bg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our communities…</a:t>
            </a:r>
            <a:endParaRPr lang="en-US" sz="4800" b="1" dirty="0">
              <a:solidFill>
                <a:schemeClr val="bg1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en-US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7200" dirty="0">
              <a:solidFill>
                <a:schemeClr val="bg1"/>
              </a:solidFill>
              <a:effectLst/>
              <a:latin typeface="Copperplate Gothic Light" panose="020E0507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28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D0F921-59B6-7EA2-56A7-F950785B4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70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151</Words>
  <Application>Microsoft Office PowerPoint</Application>
  <PresentationFormat>Widescreen</PresentationFormat>
  <Paragraphs>19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Calibri Light</vt:lpstr>
      <vt:lpstr>Copperplate Gothic Light</vt:lpstr>
      <vt:lpstr>Arial</vt:lpstr>
      <vt:lpstr>Garamond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Seth Mauldin</dc:creator>
  <cp:lastModifiedBy>Seth Mauldin</cp:lastModifiedBy>
  <cp:revision>1</cp:revision>
  <dcterms:created xsi:type="dcterms:W3CDTF">2022-10-07T14:38:56Z</dcterms:created>
  <dcterms:modified xsi:type="dcterms:W3CDTF">2022-10-07T15:08:17Z</dcterms:modified>
</cp:coreProperties>
</file>