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Bookman Old Style" panose="02050604050505020204" pitchFamily="18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2D611-DEC2-E5C8-6AE8-E5405AD246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24AAAF-98F0-460E-D56D-12D5873B90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B89BC5-5A01-83FB-E83A-C6190E08F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E325-F557-40A6-86F8-989244D49CBE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5D4CB-D233-86C4-17FE-E69BF2EBC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55627-5D61-FB3D-A6AD-02ACE5709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E284D-CE69-494E-8E39-258B6919A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42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07536-6768-04F4-00D4-B0F8E315B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195327-C52C-53A6-8420-1FD9F591BD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3B940-6778-29DC-F5EC-8861A5908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E325-F557-40A6-86F8-989244D49CBE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719D1-D7B8-1920-ACC5-325805ADD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28872-7426-308B-E040-B3BEC0497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E284D-CE69-494E-8E39-258B6919A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633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A495E2-6E87-EECC-B235-D213821DE9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3AB9EB-D4B5-63F9-2B41-B0892100A1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C1B40-AF91-EB25-177E-6301891D3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E325-F557-40A6-86F8-989244D49CBE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7A9B7-5507-7FA1-47C0-CB889ED81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352D8-EB63-9F7F-0DD8-DF4F4C8DF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E284D-CE69-494E-8E39-258B6919A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423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1B075-507F-7A18-DC41-616AE8EEC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31F77-3DF8-0B67-C981-6171588EE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93E9A-2378-5344-58CE-DF6E7C8AC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E325-F557-40A6-86F8-989244D49CBE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75CD6-7166-8DA8-97D4-098F9B603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C5669-E4FC-212E-1159-15062A8E8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E284D-CE69-494E-8E39-258B6919A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26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ECF3F-C207-EAF5-030D-5E02A83C3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131841-F731-1AF1-E80B-309F057C7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2B95E-1C6A-E723-ABFE-43EB3B88A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E325-F557-40A6-86F8-989244D49CBE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7D931-F319-3F01-A058-7E9D4868E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560D6-11F0-02F7-2BF2-04D431A1D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E284D-CE69-494E-8E39-258B6919A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95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5358C-2777-608F-9690-AA0BCED9F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585F4-930B-3680-3255-F10725204D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16F780-3415-EE3D-BA65-F94C56BD71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41A4A0-FF84-28F3-6682-763436F30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E325-F557-40A6-86F8-989244D49CBE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0A072E-6EA0-215D-77E0-3D5ACB8A9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ECB3E4-9172-E51B-BA42-14CBDBBBE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E284D-CE69-494E-8E39-258B6919A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41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D51FE-4985-9967-1B9C-A540BA77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E43FC-0A8B-D8EF-B2A4-17A896387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363BF5-8AB1-CD64-8F95-42054CC1BB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EC1D0B-1999-A821-FBA0-D7457A371C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7488B3-6838-41D7-A827-C51147D9D8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BF5EBC-B8CF-B652-71E2-F1E7A55CA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E325-F557-40A6-86F8-989244D49CBE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A255C5-0FB9-665D-C4C5-DAA420A75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BDA9D0-D481-7E5E-E700-ACDF86D91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E284D-CE69-494E-8E39-258B6919A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95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22FBC-EB6A-434E-8AFC-4B9EE400B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D620A2-FFC3-6AE9-5789-A2CDF7469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E325-F557-40A6-86F8-989244D49CBE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6C202F-2A82-1417-FDEF-F6FA931BB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9AA592-0AAA-81ED-F07B-E61760F0D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E284D-CE69-494E-8E39-258B6919A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68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EFF44-5CED-B057-33EF-C345E7228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E325-F557-40A6-86F8-989244D49CBE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2CE38C-6F19-B581-62A8-022498A9A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11133B-2220-089B-7332-F10B55ECE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E284D-CE69-494E-8E39-258B6919A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42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2A936-E4B5-E1A8-79D6-1CE52448C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38D7C-BC47-5FAC-91A9-A84139C4F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8B5E71-73F8-57AF-C8FF-EB496280B1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1F6BE8-0DED-B993-73B2-4BEFEDC93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E325-F557-40A6-86F8-989244D49CBE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52F77A-F0A2-FA30-C4BF-80BABF850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03C7EF-870C-E7BF-BDE7-523577715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E284D-CE69-494E-8E39-258B6919A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8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0A07A-957F-20E4-287F-F2CD88DEC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E48E20-1ABB-EC8E-C1B7-C06AA30550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86AAAD-B1CC-BC11-69FB-910B3188F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669322-9551-37F3-4F62-557C736A3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E325-F557-40A6-86F8-989244D49CBE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73056B-09E9-ADAD-EF52-BF3D30331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A520E8-9097-B99F-23A1-E8343DE9E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E284D-CE69-494E-8E39-258B6919A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69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FEC5AB-B9B1-B431-E4DA-4EE8616D5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DC696-9129-8E5C-436F-465AF140B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391BF-2CCB-166B-2FB4-F4ED54229D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3E325-F557-40A6-86F8-989244D49CBE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34DD7-89F3-E1E3-C86F-5886347586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56FCC-53D7-146F-3643-F39D505636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E284D-CE69-494E-8E39-258B6919A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50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ree Brass-colored Chandelier Stock Photo">
            <a:extLst>
              <a:ext uri="{FF2B5EF4-FFF2-40B4-BE49-F238E27FC236}">
                <a16:creationId xmlns:a16="http://schemas.microsoft.com/office/drawing/2014/main" id="{9E1C8D4E-C5B4-555C-742A-3DAB9CBE52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6" b="24317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151F12-126B-4226-1E37-ED3BCB9EF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Engaging with the Word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D52C45-5EED-2A21-8B59-6ADDE488E6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Lesson Two</a:t>
            </a:r>
          </a:p>
        </p:txBody>
      </p:sp>
    </p:spTree>
    <p:extLst>
      <p:ext uri="{BB962C8B-B14F-4D97-AF65-F5344CB8AC3E}">
        <p14:creationId xmlns:p14="http://schemas.microsoft.com/office/powerpoint/2010/main" val="11615125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ree Brass-colored Chandelier Stock Photo">
            <a:extLst>
              <a:ext uri="{FF2B5EF4-FFF2-40B4-BE49-F238E27FC236}">
                <a16:creationId xmlns:a16="http://schemas.microsoft.com/office/drawing/2014/main" id="{9E1C8D4E-C5B4-555C-742A-3DAB9CBE52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6" b="24317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151F12-126B-4226-1E37-ED3BCB9EF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Engaging with the Word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D52C45-5EED-2A21-8B59-6ADDE488E6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Lesson Two</a:t>
            </a:r>
          </a:p>
        </p:txBody>
      </p:sp>
    </p:spTree>
    <p:extLst>
      <p:ext uri="{BB962C8B-B14F-4D97-AF65-F5344CB8AC3E}">
        <p14:creationId xmlns:p14="http://schemas.microsoft.com/office/powerpoint/2010/main" val="2087214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ee Brass-colored Chandelier Stock Photo">
            <a:extLst>
              <a:ext uri="{FF2B5EF4-FFF2-40B4-BE49-F238E27FC236}">
                <a16:creationId xmlns:a16="http://schemas.microsoft.com/office/drawing/2014/main" id="{6196267D-434D-C2ED-3B96-D451999B65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0" b="2432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9B6B329-2744-83A6-5147-8B49D4A85DF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58C4F7-22B3-264A-D7C4-92DD8C4F4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449" y="718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Choosing a Translation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5A409-6D06-FD2C-4722-70E5F8ED3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781" y="1825624"/>
            <a:ext cx="11800936" cy="4825341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Bookman Old Style" panose="02050604050505020204" pitchFamily="18" charset="0"/>
              </a:rPr>
              <a:t>You should begin from a standpoint of confidence: God’s providence has provided us with a wealth of helpful translations.</a:t>
            </a:r>
            <a:br>
              <a:rPr lang="en-US" sz="3600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endParaRPr lang="en-US" sz="3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Bookman Old Style" panose="02050604050505020204" pitchFamily="18" charset="0"/>
              </a:rPr>
              <a:t>Publishers are very up front (literally) with how they approach translation: literal, thought for thought, or an in the middle approach.</a:t>
            </a:r>
          </a:p>
          <a:p>
            <a:endParaRPr lang="en-US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480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2BB878-561C-8C22-5D2E-4E3C997229F7}"/>
              </a:ext>
            </a:extLst>
          </p:cNvPr>
          <p:cNvSpPr txBox="1"/>
          <p:nvPr/>
        </p:nvSpPr>
        <p:spPr>
          <a:xfrm>
            <a:off x="175943" y="1997839"/>
            <a:ext cx="304871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Bookman Old Style" panose="02050604050505020204" pitchFamily="18" charset="0"/>
              </a:rPr>
              <a:t>And may the Lord of the peace Himself give to you the peace always in every way; the Lord is with you all! The salutation by the hand of me, Paul, which is a sign in every letter; thus I write; the grace of our Lord Jesus Christ is with you all! Amen.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39FBCD-8192-51DA-527C-F0A6503D3D06}"/>
              </a:ext>
            </a:extLst>
          </p:cNvPr>
          <p:cNvSpPr txBox="1"/>
          <p:nvPr/>
        </p:nvSpPr>
        <p:spPr>
          <a:xfrm>
            <a:off x="4126302" y="2136338"/>
            <a:ext cx="393939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  <a:latin typeface="Bookman Old Style" panose="02050604050505020204" pitchFamily="18" charset="0"/>
              </a:rPr>
              <a:t>Now may the Lord of peace himself give you peace at all times and in every way. The Lord be with all of you.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>
                <a:effectLst/>
                <a:latin typeface="Bookman Old Style" panose="02050604050505020204" pitchFamily="18" charset="0"/>
              </a:rPr>
              <a:t>I, Paul, write this greeting in my own hand, which is the distinguishing mark in all my letters. This is how I write.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>
                <a:effectLst/>
                <a:latin typeface="Bookman Old Style" panose="02050604050505020204" pitchFamily="18" charset="0"/>
              </a:rPr>
              <a:t>The grace of our Lord Jesus Christ be with you all.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7440F4-0D50-7CD5-5E03-7893162A5DAB}"/>
              </a:ext>
            </a:extLst>
          </p:cNvPr>
          <p:cNvSpPr txBox="1"/>
          <p:nvPr/>
        </p:nvSpPr>
        <p:spPr>
          <a:xfrm>
            <a:off x="8467004" y="1997839"/>
            <a:ext cx="352604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  <a:latin typeface="Bookman Old Style" panose="02050604050505020204" pitchFamily="18" charset="0"/>
              </a:rPr>
              <a:t>Now may the Lord of peace Himself continually give you peace in every circumstance. The Lord be with you all! The greeting is in my own hand—Paul, which is a distinguishing mark in every letter; this is the way I write. The grace of our Lord Jesus Christ be with you all.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613A47-D243-A8AB-B242-657F03D2E1BB}"/>
              </a:ext>
            </a:extLst>
          </p:cNvPr>
          <p:cNvSpPr txBox="1"/>
          <p:nvPr/>
        </p:nvSpPr>
        <p:spPr>
          <a:xfrm>
            <a:off x="547777" y="5159940"/>
            <a:ext cx="2475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Bookman Old Style" panose="02050604050505020204" pitchFamily="18" charset="0"/>
              </a:rPr>
              <a:t>Young’s Literal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7D968A-D015-4D9F-3196-A4A27489A477}"/>
              </a:ext>
            </a:extLst>
          </p:cNvPr>
          <p:cNvSpPr txBox="1"/>
          <p:nvPr/>
        </p:nvSpPr>
        <p:spPr>
          <a:xfrm>
            <a:off x="4858109" y="5172815"/>
            <a:ext cx="2475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Bookman Old Style" panose="02050604050505020204" pitchFamily="18" charset="0"/>
              </a:rPr>
              <a:t>NIV 2011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D6687A-E88A-3EAA-294F-A0FAB90C055B}"/>
              </a:ext>
            </a:extLst>
          </p:cNvPr>
          <p:cNvSpPr txBox="1"/>
          <p:nvPr/>
        </p:nvSpPr>
        <p:spPr>
          <a:xfrm>
            <a:off x="8520562" y="5172815"/>
            <a:ext cx="3000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Bookman Old Style" panose="02050604050505020204" pitchFamily="18" charset="0"/>
              </a:rPr>
              <a:t>Legacy Standard Bible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13C6D5-EC39-4851-1A11-6DEFFBD32F5E}"/>
              </a:ext>
            </a:extLst>
          </p:cNvPr>
          <p:cNvSpPr txBox="1"/>
          <p:nvPr/>
        </p:nvSpPr>
        <p:spPr>
          <a:xfrm>
            <a:off x="4126302" y="238665"/>
            <a:ext cx="3496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Bookman Old Style" panose="02050604050505020204" pitchFamily="18" charset="0"/>
              </a:rPr>
              <a:t>II Thessalonians 3:16-18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212364A-0D05-53CE-420D-F099DBC56DD8}"/>
              </a:ext>
            </a:extLst>
          </p:cNvPr>
          <p:cNvCxnSpPr/>
          <p:nvPr/>
        </p:nvCxnSpPr>
        <p:spPr>
          <a:xfrm>
            <a:off x="1785668" y="1472179"/>
            <a:ext cx="80915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005DE23-DCA8-F9F2-E899-1F0A2F75C182}"/>
              </a:ext>
            </a:extLst>
          </p:cNvPr>
          <p:cNvCxnSpPr>
            <a:cxnSpLocks/>
          </p:cNvCxnSpPr>
          <p:nvPr/>
        </p:nvCxnSpPr>
        <p:spPr>
          <a:xfrm>
            <a:off x="8722204" y="5588314"/>
            <a:ext cx="25976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9C5B20-E4E9-F11E-D137-E7FBF2BC4AD2}"/>
              </a:ext>
            </a:extLst>
          </p:cNvPr>
          <p:cNvCxnSpPr>
            <a:cxnSpLocks/>
          </p:cNvCxnSpPr>
          <p:nvPr/>
        </p:nvCxnSpPr>
        <p:spPr>
          <a:xfrm>
            <a:off x="639254" y="5588314"/>
            <a:ext cx="25976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B109593-E736-63E1-0E75-6565E44FF78A}"/>
              </a:ext>
            </a:extLst>
          </p:cNvPr>
          <p:cNvCxnSpPr>
            <a:cxnSpLocks/>
          </p:cNvCxnSpPr>
          <p:nvPr/>
        </p:nvCxnSpPr>
        <p:spPr>
          <a:xfrm>
            <a:off x="4736262" y="5109650"/>
            <a:ext cx="25976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64F4E53-A637-47E6-E9CF-5A6738C21375}"/>
              </a:ext>
            </a:extLst>
          </p:cNvPr>
          <p:cNvCxnSpPr>
            <a:cxnSpLocks/>
          </p:cNvCxnSpPr>
          <p:nvPr/>
        </p:nvCxnSpPr>
        <p:spPr>
          <a:xfrm>
            <a:off x="4736262" y="5588314"/>
            <a:ext cx="25976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471C5C5-3359-7F8A-E51F-F563011771CC}"/>
              </a:ext>
            </a:extLst>
          </p:cNvPr>
          <p:cNvCxnSpPr>
            <a:cxnSpLocks/>
          </p:cNvCxnSpPr>
          <p:nvPr/>
        </p:nvCxnSpPr>
        <p:spPr>
          <a:xfrm>
            <a:off x="8722205" y="5075081"/>
            <a:ext cx="25976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1776B1D-9F03-793D-EF0E-D3ADDDE5149D}"/>
              </a:ext>
            </a:extLst>
          </p:cNvPr>
          <p:cNvCxnSpPr>
            <a:cxnSpLocks/>
          </p:cNvCxnSpPr>
          <p:nvPr/>
        </p:nvCxnSpPr>
        <p:spPr>
          <a:xfrm>
            <a:off x="627034" y="5100897"/>
            <a:ext cx="25976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752D3E3-90BD-FD8F-95E1-A31A0F8DB4FF}"/>
              </a:ext>
            </a:extLst>
          </p:cNvPr>
          <p:cNvCxnSpPr>
            <a:cxnSpLocks/>
          </p:cNvCxnSpPr>
          <p:nvPr/>
        </p:nvCxnSpPr>
        <p:spPr>
          <a:xfrm flipH="1" flipV="1">
            <a:off x="8262037" y="2136338"/>
            <a:ext cx="2876" cy="25477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9941486-BF14-3632-6227-6C7D6AF8D7DA}"/>
              </a:ext>
            </a:extLst>
          </p:cNvPr>
          <p:cNvCxnSpPr>
            <a:cxnSpLocks/>
          </p:cNvCxnSpPr>
          <p:nvPr/>
        </p:nvCxnSpPr>
        <p:spPr>
          <a:xfrm flipH="1" flipV="1">
            <a:off x="3723558" y="2136338"/>
            <a:ext cx="2876" cy="25477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516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ee Brass-colored Chandelier Stock Photo">
            <a:extLst>
              <a:ext uri="{FF2B5EF4-FFF2-40B4-BE49-F238E27FC236}">
                <a16:creationId xmlns:a16="http://schemas.microsoft.com/office/drawing/2014/main" id="{6196267D-434D-C2ED-3B96-D451999B65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0" b="2432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9B6B329-2744-83A6-5147-8B49D4A85DF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58C4F7-22B3-264A-D7C4-92DD8C4F4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449" y="718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Choosing a Translation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5A409-6D06-FD2C-4722-70E5F8ED3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781" y="2294626"/>
            <a:ext cx="11800936" cy="4356339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Bookman Old Style" panose="02050604050505020204" pitchFamily="18" charset="0"/>
              </a:rPr>
              <a:t>Most differences are a matter of order choice regarding grammar and how to deal with idioms.</a:t>
            </a:r>
            <a:br>
              <a:rPr lang="en-US" sz="3600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en-US" sz="36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</a:p>
          <a:p>
            <a:r>
              <a:rPr lang="en-US" sz="3600" dirty="0">
                <a:solidFill>
                  <a:schemeClr val="bg1"/>
                </a:solidFill>
                <a:latin typeface="Bookman Old Style" panose="02050604050505020204" pitchFamily="18" charset="0"/>
              </a:rPr>
              <a:t>But it is helpful to have a list of passages that you can use as a point of comparison. </a:t>
            </a:r>
          </a:p>
          <a:p>
            <a:endParaRPr lang="en-US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52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2BB878-561C-8C22-5D2E-4E3C997229F7}"/>
              </a:ext>
            </a:extLst>
          </p:cNvPr>
          <p:cNvSpPr txBox="1"/>
          <p:nvPr/>
        </p:nvSpPr>
        <p:spPr>
          <a:xfrm>
            <a:off x="261307" y="2713117"/>
            <a:ext cx="304871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Bookman Old Style" panose="02050604050505020204" pitchFamily="18" charset="0"/>
              </a:rPr>
              <a:t>And now why do you wait? Rise and be baptized and wash away your sins, calling on his name</a:t>
            </a:r>
          </a:p>
          <a:p>
            <a:endParaRPr lang="en-US" sz="1800" dirty="0">
              <a:latin typeface="Bookman Old Style" panose="02050604050505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39FBCD-8192-51DA-527C-F0A6503D3D06}"/>
              </a:ext>
            </a:extLst>
          </p:cNvPr>
          <p:cNvSpPr txBox="1"/>
          <p:nvPr/>
        </p:nvSpPr>
        <p:spPr>
          <a:xfrm>
            <a:off x="4126302" y="2810038"/>
            <a:ext cx="39393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  <a:latin typeface="Bookman Old Style" panose="02050604050505020204" pitchFamily="18" charset="0"/>
              </a:rPr>
              <a:t>And now, why delay? Get up and be baptized, and wash away your </a:t>
            </a:r>
            <a:r>
              <a:rPr lang="en-US" dirty="0">
                <a:effectLst/>
                <a:highlight>
                  <a:srgbClr val="FFFF00"/>
                </a:highlight>
                <a:latin typeface="Bookman Old Style" panose="02050604050505020204" pitchFamily="18" charset="0"/>
              </a:rPr>
              <a:t>sins </a:t>
            </a:r>
            <a:r>
              <a:rPr lang="en-US" b="1" u="sng" dirty="0">
                <a:effectLst/>
                <a:highlight>
                  <a:srgbClr val="FFFF00"/>
                </a:highlight>
                <a:latin typeface="Bookman Old Style" panose="02050604050505020204" pitchFamily="18" charset="0"/>
              </a:rPr>
              <a:t>by </a:t>
            </a:r>
            <a:r>
              <a:rPr lang="en-US" dirty="0">
                <a:effectLst/>
                <a:highlight>
                  <a:srgbClr val="FFFF00"/>
                </a:highlight>
                <a:latin typeface="Bookman Old Style" panose="02050604050505020204" pitchFamily="18" charset="0"/>
              </a:rPr>
              <a:t>calling </a:t>
            </a:r>
            <a:r>
              <a:rPr lang="en-US" dirty="0">
                <a:effectLst/>
                <a:latin typeface="Bookman Old Style" panose="02050604050505020204" pitchFamily="18" charset="0"/>
              </a:rPr>
              <a:t>on His name.’</a:t>
            </a:r>
          </a:p>
          <a:p>
            <a:endParaRPr lang="en-US" dirty="0">
              <a:effectLst/>
              <a:latin typeface="Bookman Old Style" panose="02050604050505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7440F4-0D50-7CD5-5E03-7893162A5DAB}"/>
              </a:ext>
            </a:extLst>
          </p:cNvPr>
          <p:cNvSpPr txBox="1"/>
          <p:nvPr/>
        </p:nvSpPr>
        <p:spPr>
          <a:xfrm>
            <a:off x="8461252" y="2690335"/>
            <a:ext cx="352604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  <a:latin typeface="Bookman Old Style" panose="02050604050505020204" pitchFamily="18" charset="0"/>
              </a:rPr>
              <a:t>Now why do you delay? Rise up and be baptized, and wash away your sins, calling on His name.’</a:t>
            </a:r>
          </a:p>
          <a:p>
            <a:endParaRPr lang="en-US" dirty="0">
              <a:effectLst/>
              <a:latin typeface="Bookman Old Style" panose="02050604050505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613A47-D243-A8AB-B242-657F03D2E1BB}"/>
              </a:ext>
            </a:extLst>
          </p:cNvPr>
          <p:cNvSpPr txBox="1"/>
          <p:nvPr/>
        </p:nvSpPr>
        <p:spPr>
          <a:xfrm>
            <a:off x="547777" y="5159940"/>
            <a:ext cx="2475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Bookman Old Style" panose="02050604050505020204" pitchFamily="18" charset="0"/>
              </a:rPr>
              <a:t>ESV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7D968A-D015-4D9F-3196-A4A27489A477}"/>
              </a:ext>
            </a:extLst>
          </p:cNvPr>
          <p:cNvSpPr txBox="1"/>
          <p:nvPr/>
        </p:nvSpPr>
        <p:spPr>
          <a:xfrm>
            <a:off x="3991155" y="5172815"/>
            <a:ext cx="4209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Bookman Old Style" panose="02050604050505020204" pitchFamily="18" charset="0"/>
              </a:rPr>
              <a:t>Holman Christian Standard Bible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D6687A-E88A-3EAA-294F-A0FAB90C055B}"/>
              </a:ext>
            </a:extLst>
          </p:cNvPr>
          <p:cNvSpPr txBox="1"/>
          <p:nvPr/>
        </p:nvSpPr>
        <p:spPr>
          <a:xfrm>
            <a:off x="8520562" y="5172815"/>
            <a:ext cx="3000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Bookman Old Style" panose="02050604050505020204" pitchFamily="18" charset="0"/>
              </a:rPr>
              <a:t>Legacy Standard Bible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13C6D5-EC39-4851-1A11-6DEFFBD32F5E}"/>
              </a:ext>
            </a:extLst>
          </p:cNvPr>
          <p:cNvSpPr txBox="1"/>
          <p:nvPr/>
        </p:nvSpPr>
        <p:spPr>
          <a:xfrm>
            <a:off x="4126302" y="238665"/>
            <a:ext cx="3496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Bookman Old Style" panose="02050604050505020204" pitchFamily="18" charset="0"/>
              </a:rPr>
              <a:t>Acts 22:16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212364A-0D05-53CE-420D-F099DBC56DD8}"/>
              </a:ext>
            </a:extLst>
          </p:cNvPr>
          <p:cNvCxnSpPr/>
          <p:nvPr/>
        </p:nvCxnSpPr>
        <p:spPr>
          <a:xfrm>
            <a:off x="1785668" y="1472179"/>
            <a:ext cx="80915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005DE23-DCA8-F9F2-E899-1F0A2F75C182}"/>
              </a:ext>
            </a:extLst>
          </p:cNvPr>
          <p:cNvCxnSpPr>
            <a:cxnSpLocks/>
          </p:cNvCxnSpPr>
          <p:nvPr/>
        </p:nvCxnSpPr>
        <p:spPr>
          <a:xfrm>
            <a:off x="8722204" y="5588314"/>
            <a:ext cx="25976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9C5B20-E4E9-F11E-D137-E7FBF2BC4AD2}"/>
              </a:ext>
            </a:extLst>
          </p:cNvPr>
          <p:cNvCxnSpPr>
            <a:cxnSpLocks/>
          </p:cNvCxnSpPr>
          <p:nvPr/>
        </p:nvCxnSpPr>
        <p:spPr>
          <a:xfrm>
            <a:off x="639254" y="5588314"/>
            <a:ext cx="25976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B109593-E736-63E1-0E75-6565E44FF78A}"/>
              </a:ext>
            </a:extLst>
          </p:cNvPr>
          <p:cNvCxnSpPr>
            <a:cxnSpLocks/>
          </p:cNvCxnSpPr>
          <p:nvPr/>
        </p:nvCxnSpPr>
        <p:spPr>
          <a:xfrm>
            <a:off x="4736262" y="5109650"/>
            <a:ext cx="25976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64F4E53-A637-47E6-E9CF-5A6738C21375}"/>
              </a:ext>
            </a:extLst>
          </p:cNvPr>
          <p:cNvCxnSpPr>
            <a:cxnSpLocks/>
          </p:cNvCxnSpPr>
          <p:nvPr/>
        </p:nvCxnSpPr>
        <p:spPr>
          <a:xfrm>
            <a:off x="4736262" y="5588314"/>
            <a:ext cx="25976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471C5C5-3359-7F8A-E51F-F563011771CC}"/>
              </a:ext>
            </a:extLst>
          </p:cNvPr>
          <p:cNvCxnSpPr>
            <a:cxnSpLocks/>
          </p:cNvCxnSpPr>
          <p:nvPr/>
        </p:nvCxnSpPr>
        <p:spPr>
          <a:xfrm>
            <a:off x="8722205" y="5075081"/>
            <a:ext cx="25976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1776B1D-9F03-793D-EF0E-D3ADDDE5149D}"/>
              </a:ext>
            </a:extLst>
          </p:cNvPr>
          <p:cNvCxnSpPr>
            <a:cxnSpLocks/>
          </p:cNvCxnSpPr>
          <p:nvPr/>
        </p:nvCxnSpPr>
        <p:spPr>
          <a:xfrm>
            <a:off x="627034" y="5100897"/>
            <a:ext cx="25976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752D3E3-90BD-FD8F-95E1-A31A0F8DB4FF}"/>
              </a:ext>
            </a:extLst>
          </p:cNvPr>
          <p:cNvCxnSpPr>
            <a:cxnSpLocks/>
          </p:cNvCxnSpPr>
          <p:nvPr/>
        </p:nvCxnSpPr>
        <p:spPr>
          <a:xfrm flipH="1" flipV="1">
            <a:off x="8262037" y="2136338"/>
            <a:ext cx="2876" cy="25477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9941486-BF14-3632-6227-6C7D6AF8D7DA}"/>
              </a:ext>
            </a:extLst>
          </p:cNvPr>
          <p:cNvCxnSpPr>
            <a:cxnSpLocks/>
          </p:cNvCxnSpPr>
          <p:nvPr/>
        </p:nvCxnSpPr>
        <p:spPr>
          <a:xfrm flipH="1" flipV="1">
            <a:off x="3723558" y="2136338"/>
            <a:ext cx="2876" cy="25477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444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2BB878-561C-8C22-5D2E-4E3C997229F7}"/>
              </a:ext>
            </a:extLst>
          </p:cNvPr>
          <p:cNvSpPr txBox="1"/>
          <p:nvPr/>
        </p:nvSpPr>
        <p:spPr>
          <a:xfrm>
            <a:off x="261308" y="2136338"/>
            <a:ext cx="304871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Bookman Old Style" panose="02050604050505020204" pitchFamily="18" charset="0"/>
              </a:rPr>
              <a:t>This is a trustworthy saying: “If </a:t>
            </a:r>
            <a:r>
              <a:rPr lang="en-US" sz="1800" dirty="0">
                <a:highlight>
                  <a:srgbClr val="FFFF00"/>
                </a:highlight>
                <a:latin typeface="Bookman Old Style" panose="02050604050505020204" pitchFamily="18" charset="0"/>
              </a:rPr>
              <a:t>someone</a:t>
            </a:r>
            <a:r>
              <a:rPr lang="en-US" sz="1800" dirty="0">
                <a:latin typeface="Bookman Old Style" panose="02050604050505020204" pitchFamily="18" charset="0"/>
              </a:rPr>
              <a:t> aspires to be a church leader, he desires an honorable position.” So a church leader must be a </a:t>
            </a:r>
            <a:r>
              <a:rPr lang="en-US" sz="1800" dirty="0">
                <a:highlight>
                  <a:srgbClr val="FFFF00"/>
                </a:highlight>
                <a:latin typeface="Bookman Old Style" panose="02050604050505020204" pitchFamily="18" charset="0"/>
              </a:rPr>
              <a:t>man</a:t>
            </a:r>
            <a:r>
              <a:rPr lang="en-US" sz="1800" dirty="0">
                <a:latin typeface="Bookman Old Style" panose="02050604050505020204" pitchFamily="18" charset="0"/>
              </a:rPr>
              <a:t> whose life is above reproach. </a:t>
            </a:r>
            <a:r>
              <a:rPr lang="en-US" sz="1800" dirty="0">
                <a:highlight>
                  <a:srgbClr val="FFFF00"/>
                </a:highlight>
                <a:latin typeface="Bookman Old Style" panose="02050604050505020204" pitchFamily="18" charset="0"/>
              </a:rPr>
              <a:t>He</a:t>
            </a:r>
            <a:r>
              <a:rPr lang="en-US" sz="1800" dirty="0">
                <a:latin typeface="Bookman Old Style" panose="02050604050505020204" pitchFamily="18" charset="0"/>
              </a:rPr>
              <a:t> must be faithful to his </a:t>
            </a:r>
            <a:r>
              <a:rPr lang="en-US" sz="1800" dirty="0">
                <a:highlight>
                  <a:srgbClr val="FFFF00"/>
                </a:highlight>
                <a:latin typeface="Bookman Old Style" panose="02050604050505020204" pitchFamily="18" charset="0"/>
              </a:rPr>
              <a:t>wife</a:t>
            </a:r>
          </a:p>
          <a:p>
            <a:endParaRPr lang="en-US" sz="1800" dirty="0">
              <a:latin typeface="Bookman Old Style" panose="02050604050505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39FBCD-8192-51DA-527C-F0A6503D3D06}"/>
              </a:ext>
            </a:extLst>
          </p:cNvPr>
          <p:cNvSpPr txBox="1"/>
          <p:nvPr/>
        </p:nvSpPr>
        <p:spPr>
          <a:xfrm>
            <a:off x="4065378" y="2583474"/>
            <a:ext cx="393939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  <a:latin typeface="Bookman Old Style" panose="02050604050505020204" pitchFamily="18" charset="0"/>
              </a:rPr>
              <a:t>This saying is reliable: if </a:t>
            </a:r>
            <a:r>
              <a:rPr lang="en-US" dirty="0">
                <a:effectLst/>
                <a:highlight>
                  <a:srgbClr val="FFFF00"/>
                </a:highlight>
                <a:latin typeface="Bookman Old Style" panose="02050604050505020204" pitchFamily="18" charset="0"/>
              </a:rPr>
              <a:t>anyone</a:t>
            </a:r>
            <a:r>
              <a:rPr lang="en-US" dirty="0">
                <a:effectLst/>
                <a:latin typeface="Bookman Old Style" panose="02050604050505020204" pitchFamily="18" charset="0"/>
              </a:rPr>
              <a:t> has a goal to be a supervisor in the church, </a:t>
            </a:r>
            <a:r>
              <a:rPr lang="en-US" dirty="0">
                <a:effectLst/>
                <a:highlight>
                  <a:srgbClr val="FFFF00"/>
                </a:highlight>
                <a:latin typeface="Bookman Old Style" panose="02050604050505020204" pitchFamily="18" charset="0"/>
              </a:rPr>
              <a:t>they</a:t>
            </a:r>
            <a:r>
              <a:rPr lang="en-US" dirty="0">
                <a:effectLst/>
                <a:latin typeface="Bookman Old Style" panose="02050604050505020204" pitchFamily="18" charset="0"/>
              </a:rPr>
              <a:t> want a good thing. So the church’s supervisor must be without fault. </a:t>
            </a:r>
            <a:r>
              <a:rPr lang="en-US" dirty="0">
                <a:effectLst/>
                <a:highlight>
                  <a:srgbClr val="FFFF00"/>
                </a:highlight>
                <a:latin typeface="Bookman Old Style" panose="02050604050505020204" pitchFamily="18" charset="0"/>
              </a:rPr>
              <a:t>They</a:t>
            </a:r>
            <a:r>
              <a:rPr lang="en-US" dirty="0">
                <a:effectLst/>
                <a:latin typeface="Bookman Old Style" panose="02050604050505020204" pitchFamily="18" charset="0"/>
              </a:rPr>
              <a:t> should be faithful to their </a:t>
            </a:r>
            <a:r>
              <a:rPr lang="en-US" dirty="0">
                <a:effectLst/>
                <a:highlight>
                  <a:srgbClr val="FFFF00"/>
                </a:highlight>
                <a:latin typeface="Bookman Old Style" panose="02050604050505020204" pitchFamily="18" charset="0"/>
              </a:rPr>
              <a:t>spouse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7440F4-0D50-7CD5-5E03-7893162A5DAB}"/>
              </a:ext>
            </a:extLst>
          </p:cNvPr>
          <p:cNvSpPr txBox="1"/>
          <p:nvPr/>
        </p:nvSpPr>
        <p:spPr>
          <a:xfrm>
            <a:off x="8520562" y="1979042"/>
            <a:ext cx="352604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effectLst/>
              <a:latin typeface="Bookman Old Style" panose="02050604050505020204" pitchFamily="18" charset="0"/>
            </a:endParaRPr>
          </a:p>
          <a:p>
            <a:r>
              <a:rPr lang="en-US" dirty="0">
                <a:effectLst/>
                <a:latin typeface="Bookman Old Style" panose="02050604050505020204" pitchFamily="18" charset="0"/>
              </a:rPr>
              <a:t>It is a trustworthy saying: if any </a:t>
            </a:r>
            <a:r>
              <a:rPr lang="en-US" dirty="0">
                <a:effectLst/>
                <a:highlight>
                  <a:srgbClr val="FFFF00"/>
                </a:highlight>
                <a:latin typeface="Bookman Old Style" panose="02050604050505020204" pitchFamily="18" charset="0"/>
              </a:rPr>
              <a:t>man</a:t>
            </a:r>
            <a:r>
              <a:rPr lang="en-US" dirty="0">
                <a:effectLst/>
                <a:latin typeface="Bookman Old Style" panose="02050604050505020204" pitchFamily="18" charset="0"/>
              </a:rPr>
              <a:t> aspires to the office of overseer, </a:t>
            </a:r>
            <a:r>
              <a:rPr lang="en-US" dirty="0">
                <a:effectLst/>
                <a:highlight>
                  <a:srgbClr val="FFFF00"/>
                </a:highlight>
                <a:latin typeface="Bookman Old Style" panose="02050604050505020204" pitchFamily="18" charset="0"/>
              </a:rPr>
              <a:t>he</a:t>
            </a:r>
            <a:r>
              <a:rPr lang="en-US" dirty="0">
                <a:effectLst/>
                <a:latin typeface="Bookman Old Style" panose="02050604050505020204" pitchFamily="18" charset="0"/>
              </a:rPr>
              <a:t> desires a good work. </a:t>
            </a:r>
          </a:p>
          <a:p>
            <a:r>
              <a:rPr lang="en-US" dirty="0">
                <a:effectLst/>
                <a:latin typeface="Bookman Old Style" panose="02050604050505020204" pitchFamily="18" charset="0"/>
              </a:rPr>
              <a:t>An overseer, then, must be above reproach, the </a:t>
            </a:r>
            <a:r>
              <a:rPr lang="en-US" dirty="0">
                <a:effectLst/>
                <a:highlight>
                  <a:srgbClr val="FFFF00"/>
                </a:highlight>
                <a:latin typeface="Bookman Old Style" panose="02050604050505020204" pitchFamily="18" charset="0"/>
              </a:rPr>
              <a:t>husband</a:t>
            </a:r>
            <a:r>
              <a:rPr lang="en-US" dirty="0">
                <a:effectLst/>
                <a:latin typeface="Bookman Old Style" panose="02050604050505020204" pitchFamily="18" charset="0"/>
              </a:rPr>
              <a:t> of one </a:t>
            </a:r>
            <a:r>
              <a:rPr lang="en-US" dirty="0">
                <a:effectLst/>
                <a:highlight>
                  <a:srgbClr val="FFFF00"/>
                </a:highlight>
                <a:latin typeface="Bookman Old Style" panose="02050604050505020204" pitchFamily="18" charset="0"/>
              </a:rPr>
              <a:t>wife</a:t>
            </a:r>
            <a:r>
              <a:rPr lang="en-US" dirty="0">
                <a:effectLst/>
                <a:latin typeface="Bookman Old Style" panose="02050604050505020204" pitchFamily="18" charset="0"/>
              </a:rPr>
              <a:t>,</a:t>
            </a:r>
          </a:p>
          <a:p>
            <a:endParaRPr lang="en-US" dirty="0">
              <a:effectLst/>
              <a:latin typeface="Bookman Old Style" panose="02050604050505020204" pitchFamily="18" charset="0"/>
            </a:endParaRPr>
          </a:p>
          <a:p>
            <a:endParaRPr lang="en-US" dirty="0">
              <a:effectLst/>
              <a:latin typeface="Bookman Old Style" panose="02050604050505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613A47-D243-A8AB-B242-657F03D2E1BB}"/>
              </a:ext>
            </a:extLst>
          </p:cNvPr>
          <p:cNvSpPr txBox="1"/>
          <p:nvPr/>
        </p:nvSpPr>
        <p:spPr>
          <a:xfrm>
            <a:off x="496020" y="5159940"/>
            <a:ext cx="2859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Bookman Old Style" panose="02050604050505020204" pitchFamily="18" charset="0"/>
              </a:rPr>
              <a:t>New Living Translation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7D968A-D015-4D9F-3196-A4A27489A477}"/>
              </a:ext>
            </a:extLst>
          </p:cNvPr>
          <p:cNvSpPr txBox="1"/>
          <p:nvPr/>
        </p:nvSpPr>
        <p:spPr>
          <a:xfrm>
            <a:off x="3991155" y="5172815"/>
            <a:ext cx="4209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Bookman Old Style" panose="02050604050505020204" pitchFamily="18" charset="0"/>
              </a:rPr>
              <a:t>Common English Bible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D6687A-E88A-3EAA-294F-A0FAB90C055B}"/>
              </a:ext>
            </a:extLst>
          </p:cNvPr>
          <p:cNvSpPr txBox="1"/>
          <p:nvPr/>
        </p:nvSpPr>
        <p:spPr>
          <a:xfrm>
            <a:off x="8520562" y="5172815"/>
            <a:ext cx="3000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Bookman Old Style" panose="02050604050505020204" pitchFamily="18" charset="0"/>
              </a:rPr>
              <a:t>Legacy Standard Bible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13C6D5-EC39-4851-1A11-6DEFFBD32F5E}"/>
              </a:ext>
            </a:extLst>
          </p:cNvPr>
          <p:cNvSpPr txBox="1"/>
          <p:nvPr/>
        </p:nvSpPr>
        <p:spPr>
          <a:xfrm>
            <a:off x="4126302" y="238665"/>
            <a:ext cx="3496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Bookman Old Style" panose="02050604050505020204" pitchFamily="18" charset="0"/>
              </a:rPr>
              <a:t>1 Timothy 3:1-2a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212364A-0D05-53CE-420D-F099DBC56DD8}"/>
              </a:ext>
            </a:extLst>
          </p:cNvPr>
          <p:cNvCxnSpPr/>
          <p:nvPr/>
        </p:nvCxnSpPr>
        <p:spPr>
          <a:xfrm>
            <a:off x="1785668" y="1472179"/>
            <a:ext cx="80915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005DE23-DCA8-F9F2-E899-1F0A2F75C182}"/>
              </a:ext>
            </a:extLst>
          </p:cNvPr>
          <p:cNvCxnSpPr>
            <a:cxnSpLocks/>
          </p:cNvCxnSpPr>
          <p:nvPr/>
        </p:nvCxnSpPr>
        <p:spPr>
          <a:xfrm>
            <a:off x="8722204" y="5588314"/>
            <a:ext cx="25976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9C5B20-E4E9-F11E-D137-E7FBF2BC4AD2}"/>
              </a:ext>
            </a:extLst>
          </p:cNvPr>
          <p:cNvCxnSpPr>
            <a:cxnSpLocks/>
          </p:cNvCxnSpPr>
          <p:nvPr/>
        </p:nvCxnSpPr>
        <p:spPr>
          <a:xfrm>
            <a:off x="639254" y="5588314"/>
            <a:ext cx="25976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B109593-E736-63E1-0E75-6565E44FF78A}"/>
              </a:ext>
            </a:extLst>
          </p:cNvPr>
          <p:cNvCxnSpPr>
            <a:cxnSpLocks/>
          </p:cNvCxnSpPr>
          <p:nvPr/>
        </p:nvCxnSpPr>
        <p:spPr>
          <a:xfrm>
            <a:off x="4736262" y="5109650"/>
            <a:ext cx="25976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64F4E53-A637-47E6-E9CF-5A6738C21375}"/>
              </a:ext>
            </a:extLst>
          </p:cNvPr>
          <p:cNvCxnSpPr>
            <a:cxnSpLocks/>
          </p:cNvCxnSpPr>
          <p:nvPr/>
        </p:nvCxnSpPr>
        <p:spPr>
          <a:xfrm>
            <a:off x="4736262" y="5588314"/>
            <a:ext cx="25976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471C5C5-3359-7F8A-E51F-F563011771CC}"/>
              </a:ext>
            </a:extLst>
          </p:cNvPr>
          <p:cNvCxnSpPr>
            <a:cxnSpLocks/>
          </p:cNvCxnSpPr>
          <p:nvPr/>
        </p:nvCxnSpPr>
        <p:spPr>
          <a:xfrm>
            <a:off x="8722205" y="5075081"/>
            <a:ext cx="25976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1776B1D-9F03-793D-EF0E-D3ADDDE5149D}"/>
              </a:ext>
            </a:extLst>
          </p:cNvPr>
          <p:cNvCxnSpPr>
            <a:cxnSpLocks/>
          </p:cNvCxnSpPr>
          <p:nvPr/>
        </p:nvCxnSpPr>
        <p:spPr>
          <a:xfrm>
            <a:off x="627034" y="5100897"/>
            <a:ext cx="25976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752D3E3-90BD-FD8F-95E1-A31A0F8DB4FF}"/>
              </a:ext>
            </a:extLst>
          </p:cNvPr>
          <p:cNvCxnSpPr>
            <a:cxnSpLocks/>
          </p:cNvCxnSpPr>
          <p:nvPr/>
        </p:nvCxnSpPr>
        <p:spPr>
          <a:xfrm flipH="1" flipV="1">
            <a:off x="8262037" y="2136338"/>
            <a:ext cx="2876" cy="25477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9941486-BF14-3632-6227-6C7D6AF8D7DA}"/>
              </a:ext>
            </a:extLst>
          </p:cNvPr>
          <p:cNvCxnSpPr>
            <a:cxnSpLocks/>
          </p:cNvCxnSpPr>
          <p:nvPr/>
        </p:nvCxnSpPr>
        <p:spPr>
          <a:xfrm flipH="1" flipV="1">
            <a:off x="3723558" y="2136338"/>
            <a:ext cx="2876" cy="25477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832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2BB878-561C-8C22-5D2E-4E3C997229F7}"/>
              </a:ext>
            </a:extLst>
          </p:cNvPr>
          <p:cNvSpPr txBox="1"/>
          <p:nvPr/>
        </p:nvSpPr>
        <p:spPr>
          <a:xfrm>
            <a:off x="261308" y="2136338"/>
            <a:ext cx="304871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Bookman Old Style" panose="02050604050505020204" pitchFamily="18" charset="0"/>
              </a:rPr>
              <a:t>Unto the woman he said, I will greatly multiply thy sorrow and thy conception; in sorrow thou shalt bring forth children; and thy desire shall be to thy husband, and he shall rule over thee.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39FBCD-8192-51DA-527C-F0A6503D3D06}"/>
              </a:ext>
            </a:extLst>
          </p:cNvPr>
          <p:cNvSpPr txBox="1"/>
          <p:nvPr/>
        </p:nvSpPr>
        <p:spPr>
          <a:xfrm>
            <a:off x="4066992" y="1979042"/>
            <a:ext cx="393939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effectLst/>
              <a:latin typeface="Bookman Old Style" panose="02050604050505020204" pitchFamily="18" charset="0"/>
            </a:endParaRPr>
          </a:p>
          <a:p>
            <a:r>
              <a:rPr lang="en-US" dirty="0">
                <a:effectLst/>
                <a:latin typeface="Bookman Old Style" panose="02050604050505020204" pitchFamily="18" charset="0"/>
              </a:rPr>
              <a:t>To the woman he said, </a:t>
            </a:r>
          </a:p>
          <a:p>
            <a:r>
              <a:rPr lang="en-US" dirty="0">
                <a:effectLst/>
                <a:latin typeface="Bookman Old Style" panose="02050604050505020204" pitchFamily="18" charset="0"/>
              </a:rPr>
              <a:t>“I will surely multiply your pain in childbearing; </a:t>
            </a:r>
          </a:p>
          <a:p>
            <a:r>
              <a:rPr lang="en-US" dirty="0">
                <a:effectLst/>
                <a:latin typeface="Bookman Old Style" panose="02050604050505020204" pitchFamily="18" charset="0"/>
              </a:rPr>
              <a:t>   in pain you shall bring forth children. </a:t>
            </a:r>
          </a:p>
          <a:p>
            <a:r>
              <a:rPr lang="en-US" dirty="0">
                <a:effectLst/>
                <a:latin typeface="Bookman Old Style" panose="02050604050505020204" pitchFamily="18" charset="0"/>
              </a:rPr>
              <a:t>Your desire shall be </a:t>
            </a:r>
            <a:r>
              <a:rPr lang="en-US" dirty="0">
                <a:effectLst/>
                <a:highlight>
                  <a:srgbClr val="FFFF00"/>
                </a:highlight>
                <a:latin typeface="Bookman Old Style" panose="02050604050505020204" pitchFamily="18" charset="0"/>
              </a:rPr>
              <a:t>contrary </a:t>
            </a:r>
            <a:r>
              <a:rPr lang="en-US" dirty="0">
                <a:effectLst/>
                <a:latin typeface="Bookman Old Style" panose="02050604050505020204" pitchFamily="18" charset="0"/>
              </a:rPr>
              <a:t>to your husband,  but he shall rule over you.” </a:t>
            </a:r>
          </a:p>
          <a:p>
            <a:endParaRPr lang="en-US" dirty="0">
              <a:effectLst/>
              <a:latin typeface="Bookman Old Style" panose="02050604050505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7440F4-0D50-7CD5-5E03-7893162A5DAB}"/>
              </a:ext>
            </a:extLst>
          </p:cNvPr>
          <p:cNvSpPr txBox="1"/>
          <p:nvPr/>
        </p:nvSpPr>
        <p:spPr>
          <a:xfrm>
            <a:off x="8520562" y="2167975"/>
            <a:ext cx="352604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  <a:latin typeface="Bookman Old Style" panose="02050604050505020204" pitchFamily="18" charset="0"/>
              </a:rPr>
              <a:t> To the woman He said, </a:t>
            </a:r>
          </a:p>
          <a:p>
            <a:r>
              <a:rPr lang="en-US" dirty="0">
                <a:effectLst/>
                <a:latin typeface="Bookman Old Style" panose="02050604050505020204" pitchFamily="18" charset="0"/>
              </a:rPr>
              <a:t> “I will greatly multiply </a:t>
            </a:r>
          </a:p>
          <a:p>
            <a:r>
              <a:rPr lang="en-US" dirty="0">
                <a:effectLst/>
                <a:latin typeface="Bookman Old Style" panose="02050604050505020204" pitchFamily="18" charset="0"/>
              </a:rPr>
              <a:t>  Your pain and conception, </a:t>
            </a:r>
          </a:p>
          <a:p>
            <a:r>
              <a:rPr lang="en-US" dirty="0">
                <a:effectLst/>
                <a:latin typeface="Bookman Old Style" panose="02050604050505020204" pitchFamily="18" charset="0"/>
              </a:rPr>
              <a:t>  In pain you will bear children; </a:t>
            </a:r>
          </a:p>
          <a:p>
            <a:r>
              <a:rPr lang="en-US" dirty="0">
                <a:effectLst/>
                <a:latin typeface="Bookman Old Style" panose="02050604050505020204" pitchFamily="18" charset="0"/>
              </a:rPr>
              <a:t>  Your desire will be for your husband, </a:t>
            </a:r>
          </a:p>
          <a:p>
            <a:r>
              <a:rPr lang="en-US" dirty="0">
                <a:effectLst/>
                <a:latin typeface="Bookman Old Style" panose="02050604050505020204" pitchFamily="18" charset="0"/>
              </a:rPr>
              <a:t> And he will rule over you.” </a:t>
            </a:r>
          </a:p>
          <a:p>
            <a:endParaRPr lang="en-US" dirty="0">
              <a:effectLst/>
              <a:latin typeface="Bookman Old Style" panose="02050604050505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613A47-D243-A8AB-B242-657F03D2E1BB}"/>
              </a:ext>
            </a:extLst>
          </p:cNvPr>
          <p:cNvSpPr txBox="1"/>
          <p:nvPr/>
        </p:nvSpPr>
        <p:spPr>
          <a:xfrm>
            <a:off x="496020" y="5159940"/>
            <a:ext cx="2859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Bookman Old Style" panose="02050604050505020204" pitchFamily="18" charset="0"/>
              </a:rPr>
              <a:t>King James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7D968A-D015-4D9F-3196-A4A27489A477}"/>
              </a:ext>
            </a:extLst>
          </p:cNvPr>
          <p:cNvSpPr txBox="1"/>
          <p:nvPr/>
        </p:nvSpPr>
        <p:spPr>
          <a:xfrm>
            <a:off x="3991155" y="5172815"/>
            <a:ext cx="4209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Bookman Old Style" panose="02050604050505020204" pitchFamily="18" charset="0"/>
              </a:rPr>
              <a:t>ESV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D6687A-E88A-3EAA-294F-A0FAB90C055B}"/>
              </a:ext>
            </a:extLst>
          </p:cNvPr>
          <p:cNvSpPr txBox="1"/>
          <p:nvPr/>
        </p:nvSpPr>
        <p:spPr>
          <a:xfrm>
            <a:off x="8520562" y="5172815"/>
            <a:ext cx="3000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Bookman Old Style" panose="02050604050505020204" pitchFamily="18" charset="0"/>
              </a:rPr>
              <a:t>Legacy Standard Bible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13C6D5-EC39-4851-1A11-6DEFFBD32F5E}"/>
              </a:ext>
            </a:extLst>
          </p:cNvPr>
          <p:cNvSpPr txBox="1"/>
          <p:nvPr/>
        </p:nvSpPr>
        <p:spPr>
          <a:xfrm>
            <a:off x="4126302" y="238665"/>
            <a:ext cx="3496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Bookman Old Style" panose="02050604050505020204" pitchFamily="18" charset="0"/>
              </a:rPr>
              <a:t>Genesis 3:16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212364A-0D05-53CE-420D-F099DBC56DD8}"/>
              </a:ext>
            </a:extLst>
          </p:cNvPr>
          <p:cNvCxnSpPr/>
          <p:nvPr/>
        </p:nvCxnSpPr>
        <p:spPr>
          <a:xfrm>
            <a:off x="1785668" y="1472179"/>
            <a:ext cx="80915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005DE23-DCA8-F9F2-E899-1F0A2F75C182}"/>
              </a:ext>
            </a:extLst>
          </p:cNvPr>
          <p:cNvCxnSpPr>
            <a:cxnSpLocks/>
          </p:cNvCxnSpPr>
          <p:nvPr/>
        </p:nvCxnSpPr>
        <p:spPr>
          <a:xfrm>
            <a:off x="8722204" y="5588314"/>
            <a:ext cx="25976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9C5B20-E4E9-F11E-D137-E7FBF2BC4AD2}"/>
              </a:ext>
            </a:extLst>
          </p:cNvPr>
          <p:cNvCxnSpPr>
            <a:cxnSpLocks/>
          </p:cNvCxnSpPr>
          <p:nvPr/>
        </p:nvCxnSpPr>
        <p:spPr>
          <a:xfrm>
            <a:off x="639254" y="5588314"/>
            <a:ext cx="25976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B109593-E736-63E1-0E75-6565E44FF78A}"/>
              </a:ext>
            </a:extLst>
          </p:cNvPr>
          <p:cNvCxnSpPr>
            <a:cxnSpLocks/>
          </p:cNvCxnSpPr>
          <p:nvPr/>
        </p:nvCxnSpPr>
        <p:spPr>
          <a:xfrm>
            <a:off x="4736262" y="5109650"/>
            <a:ext cx="25976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64F4E53-A637-47E6-E9CF-5A6738C21375}"/>
              </a:ext>
            </a:extLst>
          </p:cNvPr>
          <p:cNvCxnSpPr>
            <a:cxnSpLocks/>
          </p:cNvCxnSpPr>
          <p:nvPr/>
        </p:nvCxnSpPr>
        <p:spPr>
          <a:xfrm>
            <a:off x="4736262" y="5588314"/>
            <a:ext cx="25976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471C5C5-3359-7F8A-E51F-F563011771CC}"/>
              </a:ext>
            </a:extLst>
          </p:cNvPr>
          <p:cNvCxnSpPr>
            <a:cxnSpLocks/>
          </p:cNvCxnSpPr>
          <p:nvPr/>
        </p:nvCxnSpPr>
        <p:spPr>
          <a:xfrm>
            <a:off x="8722205" y="5075081"/>
            <a:ext cx="25976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1776B1D-9F03-793D-EF0E-D3ADDDE5149D}"/>
              </a:ext>
            </a:extLst>
          </p:cNvPr>
          <p:cNvCxnSpPr>
            <a:cxnSpLocks/>
          </p:cNvCxnSpPr>
          <p:nvPr/>
        </p:nvCxnSpPr>
        <p:spPr>
          <a:xfrm>
            <a:off x="627034" y="5100897"/>
            <a:ext cx="25976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752D3E3-90BD-FD8F-95E1-A31A0F8DB4FF}"/>
              </a:ext>
            </a:extLst>
          </p:cNvPr>
          <p:cNvCxnSpPr>
            <a:cxnSpLocks/>
          </p:cNvCxnSpPr>
          <p:nvPr/>
        </p:nvCxnSpPr>
        <p:spPr>
          <a:xfrm flipH="1" flipV="1">
            <a:off x="8262037" y="2136338"/>
            <a:ext cx="2876" cy="25477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9941486-BF14-3632-6227-6C7D6AF8D7DA}"/>
              </a:ext>
            </a:extLst>
          </p:cNvPr>
          <p:cNvCxnSpPr>
            <a:cxnSpLocks/>
          </p:cNvCxnSpPr>
          <p:nvPr/>
        </p:nvCxnSpPr>
        <p:spPr>
          <a:xfrm flipH="1" flipV="1">
            <a:off x="3723558" y="2136338"/>
            <a:ext cx="2876" cy="25477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607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ee Brass-colored Chandelier Stock Photo">
            <a:extLst>
              <a:ext uri="{FF2B5EF4-FFF2-40B4-BE49-F238E27FC236}">
                <a16:creationId xmlns:a16="http://schemas.microsoft.com/office/drawing/2014/main" id="{6196267D-434D-C2ED-3B96-D451999B65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0" b="2432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9B6B329-2744-83A6-5147-8B49D4A85DF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58C4F7-22B3-264A-D7C4-92DD8C4F4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449" y="718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Remove the Distractions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5A409-6D06-FD2C-4722-70E5F8ED3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781" y="1949525"/>
            <a:ext cx="11800936" cy="4356339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Bookman Old Style" panose="02050604050505020204" pitchFamily="18" charset="0"/>
              </a:rPr>
              <a:t>We can readily see that environment, or “setting the mood” is something we try to achieve for most activities.</a:t>
            </a:r>
          </a:p>
          <a:p>
            <a:endParaRPr lang="en-US" sz="3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Bookman Old Style" panose="02050604050505020204" pitchFamily="18" charset="0"/>
              </a:rPr>
              <a:t>How might you go about creating a setting that might lend itself to a thoughtful exploration of scripture?</a:t>
            </a:r>
          </a:p>
          <a:p>
            <a:endParaRPr lang="en-US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268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ee Brass-colored Chandelier Stock Photo">
            <a:extLst>
              <a:ext uri="{FF2B5EF4-FFF2-40B4-BE49-F238E27FC236}">
                <a16:creationId xmlns:a16="http://schemas.microsoft.com/office/drawing/2014/main" id="{6196267D-434D-C2ED-3B96-D451999B65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0" b="2432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9B6B329-2744-83A6-5147-8B49D4A85DF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58C4F7-22B3-264A-D7C4-92DD8C4F4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449" y="718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Invest in Good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5A409-6D06-FD2C-4722-70E5F8ED3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781" y="1949525"/>
            <a:ext cx="11800936" cy="4356339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Bookman Old Style" panose="02050604050505020204" pitchFamily="18" charset="0"/>
              </a:rPr>
              <a:t>We don’t blink at dropping serious cash on </a:t>
            </a:r>
            <a:br>
              <a:rPr lang="en-US" sz="3600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en-US" sz="3600" dirty="0">
                <a:solidFill>
                  <a:schemeClr val="bg1"/>
                </a:solidFill>
                <a:latin typeface="Bookman Old Style" panose="02050604050505020204" pitchFamily="18" charset="0"/>
              </a:rPr>
              <a:t>our hobbies…</a:t>
            </a:r>
          </a:p>
          <a:p>
            <a:endParaRPr lang="en-US" sz="3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Bookman Old Style" panose="02050604050505020204" pitchFamily="18" charset="0"/>
              </a:rPr>
              <a:t>But struggle mightily with investing much in good study tools.</a:t>
            </a:r>
          </a:p>
          <a:p>
            <a:endParaRPr lang="en-US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280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718</Words>
  <Application>Microsoft Office PowerPoint</Application>
  <PresentationFormat>Widescreen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Bookman Old Style</vt:lpstr>
      <vt:lpstr>Arial</vt:lpstr>
      <vt:lpstr>Calibri Light</vt:lpstr>
      <vt:lpstr>Calibri</vt:lpstr>
      <vt:lpstr>Office Theme</vt:lpstr>
      <vt:lpstr>Engaging with the Word</vt:lpstr>
      <vt:lpstr>Choosing a Translation</vt:lpstr>
      <vt:lpstr>PowerPoint Presentation</vt:lpstr>
      <vt:lpstr>Choosing a Translation</vt:lpstr>
      <vt:lpstr>PowerPoint Presentation</vt:lpstr>
      <vt:lpstr>PowerPoint Presentation</vt:lpstr>
      <vt:lpstr>PowerPoint Presentation</vt:lpstr>
      <vt:lpstr>Remove the Distractions</vt:lpstr>
      <vt:lpstr>Invest in Good Tools</vt:lpstr>
      <vt:lpstr>Engaging with the Word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Engaging with the Word</dc:title>
  <dc:creator>Seth Mauldin</dc:creator>
  <cp:lastModifiedBy>Seth Mauldin</cp:lastModifiedBy>
  <cp:revision>1</cp:revision>
  <dcterms:created xsi:type="dcterms:W3CDTF">2022-11-18T15:42:38Z</dcterms:created>
  <dcterms:modified xsi:type="dcterms:W3CDTF">2022-11-18T16:21:16Z</dcterms:modified>
</cp:coreProperties>
</file>