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258" r:id="rId3"/>
    <p:sldId id="296" r:id="rId4"/>
    <p:sldId id="294" r:id="rId5"/>
    <p:sldId id="292" r:id="rId6"/>
    <p:sldId id="297" r:id="rId7"/>
    <p:sldId id="304" r:id="rId8"/>
    <p:sldId id="289" r:id="rId9"/>
    <p:sldId id="808" r:id="rId10"/>
    <p:sldId id="263" r:id="rId11"/>
    <p:sldId id="293" r:id="rId12"/>
    <p:sldId id="290" r:id="rId13"/>
    <p:sldId id="291" r:id="rId14"/>
    <p:sldId id="265" r:id="rId15"/>
    <p:sldId id="266" r:id="rId16"/>
    <p:sldId id="305" r:id="rId17"/>
    <p:sldId id="276" r:id="rId18"/>
    <p:sldId id="277" r:id="rId19"/>
    <p:sldId id="279" r:id="rId20"/>
    <p:sldId id="301" r:id="rId21"/>
    <p:sldId id="311" r:id="rId22"/>
    <p:sldId id="307" r:id="rId23"/>
    <p:sldId id="312" r:id="rId24"/>
    <p:sldId id="269" r:id="rId25"/>
    <p:sldId id="282" r:id="rId26"/>
    <p:sldId id="308" r:id="rId27"/>
    <p:sldId id="310" r:id="rId28"/>
    <p:sldId id="309" r:id="rId29"/>
    <p:sldId id="271" r:id="rId30"/>
    <p:sldId id="303" r:id="rId31"/>
    <p:sldId id="272" r:id="rId32"/>
    <p:sldId id="302" r:id="rId33"/>
    <p:sldId id="273" r:id="rId34"/>
    <p:sldId id="274" r:id="rId35"/>
    <p:sldId id="283" r:id="rId36"/>
    <p:sldId id="284" r:id="rId37"/>
    <p:sldId id="285" r:id="rId38"/>
    <p:sldId id="288" r:id="rId39"/>
    <p:sldId id="286" r:id="rId40"/>
    <p:sldId id="287" r:id="rId41"/>
  </p:sldIdLst>
  <p:sldSz cx="9144000" cy="6858000" type="screen4x3"/>
  <p:notesSz cx="6858000" cy="907732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88667" autoAdjust="0"/>
  </p:normalViewPr>
  <p:slideViewPr>
    <p:cSldViewPr>
      <p:cViewPr varScale="1">
        <p:scale>
          <a:sx n="58" d="100"/>
          <a:sy n="58" d="100"/>
        </p:scale>
        <p:origin x="150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025"/>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4025"/>
          </a:xfrm>
          <a:prstGeom prst="rect">
            <a:avLst/>
          </a:prstGeom>
        </p:spPr>
        <p:txBody>
          <a:bodyPr vert="horz" lIns="91440" tIns="45720" rIns="91440" bIns="45720" rtlCol="0"/>
          <a:lstStyle>
            <a:lvl1pPr algn="r">
              <a:defRPr sz="1200">
                <a:latin typeface="Arial" charset="0"/>
              </a:defRPr>
            </a:lvl1pPr>
          </a:lstStyle>
          <a:p>
            <a:pPr>
              <a:defRPr/>
            </a:pPr>
            <a:fld id="{F9055EED-7909-4E11-BBB0-BFBA5D78C9B0}" type="datetimeFigureOut">
              <a:rPr lang="en-US"/>
              <a:pPr>
                <a:defRPr/>
              </a:pPr>
              <a:t>1/27/2023</a:t>
            </a:fld>
            <a:endParaRPr lang="en-US"/>
          </a:p>
        </p:txBody>
      </p:sp>
      <p:sp>
        <p:nvSpPr>
          <p:cNvPr id="4" name="Footer Placeholder 3"/>
          <p:cNvSpPr>
            <a:spLocks noGrp="1"/>
          </p:cNvSpPr>
          <p:nvPr>
            <p:ph type="ftr" sz="quarter" idx="2"/>
          </p:nvPr>
        </p:nvSpPr>
        <p:spPr>
          <a:xfrm>
            <a:off x="0" y="8621713"/>
            <a:ext cx="2971800" cy="454025"/>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21713"/>
            <a:ext cx="2971800" cy="45402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A92D87D-3251-4391-B1FB-7A5DB60A16A0}"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60463" y="681038"/>
            <a:ext cx="4537075" cy="3403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11650"/>
            <a:ext cx="5486400" cy="40846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21713"/>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617112F-D512-4855-9BCB-F30D71BB691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39B1E7-F82A-4EE1-B834-523B70DD3D8B}" type="slidenum">
              <a:rPr lang="en-US" altLang="en-US"/>
              <a:pPr eaLnBrk="1" hangingPunct="1"/>
              <a:t>1</a:t>
            </a:fld>
            <a:endParaRPr lang="en-US" alt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46CF64-C5F3-4843-BCB5-8BDD487B9C82}" type="slidenum">
              <a:rPr lang="en-US" altLang="en-US"/>
              <a:pPr eaLnBrk="1" hangingPunct="1"/>
              <a:t>13</a:t>
            </a:fld>
            <a:endParaRPr lang="en-US"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0F87D4-8985-4FD3-85D9-DD9DE1D95B51}" type="slidenum">
              <a:rPr lang="en-US" altLang="en-US"/>
              <a:pPr eaLnBrk="1" hangingPunct="1"/>
              <a:t>14</a:t>
            </a:fld>
            <a:endParaRPr lang="en-US"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61C951-A66E-4BF3-9607-0C1F9E0D046E}" type="slidenum">
              <a:rPr lang="en-US" altLang="en-US"/>
              <a:pPr eaLnBrk="1" hangingPunct="1"/>
              <a:t>15</a:t>
            </a:fld>
            <a:endParaRPr lang="en-US"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9EDDAF-7B8A-40C0-9B0B-E21048EAD7F7}" type="slidenum">
              <a:rPr lang="en-US" altLang="en-US"/>
              <a:pPr eaLnBrk="1" hangingPunct="1"/>
              <a:t>17</a:t>
            </a:fld>
            <a:endParaRPr lang="en-US"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Izmir Museum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F509754-00EF-4D6E-8B8A-8E754461F7EF}" type="slidenum">
              <a:rPr lang="en-US" altLang="en-US"/>
              <a:pPr eaLnBrk="1" hangingPunct="1"/>
              <a:t>18</a:t>
            </a:fld>
            <a:endParaRPr lang="en-US"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AFBD8DB-8774-4547-AE09-43266E7CBEFF}" type="slidenum">
              <a:rPr lang="en-US" altLang="en-US"/>
              <a:pPr eaLnBrk="1" hangingPunct="1"/>
              <a:t>19</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Curetes Street received its name for the inscriptions  naming the curetes, that is, the priests, of Artemis.  Fountains, monuments, statues and shops would have lined the street.  The street itself measured 11 meters wide.  In the distance in our photo you can see the Celsus Library.</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6A9832-3B3D-4C00-9DF1-17B7ED370682}" type="slidenum">
              <a:rPr lang="en-US" altLang="en-US"/>
              <a:pPr eaLnBrk="1" hangingPunct="1"/>
              <a:t>20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Ephesus was named as the Neokoros, the temple keeper.  Ephesus was a center of the Imperial Cult, Caesar worship. </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3017FB-09F7-4BA3-B999-0547F6BC8DAB}" type="slidenum">
              <a:rPr lang="en-US" altLang="en-US"/>
              <a:pPr eaLnBrk="1" hangingPunct="1"/>
              <a:t>22</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373D7C-EB33-4375-93B2-8C4C9A61A0C8}" type="slidenum">
              <a:rPr lang="en-US" altLang="en-US"/>
              <a:pPr eaLnBrk="1" hangingPunct="1"/>
              <a:t>24</a:t>
            </a:fld>
            <a:endParaRPr lang="en-US" altLang="en-US"/>
          </a:p>
        </p:txBody>
      </p:sp>
      <p:sp>
        <p:nvSpPr>
          <p:cNvPr id="67587" name="Rectangle 2"/>
          <p:cNvSpPr>
            <a:spLocks noGrp="1" noRot="1" noChangeAspect="1" noChangeArrowheads="1" noTextEdit="1"/>
          </p:cNvSpPr>
          <p:nvPr>
            <p:ph type="sldImg"/>
          </p:nvPr>
        </p:nvSpPr>
        <p:spPr>
          <a:xfrm>
            <a:off x="1162050" y="681038"/>
            <a:ext cx="4537075" cy="34036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Commercial Agora.  Bolen: The commercial agora at Ephesus was first constructed in Hellenistic times.  The Romans, especially under Augustus, Nero, and Caracalla, remodeled and changed it.  Different types of columns were used when it was restored a second time (4th century A.D.), after an earthquake greatly damaged it.  The agora measured 110 meters square (340 feet) and had a sundial/water clock in the center, the foundations of which are still visible.  Inscriptions found here reveal that it was once decorated with numerous statues.  There were also many shops selling food and other goods.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2DEFFE-9655-4EF7-A06C-8B83ED994559}" type="slidenum">
              <a:rPr lang="en-US" altLang="en-US"/>
              <a:pPr eaLnBrk="1" hangingPunct="1"/>
              <a:t>25</a:t>
            </a:fld>
            <a:endParaRPr lang="en-US" altLang="en-US"/>
          </a:p>
        </p:txBody>
      </p:sp>
      <p:sp>
        <p:nvSpPr>
          <p:cNvPr id="68611" name="Rectangle 2"/>
          <p:cNvSpPr>
            <a:spLocks noGrp="1" noRot="1" noChangeAspect="1" noChangeArrowheads="1" noTextEdit="1"/>
          </p:cNvSpPr>
          <p:nvPr>
            <p:ph type="sldImg"/>
          </p:nvPr>
        </p:nvSpPr>
        <p:spPr>
          <a:xfrm>
            <a:off x="1162050" y="681038"/>
            <a:ext cx="4537075" cy="34036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Commercial Agora.  Bolen: The commercial agora at Ephesus was first constructed in Hellenistic times.  The Romans, especially under Augustus, Nero, and Caracalla, remodeled and changed it.  Different types of columns were used when it was restored a second time (4th century A.D.), after an earthquake greatly damaged it.  The agora measured 110 meters square (340 feet) and had a sundial/water clock in the center, the foundations of which are still visible.  Inscriptions found here reveal that it was once decorated with numerous statues.  There were also many shops selling food and other goods.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9FFD01-8C6E-4D97-859F-792D4A47FFA7}" type="slidenum">
              <a:rPr lang="en-US" altLang="en-US"/>
              <a:pPr eaLnBrk="1" hangingPunct="1"/>
              <a:t>2</a:t>
            </a:fld>
            <a:endParaRPr lang="en-US" altLang="en-US"/>
          </a:p>
        </p:txBody>
      </p:sp>
      <p:sp>
        <p:nvSpPr>
          <p:cNvPr id="49155" name="Rectangle 2"/>
          <p:cNvSpPr>
            <a:spLocks noGrp="1" noRot="1" noChangeAspect="1" noChangeArrowheads="1" noTextEdit="1"/>
          </p:cNvSpPr>
          <p:nvPr>
            <p:ph type="sldImg"/>
          </p:nvPr>
        </p:nvSpPr>
        <p:spPr>
          <a:xfrm>
            <a:off x="1163638" y="681038"/>
            <a:ext cx="4537075" cy="3403600"/>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Another structure of interest is the Trajan Fountain, dedicated to the emperor Trajan (reigned A.D. 98-117).  The fountain was built  A.D. 102-104. For what it’s worth, Michael Grant writes, “Trajan was a tall and well-built man, with an air of serious dignity enhanced by early greyness” (</a:t>
            </a:r>
            <a:r>
              <a:rPr lang="en-US" altLang="en-US" i="1">
                <a:latin typeface="Arial" panose="020B0604020202020204" pitchFamily="34" charset="0"/>
              </a:rPr>
              <a:t>The Roman Emperors, </a:t>
            </a:r>
            <a:r>
              <a:rPr lang="en-US" altLang="en-US">
                <a:latin typeface="Arial" panose="020B0604020202020204" pitchFamily="34" charset="0"/>
              </a:rPr>
              <a:t>p.75).</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E73752-E732-4BD1-9DA7-A77FE8B6E87C}" type="slidenum">
              <a:rPr lang="en-US" altLang="en-US"/>
              <a:pPr eaLnBrk="1" hangingPunct="1"/>
              <a:t>26</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Hadrian Temple. Emperor Hadrian reigned A.D. 117-138. The “Second Revolt” (A.D. 132) of the Jews took place during Hadrian’s reign.  Michael Grant observes,</a:t>
            </a:r>
          </a:p>
          <a:p>
            <a:r>
              <a:rPr lang="en-US" altLang="en-US" dirty="0">
                <a:latin typeface="Arial" panose="020B0604020202020204" pitchFamily="34" charset="0"/>
              </a:rPr>
              <a:t>For Hadrian, whose cosmopolitan outlook was unsympathetic to Jewish separatism, had established a Roman colony and temple in Jerusalem, now renamed </a:t>
            </a:r>
            <a:r>
              <a:rPr lang="en-US" altLang="en-US" dirty="0" err="1">
                <a:latin typeface="Arial" panose="020B0604020202020204" pitchFamily="34" charset="0"/>
              </a:rPr>
              <a:t>Aelia</a:t>
            </a:r>
            <a:r>
              <a:rPr lang="en-US" altLang="en-US" dirty="0">
                <a:latin typeface="Arial" panose="020B0604020202020204" pitchFamily="34" charset="0"/>
              </a:rPr>
              <a:t> </a:t>
            </a:r>
            <a:r>
              <a:rPr lang="en-US" altLang="en-US" dirty="0" err="1">
                <a:latin typeface="Arial" panose="020B0604020202020204" pitchFamily="34" charset="0"/>
              </a:rPr>
              <a:t>Capitolina</a:t>
            </a:r>
            <a:r>
              <a:rPr lang="en-US" altLang="en-US" dirty="0">
                <a:latin typeface="Arial" panose="020B0604020202020204" pitchFamily="34" charset="0"/>
              </a:rPr>
              <a:t> after his own </a:t>
            </a:r>
            <a:r>
              <a:rPr lang="en-US" altLang="en-US" dirty="0" err="1">
                <a:latin typeface="Arial" panose="020B0604020202020204" pitchFamily="34" charset="0"/>
              </a:rPr>
              <a:t>Aelian</a:t>
            </a:r>
            <a:r>
              <a:rPr lang="en-US" altLang="en-US" dirty="0">
                <a:latin typeface="Arial" panose="020B0604020202020204" pitchFamily="34" charset="0"/>
              </a:rPr>
              <a:t> family; and this foundation caused great anger among the Jews, who in 132 broke into open insurrection under an inspiring leader, Simeon Bar </a:t>
            </a:r>
            <a:r>
              <a:rPr lang="en-US" altLang="en-US" dirty="0" err="1">
                <a:latin typeface="Arial" panose="020B0604020202020204" pitchFamily="34" charset="0"/>
              </a:rPr>
              <a:t>Kosiba</a:t>
            </a:r>
            <a:r>
              <a:rPr lang="en-US" altLang="en-US" dirty="0">
                <a:latin typeface="Arial" panose="020B0604020202020204" pitchFamily="34" charset="0"/>
              </a:rPr>
              <a:t> (nicknamed Bar </a:t>
            </a:r>
            <a:r>
              <a:rPr lang="en-US" altLang="en-US" dirty="0" err="1">
                <a:latin typeface="Arial" panose="020B0604020202020204" pitchFamily="34" charset="0"/>
              </a:rPr>
              <a:t>Kochba</a:t>
            </a:r>
            <a:r>
              <a:rPr lang="en-US" altLang="en-US" dirty="0">
                <a:latin typeface="Arial" panose="020B0604020202020204" pitchFamily="34" charset="0"/>
              </a:rPr>
              <a:t>, ‘son of a star’).  The rebels took Jerusalem and issued their own coinage, and it took three years to overcome their uprising.  During this period the emperor visited Judaea, once if not twice, and he is likely to have been present when Jerusalem finally fell in 134.  The surviving militants were rounded up at </a:t>
            </a:r>
            <a:r>
              <a:rPr lang="en-US" altLang="en-US" dirty="0" err="1">
                <a:latin typeface="Arial" panose="020B0604020202020204" pitchFamily="34" charset="0"/>
              </a:rPr>
              <a:t>Bethar</a:t>
            </a:r>
            <a:r>
              <a:rPr lang="en-US" altLang="en-US" dirty="0">
                <a:latin typeface="Arial" panose="020B0604020202020204" pitchFamily="34" charset="0"/>
              </a:rPr>
              <a:t> the following year, and severe measures of reprisal included a total prohibition of circumcision. (</a:t>
            </a:r>
            <a:r>
              <a:rPr lang="en-US" altLang="en-US" i="1" dirty="0">
                <a:latin typeface="Arial" panose="020B0604020202020204" pitchFamily="34" charset="0"/>
              </a:rPr>
              <a:t>ibid</a:t>
            </a:r>
            <a:r>
              <a:rPr lang="en-US" altLang="en-US" dirty="0">
                <a:latin typeface="Arial" panose="020B0604020202020204" pitchFamily="34" charset="0"/>
              </a:rPr>
              <a:t>.79).</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28D75D-8CBD-45CC-9EBB-C30C77ADA6E6}" type="slidenum">
              <a:rPr lang="en-US" altLang="en-US"/>
              <a:pPr eaLnBrk="1" hangingPunct="1"/>
              <a:t>27</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 </a:t>
            </a:r>
            <a:r>
              <a:rPr lang="en-US" altLang="en-US" b="1">
                <a:latin typeface="Arial" panose="020B0604020202020204" pitchFamily="34" charset="0"/>
              </a:rPr>
              <a:t>prytaneion</a:t>
            </a:r>
            <a:r>
              <a:rPr lang="en-US" altLang="en-US">
                <a:latin typeface="Arial" panose="020B0604020202020204" pitchFamily="34" charset="0"/>
              </a:rPr>
              <a:t> was the </a:t>
            </a:r>
            <a:r>
              <a:rPr lang="en-US" altLang="en-US" b="1">
                <a:latin typeface="Arial" panose="020B0604020202020204" pitchFamily="34" charset="0"/>
              </a:rPr>
              <a:t>government agora</a:t>
            </a:r>
            <a:r>
              <a:rPr lang="en-US" altLang="en-US">
                <a:latin typeface="Arial" panose="020B0604020202020204" pitchFamily="34" charset="0"/>
              </a:rPr>
              <a:t>, the town hall.  There was a courtyard in front of the building. There is evidence of a former temple of the Egyptian god Isis on the western side. Lance Jenott, University of Washington, says further of this site, “This Agora (usually translated as “market place” but in this case more of a “town square”) was built in the first century CE under the Flavian Emperors as the site of the Roman state cult. In the middle of the State Agora sat the temple of Divius Julius (Divine Julius Caesar) and Dea Roma (the divine personification of the Roman Empire).”</a:t>
            </a: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D3A7C33-6F30-4137-87D7-629933688D7C}" type="slidenum">
              <a:rPr lang="en-US" altLang="en-US"/>
              <a:pPr eaLnBrk="1" hangingPunct="1"/>
              <a:t>28</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B7A958-F681-4AA5-9FAF-F8224C859976}" type="slidenum">
              <a:rPr lang="en-US" altLang="en-US"/>
              <a:pPr eaLnBrk="1" hangingPunct="1"/>
              <a:t>29</a:t>
            </a:fld>
            <a:endParaRPr lang="en-US"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77ADC0-6B56-474C-B5DA-51034F43FB97}" type="slidenum">
              <a:rPr lang="en-US" altLang="en-US"/>
              <a:pPr eaLnBrk="1" hangingPunct="1"/>
              <a:t>31</a:t>
            </a:fld>
            <a:endParaRPr lang="en-US" altLang="en-US"/>
          </a:p>
        </p:txBody>
      </p:sp>
      <p:sp>
        <p:nvSpPr>
          <p:cNvPr id="75779" name="Rectangle 2"/>
          <p:cNvSpPr>
            <a:spLocks noGrp="1" noRot="1" noChangeAspect="1" noChangeArrowheads="1" noTextEdit="1"/>
          </p:cNvSpPr>
          <p:nvPr>
            <p:ph type="sldImg"/>
          </p:nvPr>
        </p:nvSpPr>
        <p:spPr>
          <a:xfrm>
            <a:off x="1162050" y="681038"/>
            <a:ext cx="4537075" cy="34036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latin typeface="Arial" panose="020B0604020202020204" pitchFamily="34" charset="0"/>
              </a:rPr>
              <a:t>The Temple of Artemis</a:t>
            </a:r>
          </a:p>
          <a:p>
            <a:pPr marL="228600" indent="-228600" eaLnBrk="1" hangingPunct="1">
              <a:buFontTx/>
              <a:buAutoNum type="arabicPeriod"/>
            </a:pPr>
            <a:r>
              <a:rPr lang="en-US" altLang="en-US">
                <a:latin typeface="Arial" panose="020B0604020202020204" pitchFamily="34" charset="0"/>
              </a:rPr>
              <a:t>Known as one of the Seven Wonders of the ancient world, the temple of Artemis, or Artemision, was in antiquity located by the sea.  It was first built in the mid-6th century B.C. by Croesus, a Lydian king, atop previous temples dating to the 8th century B.C.  The temple was about 60 meters wide and had approximately 106 columns.  It was set on fire in 356 B.C. by an individual seeking fame, robbed in 263 A.D. by the Goths, and finally destroyed ca. 400 A.D., when the cult was discontinued.  The temple was not covered; the walls surrounded an open court area inside of which was a small temple-like building containing the cult statue.</a:t>
            </a:r>
          </a:p>
          <a:p>
            <a:pPr marL="228600" indent="-228600" eaLnBrk="1" hangingPunct="1">
              <a:buFontTx/>
              <a:buAutoNum type="arabicPeriod"/>
            </a:pPr>
            <a:r>
              <a:rPr lang="en-US" altLang="en-US">
                <a:latin typeface="Arial" panose="020B0604020202020204" pitchFamily="34" charset="0"/>
              </a:rPr>
              <a:t>This temple dominated Ephesus’ religion, joined by temples of the Roman Emperor cult in the late 1st century A.D.  Artemis was the virgin goddess of the moon, the hunt, and in some ways of fertility and “nature.”  Called Diana by the Romans, she was the twin sister of Apollo and daughter of Zeus.  She begged Zeus to allow her to remain unmarried, and so she roamed the forests girt with her bow and arrow and accompanied by her beloved deer and wild beasts.  She protected hunters and was like “Mother Nature”—fertile and supportive—but was also cruel, revengeful and destructive.  One of the most popular of Greek deities, she was the patron goddess of the city of Ephesus.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F9BD519-FFCD-40D7-986E-D98599928B9C}" type="slidenum">
              <a:rPr lang="en-US" altLang="en-US"/>
              <a:pPr eaLnBrk="1" hangingPunct="1"/>
              <a:t>33</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9DEC35-53CC-4133-8855-AF2A7AF41C19}" type="slidenum">
              <a:rPr lang="en-US" altLang="en-US"/>
              <a:pPr eaLnBrk="1" hangingPunct="1"/>
              <a:t>34</a:t>
            </a:fld>
            <a:endParaRPr lang="en-US"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374BC5-C7A9-4E8F-AB04-C3AF29313E45}" type="slidenum">
              <a:rPr lang="en-US" altLang="en-US"/>
              <a:pPr eaLnBrk="1" hangingPunct="1"/>
              <a:t>35</a:t>
            </a:fld>
            <a:endParaRPr lang="en-US" altLang="en-US"/>
          </a:p>
        </p:txBody>
      </p:sp>
      <p:sp>
        <p:nvSpPr>
          <p:cNvPr id="78851" name="Rectangle 2"/>
          <p:cNvSpPr>
            <a:spLocks noGrp="1" noRot="1" noChangeAspect="1" noChangeArrowheads="1" noTextEdit="1"/>
          </p:cNvSpPr>
          <p:nvPr>
            <p:ph type="sldImg"/>
          </p:nvPr>
        </p:nvSpPr>
        <p:spPr>
          <a:xfrm>
            <a:off x="1162050" y="681038"/>
            <a:ext cx="4537075" cy="3403600"/>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5C69E0-9264-4670-B6A7-7438941EA775}" type="slidenum">
              <a:rPr lang="en-US" altLang="en-US"/>
              <a:pPr eaLnBrk="1" hangingPunct="1"/>
              <a:t>36</a:t>
            </a:fld>
            <a:endParaRPr lang="en-US" altLang="en-US"/>
          </a:p>
        </p:txBody>
      </p:sp>
      <p:sp>
        <p:nvSpPr>
          <p:cNvPr id="79875" name="Rectangle 2"/>
          <p:cNvSpPr>
            <a:spLocks noGrp="1" noRot="1" noChangeAspect="1" noChangeArrowheads="1" noTextEdit="1"/>
          </p:cNvSpPr>
          <p:nvPr>
            <p:ph type="sldImg"/>
          </p:nvPr>
        </p:nvSpPr>
        <p:spPr>
          <a:xfrm>
            <a:off x="1162050" y="681038"/>
            <a:ext cx="4537075" cy="34036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B1C8C3-185B-4A39-B11F-469F5C7371FE}" type="slidenum">
              <a:rPr lang="en-US" altLang="en-US"/>
              <a:pPr eaLnBrk="1" hangingPunct="1"/>
              <a:t>37</a:t>
            </a:fld>
            <a:endParaRPr lang="en-US" altLang="en-US"/>
          </a:p>
        </p:txBody>
      </p:sp>
      <p:sp>
        <p:nvSpPr>
          <p:cNvPr id="80899" name="Rectangle 2"/>
          <p:cNvSpPr>
            <a:spLocks noGrp="1" noRot="1" noChangeAspect="1" noChangeArrowheads="1" noTextEdit="1"/>
          </p:cNvSpPr>
          <p:nvPr>
            <p:ph type="sldImg"/>
          </p:nvPr>
        </p:nvSpPr>
        <p:spPr>
          <a:xfrm>
            <a:off x="1162050" y="681038"/>
            <a:ext cx="4537075" cy="34036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Tx/>
              <a:buNone/>
            </a:pPr>
            <a:r>
              <a:rPr lang="en-US" dirty="0"/>
              <a:t>Bolen notes: The island of Patmos is located in the Aegean Sea, 37 miles (60 km) southwest of Miletus and 28 miles (45 km) south of the island of Samos.</a:t>
            </a:r>
            <a:r>
              <a:rPr lang="en-US" baseline="0" dirty="0"/>
              <a:t> It is </a:t>
            </a:r>
            <a:r>
              <a:rPr lang="en-US" dirty="0"/>
              <a:t>about 7.5 miles (12 km) long from north to south and its width varies up to 6 miles (10 km) from east to west. Patmos has an area of 13 square miles (34 sq km) and a circumference of 25 miles (40 km). The island is divided into three parts by two narrow isthmuses, and also includes</a:t>
            </a:r>
            <a:r>
              <a:rPr lang="en-US" baseline="0" dirty="0"/>
              <a:t> a few small islets</a:t>
            </a:r>
            <a:r>
              <a:rPr lang="en-US" dirty="0"/>
              <a:t>. This photo was taken from the center part of the island, looking toward the northern</a:t>
            </a:r>
            <a:r>
              <a:rPr lang="en-US" baseline="0" dirty="0"/>
              <a:t> part. </a:t>
            </a:r>
          </a:p>
          <a:p>
            <a:pPr marL="0" indent="0">
              <a:spcBef>
                <a:spcPct val="0"/>
              </a:spcBef>
              <a:buFontTx/>
              <a:buNone/>
            </a:pPr>
            <a:endParaRPr lang="en-US"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acropolis on Mt. </a:t>
            </a:r>
            <a:r>
              <a:rPr lang="en-US" dirty="0" err="1"/>
              <a:t>Kastelli</a:t>
            </a:r>
            <a:r>
              <a:rPr lang="en-US" dirty="0"/>
              <a:t> has remains from the Hellenistic period, dating to the 3rd century BC. The main town of Patmos is Skala, located on the isthmus just below the ancient acropolis, and north of </a:t>
            </a:r>
            <a:r>
              <a:rPr lang="en-US" dirty="0" err="1"/>
              <a:t>Chora</a:t>
            </a:r>
            <a:r>
              <a:rPr lang="en-US" dirty="0"/>
              <a:t> where the Monastery of St. John the Theologian is located. While</a:t>
            </a:r>
            <a:r>
              <a:rPr lang="en-US" baseline="0" dirty="0"/>
              <a:t> Skala is a modern town (founded in the 1820s), its harbor is natural and was likely the place where John was taken to and from the island. In the far distance (upper right), the outline of Samos is faintly visible. </a:t>
            </a:r>
          </a:p>
          <a:p>
            <a:endParaRPr lang="en-US" dirty="0"/>
          </a:p>
        </p:txBody>
      </p:sp>
      <p:sp>
        <p:nvSpPr>
          <p:cNvPr id="4" name="Slide Number Placeholder 3"/>
          <p:cNvSpPr>
            <a:spLocks noGrp="1"/>
          </p:cNvSpPr>
          <p:nvPr>
            <p:ph type="sldNum" sz="quarter" idx="5"/>
          </p:nvPr>
        </p:nvSpPr>
        <p:spPr/>
        <p:txBody>
          <a:bodyPr/>
          <a:lstStyle/>
          <a:p>
            <a:fld id="{F617112F-D512-4855-9BCB-F30D71BB691F}" type="slidenum">
              <a:rPr lang="en-US" altLang="en-US" smtClean="0"/>
              <a:pPr/>
              <a:t>3</a:t>
            </a:fld>
            <a:endParaRPr lang="en-US" altLang="en-US"/>
          </a:p>
        </p:txBody>
      </p:sp>
    </p:spTree>
    <p:extLst>
      <p:ext uri="{BB962C8B-B14F-4D97-AF65-F5344CB8AC3E}">
        <p14:creationId xmlns:p14="http://schemas.microsoft.com/office/powerpoint/2010/main" val="587582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C9A3B3E-FEBC-4949-9885-7E3C6F08DCA2}" type="slidenum">
              <a:rPr lang="en-US" altLang="en-US"/>
              <a:pPr eaLnBrk="1" hangingPunct="1"/>
              <a:t>38</a:t>
            </a:fld>
            <a:endParaRPr lang="en-US" altLang="en-US"/>
          </a:p>
        </p:txBody>
      </p:sp>
      <p:sp>
        <p:nvSpPr>
          <p:cNvPr id="81923" name="Rectangle 2"/>
          <p:cNvSpPr>
            <a:spLocks noGrp="1" noRot="1" noChangeAspect="1" noChangeArrowheads="1" noTextEdit="1"/>
          </p:cNvSpPr>
          <p:nvPr>
            <p:ph type="sldImg"/>
          </p:nvPr>
        </p:nvSpPr>
        <p:spPr>
          <a:xfrm>
            <a:off x="1162050" y="681038"/>
            <a:ext cx="4537075" cy="34036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961DA3-B8C2-4F9F-847E-F86AA7E40933}" type="slidenum">
              <a:rPr lang="en-US" altLang="en-US"/>
              <a:pPr eaLnBrk="1" hangingPunct="1"/>
              <a:t>39</a:t>
            </a:fld>
            <a:endParaRPr lang="en-US" altLang="en-US"/>
          </a:p>
        </p:txBody>
      </p:sp>
      <p:sp>
        <p:nvSpPr>
          <p:cNvPr id="82947" name="Rectangle 2"/>
          <p:cNvSpPr>
            <a:spLocks noGrp="1" noRot="1" noChangeAspect="1" noChangeArrowheads="1" noTextEdit="1"/>
          </p:cNvSpPr>
          <p:nvPr>
            <p:ph type="sldImg"/>
          </p:nvPr>
        </p:nvSpPr>
        <p:spPr>
          <a:xfrm>
            <a:off x="1162050" y="681038"/>
            <a:ext cx="4537075" cy="3403600"/>
          </a:xfrm>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82D4D6-6569-40AF-817A-16D878E9E4DB}" type="slidenum">
              <a:rPr lang="en-US" altLang="en-US"/>
              <a:pPr eaLnBrk="1" hangingPunct="1"/>
              <a:t>40</a:t>
            </a:fld>
            <a:endParaRPr lang="en-US" altLang="en-US"/>
          </a:p>
        </p:txBody>
      </p:sp>
      <p:sp>
        <p:nvSpPr>
          <p:cNvPr id="83971" name="Rectangle 2"/>
          <p:cNvSpPr>
            <a:spLocks noGrp="1" noRot="1" noChangeAspect="1" noChangeArrowheads="1" noTextEdit="1"/>
          </p:cNvSpPr>
          <p:nvPr>
            <p:ph type="sldImg"/>
          </p:nvPr>
        </p:nvSpPr>
        <p:spPr>
          <a:xfrm>
            <a:off x="1162050" y="681038"/>
            <a:ext cx="4537075" cy="34036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Based on the preceding evidence, what conclusions should we draw concerning the situation in Asia at the time Revelation was written? All the opponents John has mentioned so far seem to be people within the churches, people who call themselves “Christians,” people who think they are serving God. These believers are probably encouraging other Christians to go ahead and eat meat offered to idols, or say “Caesar is Lord,” or offer incense to Caesar at the public festivals and trade guild banquets and other social events. In support of this position, they could appeal to Jesus himself, who commands his followers to “Give to Caesar what is Caesar’s” (Matt 22:21). They could also appeal to the Apostle Paul’s admonition to “submit to the governing authorities” as ministers of God (Rom 13:1). (For further discussion of Emperor Worship in Daily Life, Christian Responses to the Emperor Cult, and the Christian’s Choice, see Part IV.B.3 of the Introduction.)</a:t>
            </a:r>
          </a:p>
          <a:p>
            <a:pPr eaLnBrk="1" hangingPunct="1"/>
            <a:r>
              <a:rPr lang="en-US" altLang="en-US" dirty="0">
                <a:latin typeface="Arial" panose="020B0604020202020204" pitchFamily="34" charset="0"/>
              </a:rPr>
              <a:t>In the letters to the seven churches, John attacks this point of view. He offers the churches a revelation of the present in which he helps believers to see their behavior as Christ sees it. What his readers may be brushing off as harmless accommodation to Greco-Roman culture, Christ identifies as the work of Satan, the idolatry of Balaam and Jezebel, adultery committed against God.</a:t>
            </a:r>
          </a:p>
          <a:p>
            <a:pPr eaLnBrk="1" hangingPunct="1"/>
            <a:r>
              <a:rPr lang="en-US" altLang="en-US" dirty="0">
                <a:latin typeface="Arial" panose="020B0604020202020204" pitchFamily="34" charset="0"/>
              </a:rPr>
              <a:t>We know nothing about the “Nicolaitans,” but they were probably promoting a similar accommodation. The Greek term “Nico </a:t>
            </a:r>
            <a:r>
              <a:rPr lang="en-US" altLang="en-US" dirty="0" err="1">
                <a:latin typeface="Arial" panose="020B0604020202020204" pitchFamily="34" charset="0"/>
              </a:rPr>
              <a:t>laitans</a:t>
            </a:r>
            <a:r>
              <a:rPr lang="en-US" altLang="en-US" dirty="0">
                <a:latin typeface="Arial" panose="020B0604020202020204" pitchFamily="34" charset="0"/>
              </a:rPr>
              <a:t>” literally means “conquerors of the people” or “ones who overcome the people.” (“Overcoming” is a major theme in </a:t>
            </a:r>
            <a:r>
              <a:rPr lang="en-US" altLang="en-US" dirty="0" err="1">
                <a:latin typeface="Arial" panose="020B0604020202020204" pitchFamily="34" charset="0"/>
              </a:rPr>
              <a:t>Revela</a:t>
            </a:r>
            <a:r>
              <a:rPr lang="en-US" altLang="en-US" dirty="0">
                <a:latin typeface="Arial" panose="020B0604020202020204" pitchFamily="34" charset="0"/>
              </a:rPr>
              <a:t> </a:t>
            </a:r>
            <a:r>
              <a:rPr lang="en-US" altLang="en-US" dirty="0" err="1">
                <a:latin typeface="Arial" panose="020B0604020202020204" pitchFamily="34" charset="0"/>
              </a:rPr>
              <a:t>tion</a:t>
            </a:r>
            <a:r>
              <a:rPr lang="en-US" altLang="en-US" dirty="0">
                <a:latin typeface="Arial" panose="020B0604020202020204" pitchFamily="34" charset="0"/>
              </a:rPr>
              <a:t>, as discussed below.) It is roughly equivalent to the Hebrew name “Balaam” (</a:t>
            </a:r>
            <a:r>
              <a:rPr lang="en-US" altLang="en-US" i="1" dirty="0">
                <a:latin typeface="Arial" panose="020B0604020202020204" pitchFamily="34" charset="0"/>
              </a:rPr>
              <a:t>Baal-am</a:t>
            </a:r>
            <a:r>
              <a:rPr lang="en-US" altLang="en-US" dirty="0">
                <a:latin typeface="Arial" panose="020B0604020202020204" pitchFamily="34" charset="0"/>
              </a:rPr>
              <a:t>), which means “lord over the people.” Like “Balaam” and “Jezebel,” the “Nicolaitans” may be John’s symbolic name for his opponents.</a:t>
            </a:r>
          </a:p>
          <a:p>
            <a:pPr eaLnBrk="1" hangingPunct="1"/>
            <a:r>
              <a:rPr lang="en-US" altLang="en-US" dirty="0">
                <a:latin typeface="Arial" panose="020B0604020202020204" pitchFamily="34" charset="0"/>
              </a:rPr>
              <a:t>Davis, Christopher A.: </a:t>
            </a:r>
            <a:r>
              <a:rPr lang="en-US" altLang="en-US" i="1" dirty="0">
                <a:latin typeface="Arial" panose="020B0604020202020204" pitchFamily="34" charset="0"/>
              </a:rPr>
              <a:t>Revelation</a:t>
            </a:r>
            <a:r>
              <a:rPr lang="en-US" altLang="en-US" dirty="0">
                <a:latin typeface="Arial" panose="020B0604020202020204" pitchFamily="34" charset="0"/>
              </a:rPr>
              <a:t>. Joplin, Mo. : College Press Pub., 2000 (The College Press NIV Commentary), S. 139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C232A7-A1C1-47F1-84FF-2552A3279097}" type="slidenum">
              <a:rPr lang="en-US" altLang="en-US"/>
              <a:pPr eaLnBrk="1" hangingPunct="1"/>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To show their gratitude for being designated as the Temple Warden, the Ephesians built a statue of Domitian which stood five meters tall, portions of which may be seen at the Ephesus Museum.</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126E9E-2706-43CA-85CE-74FA53C9F26A}" type="slidenum">
              <a:rPr lang="en-US" altLang="en-US"/>
              <a:pPr eaLnBrk="1" hangingPunct="1"/>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FC68EE-8A6E-48A3-BA2F-0A5824A73FCB}" type="slidenum">
              <a:rPr lang="en-US" altLang="en-US"/>
              <a:pPr eaLnBrk="1" hangingPunct="1"/>
              <a:t>8</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F72826-C274-4551-8B3D-1B4E93EBFD9C}" type="slidenum">
              <a:rPr lang="en-US" altLang="en-US"/>
              <a:pPr eaLnBrk="1" hangingPunct="1"/>
              <a:t>10</a:t>
            </a:fld>
            <a:endParaRPr lang="en-US"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02A4697-1FCD-489A-B290-D81B05D90B1A}" type="slidenum">
              <a:rPr lang="en-US" altLang="en-US"/>
              <a:pPr eaLnBrk="1" hangingPunct="1"/>
              <a:t>11</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13D841-9B26-4740-B5BD-441B667CF24B}" type="slidenum">
              <a:rPr lang="en-US" altLang="en-US"/>
              <a:pPr eaLnBrk="1" hangingPunct="1"/>
              <a:t>12</a:t>
            </a:fld>
            <a:endParaRPr lang="en-US"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D8E8711-7FE9-4DA7-9B53-141D44CB5964}" type="slidenum">
              <a:rPr lang="en-US" altLang="en-US"/>
              <a:pPr/>
              <a:t>‹#›</a:t>
            </a:fld>
            <a:endParaRPr lang="en-US" altLang="en-US"/>
          </a:p>
        </p:txBody>
      </p:sp>
    </p:spTree>
    <p:extLst>
      <p:ext uri="{BB962C8B-B14F-4D97-AF65-F5344CB8AC3E}">
        <p14:creationId xmlns:p14="http://schemas.microsoft.com/office/powerpoint/2010/main" val="1763623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8F426F-27E0-4843-B6C5-AB974D601490}" type="slidenum">
              <a:rPr lang="en-US" altLang="en-US"/>
              <a:pPr/>
              <a:t>‹#›</a:t>
            </a:fld>
            <a:endParaRPr lang="en-US" altLang="en-US"/>
          </a:p>
        </p:txBody>
      </p:sp>
    </p:spTree>
    <p:extLst>
      <p:ext uri="{BB962C8B-B14F-4D97-AF65-F5344CB8AC3E}">
        <p14:creationId xmlns:p14="http://schemas.microsoft.com/office/powerpoint/2010/main" val="254120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A900357-CCB0-486F-97EA-A9106288F37D}" type="slidenum">
              <a:rPr lang="en-US" altLang="en-US"/>
              <a:pPr/>
              <a:t>‹#›</a:t>
            </a:fld>
            <a:endParaRPr lang="en-US" altLang="en-US"/>
          </a:p>
        </p:txBody>
      </p:sp>
    </p:spTree>
    <p:extLst>
      <p:ext uri="{BB962C8B-B14F-4D97-AF65-F5344CB8AC3E}">
        <p14:creationId xmlns:p14="http://schemas.microsoft.com/office/powerpoint/2010/main" val="269316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2A2B25-1049-40D7-BECF-DA46403CA0FF}" type="slidenum">
              <a:rPr lang="en-US" altLang="en-US"/>
              <a:pPr/>
              <a:t>‹#›</a:t>
            </a:fld>
            <a:endParaRPr lang="en-US" altLang="en-US"/>
          </a:p>
        </p:txBody>
      </p:sp>
    </p:spTree>
    <p:extLst>
      <p:ext uri="{BB962C8B-B14F-4D97-AF65-F5344CB8AC3E}">
        <p14:creationId xmlns:p14="http://schemas.microsoft.com/office/powerpoint/2010/main" val="3549235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D1C8886-E3B0-4AEC-867F-EE89E213923A}" type="slidenum">
              <a:rPr lang="en-US" altLang="en-US"/>
              <a:pPr/>
              <a:t>‹#›</a:t>
            </a:fld>
            <a:endParaRPr lang="en-US" altLang="en-US"/>
          </a:p>
        </p:txBody>
      </p:sp>
    </p:spTree>
    <p:extLst>
      <p:ext uri="{BB962C8B-B14F-4D97-AF65-F5344CB8AC3E}">
        <p14:creationId xmlns:p14="http://schemas.microsoft.com/office/powerpoint/2010/main" val="2153311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2BCB7CA-B801-4C1E-9486-8A1A63C84F54}" type="slidenum">
              <a:rPr lang="en-US" altLang="en-US"/>
              <a:pPr/>
              <a:t>‹#›</a:t>
            </a:fld>
            <a:endParaRPr lang="en-US" altLang="en-US"/>
          </a:p>
        </p:txBody>
      </p:sp>
    </p:spTree>
    <p:extLst>
      <p:ext uri="{BB962C8B-B14F-4D97-AF65-F5344CB8AC3E}">
        <p14:creationId xmlns:p14="http://schemas.microsoft.com/office/powerpoint/2010/main" val="1371332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9DCB7B-3246-42D9-8A5D-A425FD08123B}" type="slidenum">
              <a:rPr lang="en-US" altLang="en-US"/>
              <a:pPr/>
              <a:t>‹#›</a:t>
            </a:fld>
            <a:endParaRPr lang="en-US" altLang="en-US"/>
          </a:p>
        </p:txBody>
      </p:sp>
    </p:spTree>
    <p:extLst>
      <p:ext uri="{BB962C8B-B14F-4D97-AF65-F5344CB8AC3E}">
        <p14:creationId xmlns:p14="http://schemas.microsoft.com/office/powerpoint/2010/main" val="66951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E8A9A2-A897-4877-8CA5-71B71275F533}" type="slidenum">
              <a:rPr lang="en-US" altLang="en-US"/>
              <a:pPr/>
              <a:t>‹#›</a:t>
            </a:fld>
            <a:endParaRPr lang="en-US" altLang="en-US"/>
          </a:p>
        </p:txBody>
      </p:sp>
    </p:spTree>
    <p:extLst>
      <p:ext uri="{BB962C8B-B14F-4D97-AF65-F5344CB8AC3E}">
        <p14:creationId xmlns:p14="http://schemas.microsoft.com/office/powerpoint/2010/main" val="1515199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99A6828-69AB-4AF6-B228-1902ABEB801B}" type="slidenum">
              <a:rPr lang="en-US" altLang="en-US"/>
              <a:pPr/>
              <a:t>‹#›</a:t>
            </a:fld>
            <a:endParaRPr lang="en-US" altLang="en-US"/>
          </a:p>
        </p:txBody>
      </p:sp>
    </p:spTree>
    <p:extLst>
      <p:ext uri="{BB962C8B-B14F-4D97-AF65-F5344CB8AC3E}">
        <p14:creationId xmlns:p14="http://schemas.microsoft.com/office/powerpoint/2010/main" val="3464462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AD242DF-CD56-4544-ADBC-4F74D80EA245}" type="slidenum">
              <a:rPr lang="en-US" altLang="en-US"/>
              <a:pPr/>
              <a:t>‹#›</a:t>
            </a:fld>
            <a:endParaRPr lang="en-US" altLang="en-US"/>
          </a:p>
        </p:txBody>
      </p:sp>
    </p:spTree>
    <p:extLst>
      <p:ext uri="{BB962C8B-B14F-4D97-AF65-F5344CB8AC3E}">
        <p14:creationId xmlns:p14="http://schemas.microsoft.com/office/powerpoint/2010/main" val="365294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0F44E57-33DC-438D-914D-1F0CB2FCBA23}" type="slidenum">
              <a:rPr lang="en-US" altLang="en-US"/>
              <a:pPr/>
              <a:t>‹#›</a:t>
            </a:fld>
            <a:endParaRPr lang="en-US" altLang="en-US"/>
          </a:p>
        </p:txBody>
      </p:sp>
    </p:spTree>
    <p:extLst>
      <p:ext uri="{BB962C8B-B14F-4D97-AF65-F5344CB8AC3E}">
        <p14:creationId xmlns:p14="http://schemas.microsoft.com/office/powerpoint/2010/main" val="370194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CCB227-A6E1-4710-81A5-454B8608637D}" type="slidenum">
              <a:rPr lang="en-US" altLang="en-US"/>
              <a:pPr/>
              <a:t>‹#›</a:t>
            </a:fld>
            <a:endParaRPr lang="en-US" altLang="en-US"/>
          </a:p>
        </p:txBody>
      </p:sp>
    </p:spTree>
    <p:extLst>
      <p:ext uri="{BB962C8B-B14F-4D97-AF65-F5344CB8AC3E}">
        <p14:creationId xmlns:p14="http://schemas.microsoft.com/office/powerpoint/2010/main" val="403103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0FF36CD-D2E5-4203-AE7F-ACDD33447B37}" type="slidenum">
              <a:rPr lang="en-US" altLang="en-US"/>
              <a:pPr/>
              <a:t>‹#›</a:t>
            </a:fld>
            <a:endParaRPr lang="en-US" altLang="en-US"/>
          </a:p>
        </p:txBody>
      </p:sp>
    </p:spTree>
    <p:extLst>
      <p:ext uri="{BB962C8B-B14F-4D97-AF65-F5344CB8AC3E}">
        <p14:creationId xmlns:p14="http://schemas.microsoft.com/office/powerpoint/2010/main" val="5857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0510720-7667-4C03-B0EE-D4DCCC5C42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24000" y="457200"/>
            <a:ext cx="601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chemeClr val="bg1"/>
                </a:solidFill>
              </a:rPr>
              <a:t>WHAT JESUS THINKS OF THE CHURCH</a:t>
            </a:r>
          </a:p>
        </p:txBody>
      </p:sp>
      <p:sp>
        <p:nvSpPr>
          <p:cNvPr id="2051" name="Text Box 3"/>
          <p:cNvSpPr txBox="1">
            <a:spLocks noChangeArrowheads="1"/>
          </p:cNvSpPr>
          <p:nvPr/>
        </p:nvSpPr>
        <p:spPr bwMode="auto">
          <a:xfrm>
            <a:off x="1828800" y="1981200"/>
            <a:ext cx="55626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FFFF00"/>
                </a:solidFill>
              </a:rPr>
              <a:t>A STUDY OF THE SEVEN CHURCHES OF ASIA</a:t>
            </a:r>
          </a:p>
          <a:p>
            <a:pPr algn="ctr" eaLnBrk="1" hangingPunct="1">
              <a:spcBef>
                <a:spcPct val="50000"/>
              </a:spcBef>
            </a:pPr>
            <a:r>
              <a:rPr lang="en-US" altLang="en-US" sz="3200" b="1">
                <a:solidFill>
                  <a:srgbClr val="FFFF00"/>
                </a:solidFill>
              </a:rPr>
              <a:t>REVELATION 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152400"/>
            <a:ext cx="4267200" cy="1249363"/>
          </a:xfrm>
        </p:spPr>
        <p:txBody>
          <a:bodyPr/>
          <a:lstStyle/>
          <a:p>
            <a:pPr eaLnBrk="1" hangingPunct="1"/>
            <a:r>
              <a:rPr lang="en-US" altLang="en-US" sz="3600">
                <a:solidFill>
                  <a:schemeClr val="bg1"/>
                </a:solidFill>
              </a:rPr>
              <a:t>In the Middle of the Lampstands</a:t>
            </a:r>
            <a:r>
              <a:rPr lang="en-US" altLang="en-US" sz="4000"/>
              <a:t> </a:t>
            </a:r>
          </a:p>
        </p:txBody>
      </p:sp>
      <p:sp>
        <p:nvSpPr>
          <p:cNvPr id="12291" name="Text Box 3"/>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latin typeface="Tahoma" panose="020B0604030504040204" pitchFamily="34" charset="0"/>
              </a:rPr>
              <a:t>Lamp on Stand – Ephesus Museum</a:t>
            </a:r>
          </a:p>
        </p:txBody>
      </p:sp>
      <p:sp>
        <p:nvSpPr>
          <p:cNvPr id="12292" name="Text Box 5"/>
          <p:cNvSpPr txBox="1">
            <a:spLocks noChangeArrowheads="1"/>
          </p:cNvSpPr>
          <p:nvPr/>
        </p:nvSpPr>
        <p:spPr bwMode="auto">
          <a:xfrm>
            <a:off x="2362200" y="2924175"/>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FF00"/>
                </a:solidFill>
              </a:rPr>
              <a:t>Not this:</a:t>
            </a:r>
          </a:p>
        </p:txBody>
      </p:sp>
      <p:pic>
        <p:nvPicPr>
          <p:cNvPr id="12293" name="Picture 7" descr="Lampstand.jpg"/>
          <p:cNvPicPr>
            <a:picLocks noChangeAspect="1"/>
          </p:cNvPicPr>
          <p:nvPr/>
        </p:nvPicPr>
        <p:blipFill>
          <a:blip r:embed="rId3">
            <a:extLst>
              <a:ext uri="{28A0092B-C50C-407E-A947-70E740481C1C}">
                <a14:useLocalDpi xmlns:a14="http://schemas.microsoft.com/office/drawing/2010/main" val="0"/>
              </a:ext>
            </a:extLst>
          </a:blip>
          <a:srcRect b="31715"/>
          <a:stretch>
            <a:fillRect/>
          </a:stretch>
        </p:blipFill>
        <p:spPr bwMode="auto">
          <a:xfrm>
            <a:off x="3886200" y="16764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152400"/>
            <a:ext cx="4267200" cy="1249363"/>
          </a:xfrm>
        </p:spPr>
        <p:txBody>
          <a:bodyPr/>
          <a:lstStyle/>
          <a:p>
            <a:pPr eaLnBrk="1" hangingPunct="1"/>
            <a:r>
              <a:rPr lang="en-US" altLang="en-US" sz="3600">
                <a:solidFill>
                  <a:schemeClr val="bg1"/>
                </a:solidFill>
              </a:rPr>
              <a:t>In the Middle of the Lampstands</a:t>
            </a:r>
            <a:r>
              <a:rPr lang="en-US" altLang="en-US" sz="4000"/>
              <a:t> </a:t>
            </a:r>
          </a:p>
        </p:txBody>
      </p:sp>
      <p:sp>
        <p:nvSpPr>
          <p:cNvPr id="13315" name="Text Box 3"/>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t>Lamp on Stand – Ephesus Museum</a:t>
            </a:r>
          </a:p>
        </p:txBody>
      </p:sp>
      <p:sp>
        <p:nvSpPr>
          <p:cNvPr id="13316" name="Text Box 5"/>
          <p:cNvSpPr txBox="1">
            <a:spLocks noChangeArrowheads="1"/>
          </p:cNvSpPr>
          <p:nvPr/>
        </p:nvSpPr>
        <p:spPr bwMode="auto">
          <a:xfrm>
            <a:off x="5943600" y="228600"/>
            <a:ext cx="1828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FF00"/>
                </a:solidFill>
              </a:rPr>
              <a:t>Not this:</a:t>
            </a:r>
          </a:p>
        </p:txBody>
      </p:sp>
      <p:sp>
        <p:nvSpPr>
          <p:cNvPr id="13317" name="Text Box 7"/>
          <p:cNvSpPr txBox="1">
            <a:spLocks noChangeArrowheads="1"/>
          </p:cNvSpPr>
          <p:nvPr/>
        </p:nvSpPr>
        <p:spPr bwMode="auto">
          <a:xfrm>
            <a:off x="1447800" y="12954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FFFF00"/>
                </a:solidFill>
              </a:rPr>
              <a:t>This:</a:t>
            </a:r>
          </a:p>
        </p:txBody>
      </p:sp>
      <p:pic>
        <p:nvPicPr>
          <p:cNvPr id="13318" name="Content Placeholder 3" descr="Lampstand Ephesus Museum.jpg"/>
          <p:cNvPicPr>
            <a:picLocks noChangeAspect="1"/>
          </p:cNvPicPr>
          <p:nvPr/>
        </p:nvPicPr>
        <p:blipFill>
          <a:blip r:embed="rId3">
            <a:extLst>
              <a:ext uri="{28A0092B-C50C-407E-A947-70E740481C1C}">
                <a14:useLocalDpi xmlns:a14="http://schemas.microsoft.com/office/drawing/2010/main" val="0"/>
              </a:ext>
            </a:extLst>
          </a:blip>
          <a:srcRect l="22095" t="15852" r="10745" b="7401"/>
          <a:stretch>
            <a:fillRect/>
          </a:stretch>
        </p:blipFill>
        <p:spPr bwMode="auto">
          <a:xfrm>
            <a:off x="1143000" y="2057400"/>
            <a:ext cx="2590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Lampstand.jpg"/>
          <p:cNvPicPr>
            <a:picLocks noChangeAspect="1"/>
          </p:cNvPicPr>
          <p:nvPr/>
        </p:nvPicPr>
        <p:blipFill>
          <a:blip r:embed="rId4">
            <a:extLst>
              <a:ext uri="{28A0092B-C50C-407E-A947-70E740481C1C}">
                <a14:useLocalDpi xmlns:a14="http://schemas.microsoft.com/office/drawing/2010/main" val="0"/>
              </a:ext>
            </a:extLst>
          </a:blip>
          <a:srcRect b="31715"/>
          <a:stretch>
            <a:fillRect/>
          </a:stretch>
        </p:blipFill>
        <p:spPr bwMode="auto">
          <a:xfrm>
            <a:off x="3886200" y="16764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533400" y="71438"/>
            <a:ext cx="8458200"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300" b="1">
                <a:solidFill>
                  <a:schemeClr val="bg1"/>
                </a:solidFill>
              </a:rPr>
              <a:t>Rev. 2:1-7: "To the angel of the church of Ephesus write, ' These things says He who holds the seven stars in His right hand, who walks in the midst of the seven golden lampstands: 2 "I know your works, your labor, your patience, and that you cannot bear those who are evil. And you have tested those who say they are apostles and are not, and have found them liars; 3 "and you have persevered and have patience, and have labored for </a:t>
            </a:r>
            <a:r>
              <a:rPr lang="en-US" altLang="en-US" sz="2900" b="1">
                <a:solidFill>
                  <a:schemeClr val="bg1"/>
                </a:solidFill>
              </a:rPr>
              <a:t>My name's sake and have not become weary.</a:t>
            </a:r>
            <a:r>
              <a:rPr lang="en-US" altLang="en-US" sz="3300" b="1">
                <a:solidFill>
                  <a:schemeClr val="bg1"/>
                </a:solidFill>
              </a:rPr>
              <a:t> </a:t>
            </a:r>
            <a:endParaRPr lang="en-US" altLang="en-US" sz="2400" b="1">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04800" y="201613"/>
            <a:ext cx="86868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a:solidFill>
                  <a:schemeClr val="bg1"/>
                </a:solidFill>
              </a:rPr>
              <a:t>4 "Nevertheless I have this</a:t>
            </a:r>
            <a:r>
              <a:rPr lang="en-US" altLang="en-US" sz="3200" b="1" i="1">
                <a:solidFill>
                  <a:schemeClr val="bg1"/>
                </a:solidFill>
              </a:rPr>
              <a:t> </a:t>
            </a:r>
            <a:r>
              <a:rPr lang="en-US" altLang="en-US" sz="3200" b="1">
                <a:solidFill>
                  <a:schemeClr val="bg1"/>
                </a:solidFill>
              </a:rPr>
              <a:t>against you, that you have left your first love. 5 "Remember therefore from where you have fallen; repent and do the first works, or else I will come to you quickly and remove your lampstand from its place -- unless you repent. 6 "But this you have, that you hate the deeds of the Nicolaitans, which I also hate. 7 "He who has an ear, let him hear what the Spirit says to the churches. </a:t>
            </a:r>
            <a:r>
              <a:rPr lang="en-US" altLang="en-US" sz="2800" b="1">
                <a:solidFill>
                  <a:schemeClr val="bg1"/>
                </a:solidFill>
              </a:rPr>
              <a:t>To him who overcomes I will give to eat from the</a:t>
            </a:r>
            <a:r>
              <a:rPr lang="en-US" altLang="en-US" sz="3200" b="1">
                <a:solidFill>
                  <a:schemeClr val="bg1"/>
                </a:solidFill>
              </a:rPr>
              <a:t> </a:t>
            </a:r>
            <a:r>
              <a:rPr lang="en-US" altLang="en-US" sz="2800" b="1">
                <a:solidFill>
                  <a:schemeClr val="bg1"/>
                </a:solidFill>
              </a:rPr>
              <a:t>tree of life, which is in the midst of the Paradise of God." </a:t>
            </a:r>
            <a:r>
              <a:rPr lang="en-US" altLang="en-US" sz="3200" b="1">
                <a:solidFill>
                  <a:schemeClr val="bg1"/>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SC02115"/>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31763"/>
            <a:ext cx="9525000" cy="7142163"/>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SC0211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36513"/>
            <a:ext cx="9296400" cy="6970713"/>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2" descr="harbor-street-ephesus.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9550"/>
            <a:ext cx="9525000" cy="71437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DSC03567"/>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
            <a:ext cx="9144000" cy="6858000"/>
          </a:xfrm>
          <a:noFill/>
        </p:spPr>
      </p:pic>
      <p:sp>
        <p:nvSpPr>
          <p:cNvPr id="21507" name="Rectangle 6"/>
          <p:cNvSpPr>
            <a:spLocks noChangeArrowheads="1"/>
          </p:cNvSpPr>
          <p:nvPr/>
        </p:nvSpPr>
        <p:spPr bwMode="auto">
          <a:xfrm>
            <a:off x="0" y="19396"/>
            <a:ext cx="5562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en-US" altLang="en-US" sz="2800" b="1" dirty="0">
                <a:solidFill>
                  <a:srgbClr val="FFFF00"/>
                </a:solidFill>
              </a:rPr>
              <a:t>Location</a:t>
            </a:r>
          </a:p>
          <a:p>
            <a:pPr lvl="1" eaLnBrk="1" hangingPunct="1">
              <a:spcBef>
                <a:spcPct val="20000"/>
              </a:spcBef>
              <a:buFontTx/>
              <a:buChar char="–"/>
            </a:pPr>
            <a:r>
              <a:rPr lang="en-US" altLang="en-US" sz="2400" b="1" dirty="0">
                <a:solidFill>
                  <a:srgbClr val="FFFF00"/>
                </a:solidFill>
              </a:rPr>
              <a:t>Three miles from Aegean Sea in</a:t>
            </a:r>
            <a:br>
              <a:rPr lang="en-US" altLang="en-US" sz="2400" b="1" dirty="0">
                <a:solidFill>
                  <a:srgbClr val="FFFF00"/>
                </a:solidFill>
              </a:rPr>
            </a:br>
            <a:r>
              <a:rPr lang="en-US" altLang="en-US" sz="2400" b="1" dirty="0">
                <a:solidFill>
                  <a:srgbClr val="FFFF00"/>
                </a:solidFill>
              </a:rPr>
              <a:t>the </a:t>
            </a:r>
            <a:r>
              <a:rPr lang="en-US" altLang="en-US" sz="2400" b="1" dirty="0" err="1">
                <a:solidFill>
                  <a:srgbClr val="FFFF00"/>
                </a:solidFill>
              </a:rPr>
              <a:t>Cayster</a:t>
            </a:r>
            <a:r>
              <a:rPr lang="en-US" altLang="en-US" sz="2400" b="1" dirty="0">
                <a:solidFill>
                  <a:srgbClr val="FFFF00"/>
                </a:solidFill>
              </a:rPr>
              <a:t> River valley</a:t>
            </a:r>
          </a:p>
          <a:p>
            <a:pPr lvl="1" eaLnBrk="1" hangingPunct="1">
              <a:spcBef>
                <a:spcPct val="20000"/>
              </a:spcBef>
              <a:buFontTx/>
              <a:buChar char="–"/>
            </a:pPr>
            <a:r>
              <a:rPr lang="en-US" altLang="en-US" sz="2400" b="1" dirty="0">
                <a:solidFill>
                  <a:srgbClr val="FFFF00"/>
                </a:solidFill>
              </a:rPr>
              <a:t>A great seaport – but the</a:t>
            </a:r>
            <a:br>
              <a:rPr lang="en-US" altLang="en-US" sz="2400" b="1" dirty="0">
                <a:solidFill>
                  <a:srgbClr val="FFFF00"/>
                </a:solidFill>
              </a:rPr>
            </a:br>
            <a:r>
              <a:rPr lang="en-US" altLang="en-US" sz="2400" b="1" dirty="0">
                <a:solidFill>
                  <a:srgbClr val="FFFF00"/>
                </a:solidFill>
              </a:rPr>
              <a:t>harbor silted up</a:t>
            </a:r>
          </a:p>
          <a:p>
            <a:pPr lvl="1" eaLnBrk="1" hangingPunct="1">
              <a:spcBef>
                <a:spcPct val="20000"/>
              </a:spcBef>
              <a:buFontTx/>
              <a:buChar char="–"/>
            </a:pPr>
            <a:r>
              <a:rPr lang="en-US" altLang="en-US" sz="2400" b="1" dirty="0">
                <a:solidFill>
                  <a:srgbClr val="FFFF00"/>
                </a:solidFill>
              </a:rPr>
              <a:t>Major roads converged</a:t>
            </a:r>
            <a:br>
              <a:rPr lang="en-US" altLang="en-US" sz="2400" b="1" dirty="0">
                <a:solidFill>
                  <a:srgbClr val="FFFF00"/>
                </a:solidFill>
              </a:rPr>
            </a:br>
            <a:r>
              <a:rPr lang="en-US" altLang="en-US" sz="2400" b="1" dirty="0">
                <a:solidFill>
                  <a:srgbClr val="FFFF00"/>
                </a:solidFill>
              </a:rPr>
              <a:t>on Ephesus</a:t>
            </a:r>
          </a:p>
        </p:txBody>
      </p:sp>
      <p:sp>
        <p:nvSpPr>
          <p:cNvPr id="21508" name="Rectangle 8"/>
          <p:cNvSpPr>
            <a:spLocks noChangeArrowheads="1"/>
          </p:cNvSpPr>
          <p:nvPr/>
        </p:nvSpPr>
        <p:spPr bwMode="auto">
          <a:xfrm>
            <a:off x="5181600" y="4038600"/>
            <a:ext cx="2438400" cy="15240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t>The god </a:t>
            </a:r>
          </a:p>
          <a:p>
            <a:pPr algn="ctr" eaLnBrk="1" hangingPunct="1"/>
            <a:r>
              <a:rPr lang="en-US" altLang="en-US" sz="3200" b="1"/>
              <a:t>Cayster</a:t>
            </a:r>
          </a:p>
          <a:p>
            <a:pPr algn="ctr" eaLnBrk="1" hangingPunct="1"/>
            <a:endParaRPr lang="en-US" altLang="en-US" sz="24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28600" y="0"/>
            <a:ext cx="8915400" cy="990600"/>
          </a:xfrm>
        </p:spPr>
        <p:txBody>
          <a:bodyPr/>
          <a:lstStyle/>
          <a:p>
            <a:pPr algn="l" eaLnBrk="1" hangingPunct="1"/>
            <a:r>
              <a:rPr lang="en-US" altLang="en-US">
                <a:solidFill>
                  <a:schemeClr val="bg1"/>
                </a:solidFill>
              </a:rPr>
              <a:t>The City of Ephesus</a:t>
            </a:r>
          </a:p>
        </p:txBody>
      </p:sp>
      <p:sp>
        <p:nvSpPr>
          <p:cNvPr id="31747" name="Rectangle 3"/>
          <p:cNvSpPr>
            <a:spLocks noGrp="1" noChangeArrowheads="1"/>
          </p:cNvSpPr>
          <p:nvPr>
            <p:ph type="body" sz="half" idx="1"/>
          </p:nvPr>
        </p:nvSpPr>
        <p:spPr>
          <a:xfrm>
            <a:off x="457200" y="1600200"/>
            <a:ext cx="8154988" cy="4525963"/>
          </a:xfrm>
        </p:spPr>
        <p:txBody>
          <a:bodyPr/>
          <a:lstStyle/>
          <a:p>
            <a:pPr eaLnBrk="1" hangingPunct="1"/>
            <a:r>
              <a:rPr lang="en-US" altLang="en-US" sz="2800">
                <a:solidFill>
                  <a:schemeClr val="bg1"/>
                </a:solidFill>
              </a:rPr>
              <a:t>Vanity fair of Greco-Roman world</a:t>
            </a:r>
          </a:p>
          <a:p>
            <a:pPr eaLnBrk="1" hangingPunct="1"/>
            <a:r>
              <a:rPr lang="en-US" altLang="en-US" sz="2800">
                <a:solidFill>
                  <a:schemeClr val="bg1"/>
                </a:solidFill>
              </a:rPr>
              <a:t>Supreme metropolis of Asia</a:t>
            </a:r>
          </a:p>
          <a:p>
            <a:pPr eaLnBrk="1" hangingPunct="1"/>
            <a:r>
              <a:rPr lang="en-US" altLang="en-US" sz="2800">
                <a:solidFill>
                  <a:schemeClr val="bg1"/>
                </a:solidFill>
              </a:rPr>
              <a:t>Fourth greatest city in world</a:t>
            </a:r>
          </a:p>
          <a:p>
            <a:pPr lvl="1" eaLnBrk="1" hangingPunct="1"/>
            <a:r>
              <a:rPr lang="en-US" altLang="en-US" sz="2400">
                <a:solidFill>
                  <a:schemeClr val="bg1"/>
                </a:solidFill>
              </a:rPr>
              <a:t>Rome, Alexandria,</a:t>
            </a:r>
            <a:br>
              <a:rPr lang="en-US" altLang="en-US" sz="2400">
                <a:solidFill>
                  <a:schemeClr val="bg1"/>
                </a:solidFill>
              </a:rPr>
            </a:br>
            <a:r>
              <a:rPr lang="en-US" altLang="en-US" sz="2400">
                <a:solidFill>
                  <a:schemeClr val="bg1"/>
                </a:solidFill>
              </a:rPr>
              <a:t>Antioch, Ephesus</a:t>
            </a:r>
          </a:p>
          <a:p>
            <a:pPr eaLnBrk="1" hangingPunct="1"/>
            <a:r>
              <a:rPr lang="en-US" altLang="en-US" sz="2800">
                <a:solidFill>
                  <a:schemeClr val="bg1"/>
                </a:solidFill>
              </a:rPr>
              <a:t>Population of</a:t>
            </a:r>
            <a:br>
              <a:rPr lang="en-US" altLang="en-US" sz="2800">
                <a:solidFill>
                  <a:schemeClr val="bg1"/>
                </a:solidFill>
              </a:rPr>
            </a:br>
            <a:r>
              <a:rPr lang="en-US" altLang="en-US" sz="2800">
                <a:solidFill>
                  <a:schemeClr val="bg1"/>
                </a:solidFill>
              </a:rPr>
              <a:t>about 250,000</a:t>
            </a:r>
          </a:p>
        </p:txBody>
      </p:sp>
      <p:pic>
        <p:nvPicPr>
          <p:cNvPr id="22532" name="Picture 6" descr="DSC0194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0" y="3219450"/>
            <a:ext cx="4800600" cy="36004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randombar(horizontal)">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randombar(horizontal)">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randombar(horizontal)">
                                      <p:cBhvr>
                                        <p:cTn id="17" dur="500"/>
                                        <p:tgtEl>
                                          <p:spTgt spid="31747">
                                            <p:txEl>
                                              <p:pRg st="2" end="2"/>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1747">
                                            <p:txEl>
                                              <p:pRg st="3" end="3"/>
                                            </p:txEl>
                                          </p:spTgt>
                                        </p:tgtEl>
                                        <p:attrNameLst>
                                          <p:attrName>style.visibility</p:attrName>
                                        </p:attrNameLst>
                                      </p:cBhvr>
                                      <p:to>
                                        <p:strVal val="visible"/>
                                      </p:to>
                                    </p:set>
                                    <p:animEffect transition="in" filter="randombar(horizontal)">
                                      <p:cBhvr>
                                        <p:cTn id="20" dur="500"/>
                                        <p:tgtEl>
                                          <p:spTgt spid="31747">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1747">
                                            <p:txEl>
                                              <p:pRg st="4" end="4"/>
                                            </p:txEl>
                                          </p:spTgt>
                                        </p:tgtEl>
                                        <p:attrNameLst>
                                          <p:attrName>style.visibility</p:attrName>
                                        </p:attrNameLst>
                                      </p:cBhvr>
                                      <p:to>
                                        <p:strVal val="visible"/>
                                      </p:to>
                                    </p:set>
                                    <p:animEffect transition="in" filter="randombar(horizontal)">
                                      <p:cBhvr>
                                        <p:cTn id="25" dur="5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DSC0194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220200" cy="6913563"/>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274638"/>
            <a:ext cx="3886200" cy="1143000"/>
          </a:xfrm>
        </p:spPr>
        <p:txBody>
          <a:bodyPr/>
          <a:lstStyle/>
          <a:p>
            <a:pPr eaLnBrk="1" hangingPunct="1"/>
            <a:r>
              <a:rPr lang="en-US" altLang="en-US" sz="4000">
                <a:solidFill>
                  <a:schemeClr val="bg1"/>
                </a:solidFill>
              </a:rPr>
              <a:t>Satellite View</a:t>
            </a:r>
            <a:r>
              <a:rPr lang="en-US" altLang="en-US"/>
              <a:t> </a:t>
            </a:r>
          </a:p>
        </p:txBody>
      </p:sp>
      <p:sp>
        <p:nvSpPr>
          <p:cNvPr id="3075" name="Rectangle 3"/>
          <p:cNvSpPr>
            <a:spLocks noGrp="1" noChangeArrowheads="1"/>
          </p:cNvSpPr>
          <p:nvPr>
            <p:ph type="body" idx="1"/>
          </p:nvPr>
        </p:nvSpPr>
        <p:spPr/>
        <p:txBody>
          <a:bodyPr/>
          <a:lstStyle/>
          <a:p>
            <a:pPr algn="ctr" eaLnBrk="1" hangingPunct="1">
              <a:lnSpc>
                <a:spcPct val="80000"/>
              </a:lnSpc>
              <a:buFontTx/>
              <a:buNone/>
            </a:pPr>
            <a:r>
              <a:rPr lang="en-US" altLang="en-US" sz="2000" b="1"/>
              <a:t>x</a:t>
            </a:r>
          </a:p>
        </p:txBody>
      </p:sp>
      <p:pic>
        <p:nvPicPr>
          <p:cNvPr id="3076" name="Picture 4" descr="Crete-islands463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100" y="0"/>
            <a:ext cx="5295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6096000" y="6262688"/>
            <a:ext cx="1219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latin typeface="Tahoma" panose="020B0604030504040204" pitchFamily="34" charset="0"/>
              </a:rPr>
              <a:t>Crete</a:t>
            </a:r>
          </a:p>
        </p:txBody>
      </p:sp>
      <p:sp>
        <p:nvSpPr>
          <p:cNvPr id="3078" name="AutoShape 6"/>
          <p:cNvSpPr>
            <a:spLocks noChangeArrowheads="1"/>
          </p:cNvSpPr>
          <p:nvPr/>
        </p:nvSpPr>
        <p:spPr bwMode="auto">
          <a:xfrm>
            <a:off x="990600" y="1752600"/>
            <a:ext cx="2286000" cy="762000"/>
          </a:xfrm>
          <a:prstGeom prst="wedgeRoundRectCallout">
            <a:avLst>
              <a:gd name="adj1" fmla="val 216944"/>
              <a:gd name="adj2" fmla="val 213750"/>
              <a:gd name="adj3" fmla="val 16667"/>
            </a:avLst>
          </a:prstGeom>
          <a:solidFill>
            <a:schemeClr val="accent1"/>
          </a:solidFill>
          <a:ln w="2857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a:latin typeface="Tahoma" panose="020B0604030504040204" pitchFamily="34" charset="0"/>
              </a:rPr>
              <a:t>Patmos</a:t>
            </a:r>
          </a:p>
        </p:txBody>
      </p:sp>
      <p:sp>
        <p:nvSpPr>
          <p:cNvPr id="3079" name="Rectangle 7"/>
          <p:cNvSpPr>
            <a:spLocks noChangeArrowheads="1"/>
          </p:cNvSpPr>
          <p:nvPr/>
        </p:nvSpPr>
        <p:spPr bwMode="auto">
          <a:xfrm>
            <a:off x="228600" y="3200400"/>
            <a:ext cx="34290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solidFill>
                  <a:schemeClr val="bg1"/>
                </a:solidFill>
                <a:latin typeface="Tahoma" panose="020B0604030504040204" pitchFamily="34" charset="0"/>
              </a:rPr>
              <a:t>Size:</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About 22 sq. miles</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of land area.</a:t>
            </a:r>
            <a:br>
              <a:rPr lang="en-US" altLang="en-US" sz="2800">
                <a:solidFill>
                  <a:schemeClr val="bg1"/>
                </a:solidFill>
                <a:latin typeface="Tahoma" panose="020B0604030504040204" pitchFamily="34" charset="0"/>
              </a:rPr>
            </a:br>
            <a:endParaRPr lang="en-US" altLang="en-US" sz="2800">
              <a:solidFill>
                <a:schemeClr val="bg1"/>
              </a:solidFill>
              <a:latin typeface="Tahoma" panose="020B0604030504040204" pitchFamily="34" charset="0"/>
            </a:endParaRPr>
          </a:p>
          <a:p>
            <a:pPr algn="ctr"/>
            <a:r>
              <a:rPr lang="en-US" altLang="en-US" sz="2800">
                <a:solidFill>
                  <a:schemeClr val="bg1"/>
                </a:solidFill>
                <a:latin typeface="Tahoma" panose="020B0604030504040204" pitchFamily="34" charset="0"/>
              </a:rPr>
              <a:t>10 miles N-S</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6 miles E-W at</a:t>
            </a:r>
            <a:br>
              <a:rPr lang="en-US" altLang="en-US" sz="2800">
                <a:solidFill>
                  <a:schemeClr val="bg1"/>
                </a:solidFill>
                <a:latin typeface="Tahoma" panose="020B0604030504040204" pitchFamily="34" charset="0"/>
              </a:rPr>
            </a:br>
            <a:r>
              <a:rPr lang="en-US" altLang="en-US" sz="2800">
                <a:solidFill>
                  <a:schemeClr val="bg1"/>
                </a:solidFill>
                <a:latin typeface="Tahoma" panose="020B0604030504040204" pitchFamily="34" charset="0"/>
              </a:rPr>
              <a:t>north end</a:t>
            </a:r>
          </a:p>
        </p:txBody>
      </p:sp>
      <p:sp>
        <p:nvSpPr>
          <p:cNvPr id="3080" name="Text Box 8"/>
          <p:cNvSpPr txBox="1">
            <a:spLocks noChangeArrowheads="1"/>
          </p:cNvSpPr>
          <p:nvPr/>
        </p:nvSpPr>
        <p:spPr bwMode="auto">
          <a:xfrm>
            <a:off x="3886200" y="6400800"/>
            <a:ext cx="114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200">
                <a:latin typeface="Tahoma" panose="020B0604030504040204" pitchFamily="34" charset="0"/>
              </a:rPr>
              <a:t>NASA Photo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2" descr="ephesus-curetes-street.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D2589E-3D52-1D25-31EB-B9F3019E4B18}"/>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0"/>
            <a:ext cx="10287000" cy="6858000"/>
          </a:xfrm>
        </p:spPr>
      </p:pic>
    </p:spTree>
    <p:extLst>
      <p:ext uri="{BB962C8B-B14F-4D97-AF65-F5344CB8AC3E}">
        <p14:creationId xmlns:p14="http://schemas.microsoft.com/office/powerpoint/2010/main" val="154011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2" descr="ephesus-inscription.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1219200"/>
            <a:ext cx="9144000" cy="4251325"/>
          </a:xfrm>
        </p:spPr>
      </p:pic>
      <p:cxnSp>
        <p:nvCxnSpPr>
          <p:cNvPr id="3" name="Straight Connector 2">
            <a:extLst>
              <a:ext uri="{FF2B5EF4-FFF2-40B4-BE49-F238E27FC236}">
                <a16:creationId xmlns:a16="http://schemas.microsoft.com/office/drawing/2014/main" id="{C690E8FC-DD29-B0A0-7A4C-66E12D9CFA2B}"/>
              </a:ext>
            </a:extLst>
          </p:cNvPr>
          <p:cNvCxnSpPr/>
          <p:nvPr/>
        </p:nvCxnSpPr>
        <p:spPr>
          <a:xfrm flipV="1">
            <a:off x="3429000" y="2971800"/>
            <a:ext cx="42672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3E4774D-A992-F21C-6B08-01D521D1447C}"/>
              </a:ext>
            </a:extLst>
          </p:cNvPr>
          <p:cNvCxnSpPr/>
          <p:nvPr/>
        </p:nvCxnSpPr>
        <p:spPr>
          <a:xfrm flipV="1">
            <a:off x="3352800" y="3352800"/>
            <a:ext cx="42672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E6B6599-EEFF-F4CE-1AA4-4626C65C7077}"/>
              </a:ext>
            </a:extLst>
          </p:cNvPr>
          <p:cNvCxnSpPr/>
          <p:nvPr/>
        </p:nvCxnSpPr>
        <p:spPr>
          <a:xfrm flipH="1">
            <a:off x="7620000" y="2971800"/>
            <a:ext cx="76200" cy="3810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E83C585-95A2-B458-8300-84A3CA3B8FD5}"/>
              </a:ext>
            </a:extLst>
          </p:cNvPr>
          <p:cNvCxnSpPr>
            <a:cxnSpLocks/>
          </p:cNvCxnSpPr>
          <p:nvPr/>
        </p:nvCxnSpPr>
        <p:spPr>
          <a:xfrm flipH="1">
            <a:off x="3352800" y="3048000"/>
            <a:ext cx="76200" cy="3048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 building, outdoor, stone&#10;&#10;Description automatically generated">
            <a:extLst>
              <a:ext uri="{FF2B5EF4-FFF2-40B4-BE49-F238E27FC236}">
                <a16:creationId xmlns:a16="http://schemas.microsoft.com/office/drawing/2014/main" id="{9F8AFBD1-1085-FB41-A5A9-1036EBFC20D6}"/>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42900" y="152400"/>
            <a:ext cx="9486900" cy="6324600"/>
          </a:xfrm>
        </p:spPr>
      </p:pic>
    </p:spTree>
    <p:extLst>
      <p:ext uri="{BB962C8B-B14F-4D97-AF65-F5344CB8AC3E}">
        <p14:creationId xmlns:p14="http://schemas.microsoft.com/office/powerpoint/2010/main" val="44494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p:nvPr>
        </p:nvSpPr>
        <p:spPr/>
        <p:txBody>
          <a:bodyPr/>
          <a:lstStyle/>
          <a:p>
            <a:endParaRPr lang="en-US" altLang="en-US"/>
          </a:p>
        </p:txBody>
      </p:sp>
      <p:pic>
        <p:nvPicPr>
          <p:cNvPr id="27651" name="Picture 3" descr="C:\Users\MAULDIN\Desktop\Hy&amp;Geo\Turkey_Mar_2010\Photos to Post\ephesus-commercial-ago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304800"/>
            <a:ext cx="94837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C01936"/>
          <p:cNvPicPr>
            <a:picLocks noGrp="1" noChangeAspect="1" noChangeArrowheads="1"/>
          </p:cNvPicPr>
          <p:nvPr>
            <p:ph/>
          </p:nvPr>
        </p:nvPicPr>
        <p:blipFill>
          <a:blip r:embed="rId3">
            <a:extLst>
              <a:ext uri="{28A0092B-C50C-407E-A947-70E740481C1C}">
                <a14:useLocalDpi xmlns:a14="http://schemas.microsoft.com/office/drawing/2010/main" val="0"/>
              </a:ext>
            </a:extLst>
          </a:blip>
          <a:srcRect l="10570" r="17886"/>
          <a:stretch>
            <a:fillRect/>
          </a:stretch>
        </p:blipFill>
        <p:spPr>
          <a:xfrm>
            <a:off x="0" y="-76200"/>
            <a:ext cx="6705600" cy="7027863"/>
          </a:xfrm>
          <a:noFill/>
        </p:spPr>
      </p:pic>
      <p:sp>
        <p:nvSpPr>
          <p:cNvPr id="28675" name="Text Box 3"/>
          <p:cNvSpPr txBox="1">
            <a:spLocks noChangeArrowheads="1"/>
          </p:cNvSpPr>
          <p:nvPr/>
        </p:nvSpPr>
        <p:spPr bwMode="auto">
          <a:xfrm>
            <a:off x="1981200" y="63246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latin typeface="Tahoma" panose="020B0604030504040204" pitchFamily="34" charset="0"/>
              </a:rPr>
              <a:t>Commercial Agora</a:t>
            </a:r>
          </a:p>
        </p:txBody>
      </p:sp>
      <p:sp>
        <p:nvSpPr>
          <p:cNvPr id="28676" name="Text Box 4"/>
          <p:cNvSpPr txBox="1">
            <a:spLocks noChangeArrowheads="1"/>
          </p:cNvSpPr>
          <p:nvPr/>
        </p:nvSpPr>
        <p:spPr bwMode="auto">
          <a:xfrm>
            <a:off x="6858000" y="152400"/>
            <a:ext cx="21336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chemeClr val="bg1"/>
                </a:solidFill>
                <a:latin typeface="Tahoma" panose="020B0604030504040204" pitchFamily="34" charset="0"/>
              </a:rPr>
              <a:t>Acts </a:t>
            </a:r>
            <a:r>
              <a:rPr lang="en-US" altLang="en-US">
                <a:solidFill>
                  <a:schemeClr val="bg1"/>
                </a:solidFill>
                <a:latin typeface="Tahoma" panose="020B0604030504040204" pitchFamily="34" charset="0"/>
              </a:rPr>
              <a:t>19:24 </a:t>
            </a:r>
            <a:r>
              <a:rPr lang="en-US" altLang="en-US" sz="2400">
                <a:solidFill>
                  <a:schemeClr val="bg1"/>
                </a:solidFill>
                <a:latin typeface="Tahoma" panose="020B0604030504040204" pitchFamily="34" charset="0"/>
              </a:rPr>
              <a:t>For a certain man named Demetrius, a silversmith, who made silver shrines of Diana, brought no small profit to the craftsmen.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2" descr="ephesus-trajan-fountain.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7939088"/>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2" descr="ephesus-hadrian-temple.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2" descr="ephesus-prytaneion_town-hall.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phesus_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3"/>
            <a:ext cx="90678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2133600" y="0"/>
            <a:ext cx="464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000">
                <a:solidFill>
                  <a:schemeClr val="bg1"/>
                </a:solidFill>
                <a:latin typeface="Tahoma" panose="020B0604030504040204" pitchFamily="34" charset="0"/>
              </a:rPr>
              <a:t>Artistic Impression of</a:t>
            </a:r>
            <a:br>
              <a:rPr lang="en-US" altLang="en-US" sz="2000">
                <a:solidFill>
                  <a:schemeClr val="bg1"/>
                </a:solidFill>
                <a:latin typeface="Tahoma" panose="020B0604030504040204" pitchFamily="34" charset="0"/>
              </a:rPr>
            </a:br>
            <a:r>
              <a:rPr lang="en-US" altLang="en-US" sz="2000">
                <a:solidFill>
                  <a:schemeClr val="bg1"/>
                </a:solidFill>
                <a:latin typeface="Tahoma" panose="020B0604030504040204" pitchFamily="34" charset="0"/>
              </a:rPr>
              <a:t>the Temple of Diana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2" descr="Patmos #9426.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2" descr="Artemis_Ephesus_photo by Leon Mauldin.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304800" y="-228600"/>
            <a:ext cx="9448800" cy="70866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02213"/>
          <p:cNvPicPr>
            <a:picLocks noGrp="1" noChangeAspect="1" noChangeArrowheads="1"/>
          </p:cNvPicPr>
          <p:nvPr>
            <p:ph/>
          </p:nvPr>
        </p:nvPicPr>
        <p:blipFill>
          <a:blip r:embed="rId3">
            <a:lum contrast="30000"/>
            <a:extLst>
              <a:ext uri="{28A0092B-C50C-407E-A947-70E740481C1C}">
                <a14:useLocalDpi xmlns:a14="http://schemas.microsoft.com/office/drawing/2010/main" val="0"/>
              </a:ext>
            </a:extLst>
          </a:blip>
          <a:srcRect/>
          <a:stretch>
            <a:fillRect/>
          </a:stretch>
        </p:blipFill>
        <p:spPr>
          <a:xfrm>
            <a:off x="-152400" y="-76200"/>
            <a:ext cx="9448800" cy="7085013"/>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2" descr="artemis-temple1.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1143000"/>
          </a:xfrm>
        </p:spPr>
        <p:txBody>
          <a:bodyPr/>
          <a:lstStyle/>
          <a:p>
            <a:pPr eaLnBrk="1" hangingPunct="1"/>
            <a:r>
              <a:rPr lang="en-US" altLang="en-US" b="1">
                <a:solidFill>
                  <a:schemeClr val="bg1"/>
                </a:solidFill>
              </a:rPr>
              <a:t>STATUE OF ARTIMIS</a:t>
            </a:r>
          </a:p>
        </p:txBody>
      </p:sp>
      <p:pic>
        <p:nvPicPr>
          <p:cNvPr id="38915" name="Content Placeholder 2" descr="artemis-ephesus-muse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4738" y="930275"/>
            <a:ext cx="445452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25603" name="Rectangle 3"/>
          <p:cNvSpPr>
            <a:spLocks noGrp="1" noChangeArrowheads="1"/>
          </p:cNvSpPr>
          <p:nvPr>
            <p:ph type="body" idx="4294967295"/>
          </p:nvPr>
        </p:nvSpPr>
        <p:spPr>
          <a:xfrm>
            <a:off x="1143000" y="1600200"/>
            <a:ext cx="7543800" cy="4876800"/>
          </a:xfrm>
        </p:spPr>
        <p:txBody>
          <a:bodyPr/>
          <a:lstStyle/>
          <a:p>
            <a:pPr eaLnBrk="1" hangingPunct="1"/>
            <a:r>
              <a:rPr lang="en-US" altLang="en-US" b="1">
                <a:solidFill>
                  <a:schemeClr val="bg1"/>
                </a:solidFill>
              </a:rPr>
              <a:t>The Church That Left Its First Love</a:t>
            </a:r>
          </a:p>
          <a:p>
            <a:pPr eaLnBrk="1" hangingPunct="1"/>
            <a:r>
              <a:rPr lang="en-US" altLang="en-US" b="1">
                <a:solidFill>
                  <a:schemeClr val="bg1"/>
                </a:solidFill>
              </a:rPr>
              <a:t>A Rich History:</a:t>
            </a:r>
          </a:p>
          <a:p>
            <a:pPr eaLnBrk="1" hangingPunct="1"/>
            <a:r>
              <a:rPr lang="en-US" altLang="en-US" b="1">
                <a:solidFill>
                  <a:srgbClr val="FFFF00"/>
                </a:solidFill>
              </a:rPr>
              <a:t>---Paul’s labor there: 3 yrs (Acts 20:31)</a:t>
            </a:r>
          </a:p>
          <a:p>
            <a:pPr eaLnBrk="1" hangingPunct="1"/>
            <a:r>
              <a:rPr lang="en-US" altLang="en-US" b="1">
                <a:solidFill>
                  <a:srgbClr val="FFFF00"/>
                </a:solidFill>
              </a:rPr>
              <a:t>---Aquila and Priscilla (Acts 18:24ff.)</a:t>
            </a:r>
          </a:p>
          <a:p>
            <a:pPr eaLnBrk="1" hangingPunct="1"/>
            <a:r>
              <a:rPr lang="en-US" altLang="en-US" b="1">
                <a:solidFill>
                  <a:srgbClr val="FFFF00"/>
                </a:solidFill>
              </a:rPr>
              <a:t>---Timothy (1 Tim.1:3)</a:t>
            </a:r>
          </a:p>
          <a:p>
            <a:pPr eaLnBrk="1" hangingPunct="1"/>
            <a:r>
              <a:rPr lang="en-US" altLang="en-US" b="1">
                <a:solidFill>
                  <a:srgbClr val="FFFF00"/>
                </a:solidFill>
              </a:rPr>
              <a:t>---John.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60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76200"/>
            <a:ext cx="8229600" cy="1143000"/>
          </a:xfrm>
        </p:spPr>
        <p:txBody>
          <a:bodyPr/>
          <a:lstStyle/>
          <a:p>
            <a:pPr eaLnBrk="1" hangingPunct="1"/>
            <a:r>
              <a:rPr lang="en-US" altLang="en-US" sz="4000" b="1">
                <a:solidFill>
                  <a:schemeClr val="bg1"/>
                </a:solidFill>
              </a:rPr>
              <a:t>Summary of Letter to Ephesus:</a:t>
            </a:r>
          </a:p>
        </p:txBody>
      </p:sp>
      <p:sp>
        <p:nvSpPr>
          <p:cNvPr id="61443" name="Rectangle 3"/>
          <p:cNvSpPr>
            <a:spLocks noGrp="1" noChangeArrowheads="1"/>
          </p:cNvSpPr>
          <p:nvPr>
            <p:ph type="body" idx="4294967295"/>
          </p:nvPr>
        </p:nvSpPr>
        <p:spPr>
          <a:xfrm>
            <a:off x="457200" y="914400"/>
            <a:ext cx="8305800" cy="5943600"/>
          </a:xfrm>
        </p:spPr>
        <p:txBody>
          <a:bodyPr/>
          <a:lstStyle/>
          <a:p>
            <a:pPr eaLnBrk="1" hangingPunct="1"/>
            <a:r>
              <a:rPr lang="en-US" altLang="en-US" b="1">
                <a:solidFill>
                  <a:schemeClr val="bg1"/>
                </a:solidFill>
              </a:rPr>
              <a:t>The Church That Left Its First Love</a:t>
            </a:r>
          </a:p>
          <a:p>
            <a:pPr eaLnBrk="1" hangingPunct="1"/>
            <a:r>
              <a:rPr lang="en-US" altLang="en-US" b="1">
                <a:solidFill>
                  <a:schemeClr val="bg1"/>
                </a:solidFill>
              </a:rPr>
              <a:t>(Commendation) Jesus knows:</a:t>
            </a:r>
          </a:p>
          <a:p>
            <a:pPr eaLnBrk="1" hangingPunct="1"/>
            <a:r>
              <a:rPr lang="en-US" altLang="en-US" b="1">
                <a:solidFill>
                  <a:srgbClr val="FFFF00"/>
                </a:solidFill>
              </a:rPr>
              <a:t>Rev. 2:2: ---their labor-- ---patience</a:t>
            </a:r>
          </a:p>
          <a:p>
            <a:pPr eaLnBrk="1" hangingPunct="1"/>
            <a:r>
              <a:rPr lang="en-US" altLang="en-US" b="1">
                <a:solidFill>
                  <a:srgbClr val="FFFF00"/>
                </a:solidFill>
              </a:rPr>
              <a:t>---doctrinal soundness: </a:t>
            </a:r>
            <a:r>
              <a:rPr lang="en-US" altLang="en-US" b="1">
                <a:solidFill>
                  <a:schemeClr val="bg1"/>
                </a:solidFill>
              </a:rPr>
              <a:t>“I know your works, your labor, your patience, and that you cannot bear those who are evil. And you have tested those who say they are apostles and are not, and have found them liars”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63491" name="Rectangle 3"/>
          <p:cNvSpPr>
            <a:spLocks noGrp="1" noChangeArrowheads="1"/>
          </p:cNvSpPr>
          <p:nvPr>
            <p:ph type="body" idx="4294967295"/>
          </p:nvPr>
        </p:nvSpPr>
        <p:spPr/>
        <p:txBody>
          <a:bodyPr/>
          <a:lstStyle/>
          <a:p>
            <a:pPr eaLnBrk="1" hangingPunct="1"/>
            <a:r>
              <a:rPr lang="en-US" altLang="en-US" b="1">
                <a:solidFill>
                  <a:schemeClr val="bg1"/>
                </a:solidFill>
              </a:rPr>
              <a:t>The Church That Left Its First Love</a:t>
            </a:r>
          </a:p>
          <a:p>
            <a:pPr eaLnBrk="1" hangingPunct="1"/>
            <a:r>
              <a:rPr lang="en-US" altLang="en-US" b="1">
                <a:solidFill>
                  <a:schemeClr val="bg1"/>
                </a:solidFill>
              </a:rPr>
              <a:t>(Commendation) Jesus knows:</a:t>
            </a:r>
          </a:p>
          <a:p>
            <a:pPr eaLnBrk="1" hangingPunct="1"/>
            <a:r>
              <a:rPr lang="en-US" altLang="en-US" b="1">
                <a:solidFill>
                  <a:srgbClr val="FFFF00"/>
                </a:solidFill>
              </a:rPr>
              <a:t>---perseverance; had not become weary.</a:t>
            </a:r>
          </a:p>
          <a:p>
            <a:pPr eaLnBrk="1" hangingPunct="1"/>
            <a:r>
              <a:rPr lang="en-US" altLang="en-US" b="1">
                <a:solidFill>
                  <a:schemeClr val="bg1"/>
                </a:solidFill>
              </a:rPr>
              <a:t>v.3 and you have persevered and have patience, and have labored for My name’s sake and have not become weary.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71683" name="Rectangle 3"/>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Condemnation:</a:t>
            </a:r>
            <a:r>
              <a:rPr lang="en-US" altLang="en-US" b="1">
                <a:solidFill>
                  <a:srgbClr val="FFFF00"/>
                </a:solidFill>
              </a:rPr>
              <a:t> </a:t>
            </a:r>
            <a:r>
              <a:rPr lang="en-US" altLang="en-US" b="1">
                <a:solidFill>
                  <a:schemeClr val="bg1"/>
                </a:solidFill>
              </a:rPr>
              <a:t>v.4 “Nevertheless I have this against you, that you have left your first love.”</a:t>
            </a:r>
            <a:endParaRPr lang="en-US" altLang="en-US" b="1">
              <a:solidFill>
                <a:srgbClr val="FFFF00"/>
              </a:solidFill>
            </a:endParaRPr>
          </a:p>
          <a:p>
            <a:pPr eaLnBrk="1" hangingPunct="1"/>
            <a:r>
              <a:rPr lang="en-US" altLang="en-US" b="1">
                <a:solidFill>
                  <a:srgbClr val="FFFF00"/>
                </a:solidFill>
              </a:rPr>
              <a:t>“You have left your first love.”</a:t>
            </a:r>
          </a:p>
          <a:p>
            <a:pPr eaLnBrk="1" hangingPunct="1"/>
            <a:r>
              <a:rPr lang="en-US" altLang="en-US" b="1">
                <a:solidFill>
                  <a:srgbClr val="FFFF00"/>
                </a:solidFill>
              </a:rPr>
              <a:t>---devotion to God</a:t>
            </a:r>
          </a:p>
          <a:p>
            <a:pPr eaLnBrk="1" hangingPunct="1"/>
            <a:r>
              <a:rPr lang="en-US" altLang="en-US" b="1">
                <a:solidFill>
                  <a:schemeClr val="bg1"/>
                </a:solidFill>
              </a:rPr>
              <a:t>*Baptism of the 12 (Acts 19:1-7)</a:t>
            </a:r>
          </a:p>
          <a:p>
            <a:pPr eaLnBrk="1" hangingPunct="1"/>
            <a:r>
              <a:rPr lang="en-US" altLang="en-US" b="1">
                <a:solidFill>
                  <a:schemeClr val="bg1"/>
                </a:solidFill>
              </a:rPr>
              <a:t>*Clean break with paganism (19:18-20)</a:t>
            </a:r>
          </a:p>
          <a:p>
            <a:pPr eaLnBrk="1" hangingPunct="1"/>
            <a:r>
              <a:rPr lang="en-US" altLang="en-US" b="1">
                <a:solidFill>
                  <a:schemeClr val="bg1"/>
                </a:solidFill>
              </a:rPr>
              <a:t>*Concern of elders (20:17-38)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77827" name="Rectangle 3"/>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Condemnation:</a:t>
            </a:r>
            <a:r>
              <a:rPr lang="en-US" altLang="en-US" b="1">
                <a:solidFill>
                  <a:srgbClr val="FFFF00"/>
                </a:solidFill>
              </a:rPr>
              <a:t> “You have left your first love.”</a:t>
            </a:r>
          </a:p>
          <a:p>
            <a:pPr eaLnBrk="1" hangingPunct="1"/>
            <a:r>
              <a:rPr lang="en-US" altLang="en-US" b="1">
                <a:solidFill>
                  <a:srgbClr val="FFFF00"/>
                </a:solidFill>
              </a:rPr>
              <a:t>---devotion to God</a:t>
            </a:r>
          </a:p>
          <a:p>
            <a:pPr eaLnBrk="1" hangingPunct="1"/>
            <a:r>
              <a:rPr lang="en-US" altLang="en-US" b="1">
                <a:solidFill>
                  <a:srgbClr val="FFFF00"/>
                </a:solidFill>
              </a:rPr>
              <a:t>---love for brethren</a:t>
            </a:r>
          </a:p>
          <a:p>
            <a:pPr eaLnBrk="1" hangingPunct="1"/>
            <a:r>
              <a:rPr lang="en-US" altLang="en-US" b="1">
                <a:solidFill>
                  <a:srgbClr val="FFFF00"/>
                </a:solidFill>
              </a:rPr>
              <a:t>---love for lost souls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73731" name="Rectangle 3"/>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Admonition</a:t>
            </a:r>
          </a:p>
          <a:p>
            <a:pPr eaLnBrk="1" hangingPunct="1"/>
            <a:r>
              <a:rPr lang="en-US" altLang="en-US" b="1">
                <a:solidFill>
                  <a:srgbClr val="FFFF00"/>
                </a:solidFill>
              </a:rPr>
              <a:t>Remember, repent, do the first works</a:t>
            </a:r>
          </a:p>
          <a:p>
            <a:pPr eaLnBrk="1" hangingPunct="1"/>
            <a:r>
              <a:rPr lang="en-US" altLang="en-US" b="1">
                <a:solidFill>
                  <a:srgbClr val="FFFF00"/>
                </a:solidFill>
              </a:rPr>
              <a:t>Else they would lose their identity</a:t>
            </a:r>
          </a:p>
          <a:p>
            <a:pPr eaLnBrk="1" hangingPunct="1"/>
            <a:r>
              <a:rPr lang="en-US" altLang="en-US" b="1">
                <a:solidFill>
                  <a:schemeClr val="bg1"/>
                </a:solidFill>
              </a:rPr>
              <a:t>v.5 Remember therefore from where you have fallen; repent and do the first works, or else I will come to you quickly and remove your lampstand from its place—unless you repent.</a:t>
            </a:r>
          </a:p>
        </p:txBody>
      </p:sp>
      <p:sp>
        <p:nvSpPr>
          <p:cNvPr id="73732" name="Line 4"/>
          <p:cNvSpPr>
            <a:spLocks noChangeShapeType="1"/>
          </p:cNvSpPr>
          <p:nvPr/>
        </p:nvSpPr>
        <p:spPr bwMode="auto">
          <a:xfrm>
            <a:off x="1371600" y="2743200"/>
            <a:ext cx="20574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3" name="Line 5"/>
          <p:cNvSpPr>
            <a:spLocks noChangeShapeType="1"/>
          </p:cNvSpPr>
          <p:nvPr/>
        </p:nvSpPr>
        <p:spPr bwMode="auto">
          <a:xfrm>
            <a:off x="3733800" y="2743200"/>
            <a:ext cx="12192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4" name="Line 6"/>
          <p:cNvSpPr>
            <a:spLocks noChangeShapeType="1"/>
          </p:cNvSpPr>
          <p:nvPr/>
        </p:nvSpPr>
        <p:spPr bwMode="auto">
          <a:xfrm>
            <a:off x="5181600" y="2743200"/>
            <a:ext cx="3276600" cy="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7"/>
          <p:cNvSpPr>
            <a:spLocks noChangeShapeType="1"/>
          </p:cNvSpPr>
          <p:nvPr/>
        </p:nvSpPr>
        <p:spPr bwMode="auto">
          <a:xfrm>
            <a:off x="3657600" y="5334000"/>
            <a:ext cx="45720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73732"/>
                                        </p:tgtEl>
                                        <p:attrNameLst>
                                          <p:attrName>style.visibility</p:attrName>
                                        </p:attrNameLst>
                                      </p:cBhvr>
                                      <p:to>
                                        <p:strVal val="visible"/>
                                      </p:to>
                                    </p:set>
                                    <p:animEffect transition="in" filter="wipe(left)">
                                      <p:cBhvr>
                                        <p:cTn id="23" dur="1000"/>
                                        <p:tgtEl>
                                          <p:spTgt spid="7373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73733"/>
                                        </p:tgtEl>
                                        <p:attrNameLst>
                                          <p:attrName>style.visibility</p:attrName>
                                        </p:attrNameLst>
                                      </p:cBhvr>
                                      <p:to>
                                        <p:strVal val="visible"/>
                                      </p:to>
                                    </p:set>
                                    <p:animEffect transition="in" filter="wipe(left)">
                                      <p:cBhvr>
                                        <p:cTn id="28" dur="1000"/>
                                        <p:tgtEl>
                                          <p:spTgt spid="7373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73734"/>
                                        </p:tgtEl>
                                        <p:attrNameLst>
                                          <p:attrName>style.visibility</p:attrName>
                                        </p:attrNameLst>
                                      </p:cBhvr>
                                      <p:to>
                                        <p:strVal val="visible"/>
                                      </p:to>
                                    </p:set>
                                    <p:animEffect transition="in" filter="wipe(left)">
                                      <p:cBhvr>
                                        <p:cTn id="33" dur="1000"/>
                                        <p:tgtEl>
                                          <p:spTgt spid="7373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73735"/>
                                        </p:tgtEl>
                                        <p:attrNameLst>
                                          <p:attrName>style.visibility</p:attrName>
                                        </p:attrNameLst>
                                      </p:cBhvr>
                                      <p:to>
                                        <p:strVal val="visible"/>
                                      </p:to>
                                    </p:set>
                                    <p:animEffect transition="in" filter="wipe(left)">
                                      <p:cBhvr>
                                        <p:cTn id="38" dur="10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Patmos #94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4000" b="1">
                <a:solidFill>
                  <a:schemeClr val="bg1"/>
                </a:solidFill>
              </a:rPr>
              <a:t>Summary of Letter to Ephesus:</a:t>
            </a:r>
          </a:p>
        </p:txBody>
      </p:sp>
      <p:sp>
        <p:nvSpPr>
          <p:cNvPr id="75779" name="Rectangle 3"/>
          <p:cNvSpPr>
            <a:spLocks noGrp="1" noChangeArrowheads="1"/>
          </p:cNvSpPr>
          <p:nvPr>
            <p:ph type="body" idx="4294967295"/>
          </p:nvPr>
        </p:nvSpPr>
        <p:spPr>
          <a:xfrm>
            <a:off x="914400" y="1600200"/>
            <a:ext cx="7772400" cy="5029200"/>
          </a:xfrm>
        </p:spPr>
        <p:txBody>
          <a:bodyPr/>
          <a:lstStyle/>
          <a:p>
            <a:pPr eaLnBrk="1" hangingPunct="1"/>
            <a:r>
              <a:rPr lang="en-US" altLang="en-US" b="1">
                <a:solidFill>
                  <a:schemeClr val="bg1"/>
                </a:solidFill>
              </a:rPr>
              <a:t>Further: </a:t>
            </a:r>
          </a:p>
          <a:p>
            <a:pPr eaLnBrk="1" hangingPunct="1"/>
            <a:r>
              <a:rPr lang="en-US" altLang="en-US" b="1">
                <a:solidFill>
                  <a:schemeClr val="bg1"/>
                </a:solidFill>
              </a:rPr>
              <a:t>v.6  But this you have, that you hate the deeds of the </a:t>
            </a:r>
            <a:r>
              <a:rPr lang="en-US" altLang="en-US" b="1">
                <a:solidFill>
                  <a:srgbClr val="FFFF00"/>
                </a:solidFill>
              </a:rPr>
              <a:t>Nicolaitans</a:t>
            </a:r>
            <a:r>
              <a:rPr lang="en-US" altLang="en-US" b="1">
                <a:solidFill>
                  <a:schemeClr val="bg1"/>
                </a:solidFill>
              </a:rPr>
              <a:t>, which I also hate.</a:t>
            </a:r>
          </a:p>
          <a:p>
            <a:pPr eaLnBrk="1" hangingPunct="1"/>
            <a:r>
              <a:rPr lang="en-US" altLang="en-US" b="1">
                <a:solidFill>
                  <a:schemeClr val="bg1"/>
                </a:solidFill>
              </a:rPr>
              <a:t>v.7  He who has an ear, let him hear what the Spirit says to the churches. To him who overcomes I will give to eat from the tree of life, which is in the midst of the Paradise of God.</a:t>
            </a:r>
          </a:p>
        </p:txBody>
      </p:sp>
      <p:sp>
        <p:nvSpPr>
          <p:cNvPr id="75780" name="Line 4"/>
          <p:cNvSpPr>
            <a:spLocks noChangeShapeType="1"/>
          </p:cNvSpPr>
          <p:nvPr/>
        </p:nvSpPr>
        <p:spPr bwMode="auto">
          <a:xfrm>
            <a:off x="2819400" y="4267200"/>
            <a:ext cx="53340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1" name="Line 5"/>
          <p:cNvSpPr>
            <a:spLocks noChangeShapeType="1"/>
          </p:cNvSpPr>
          <p:nvPr/>
        </p:nvSpPr>
        <p:spPr bwMode="auto">
          <a:xfrm>
            <a:off x="2438400" y="4724400"/>
            <a:ext cx="58674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2" name="Line 6"/>
          <p:cNvSpPr>
            <a:spLocks noChangeShapeType="1"/>
          </p:cNvSpPr>
          <p:nvPr/>
        </p:nvSpPr>
        <p:spPr bwMode="auto">
          <a:xfrm>
            <a:off x="3657600" y="5257800"/>
            <a:ext cx="22098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3" name="Line 7"/>
          <p:cNvSpPr>
            <a:spLocks noChangeShapeType="1"/>
          </p:cNvSpPr>
          <p:nvPr/>
        </p:nvSpPr>
        <p:spPr bwMode="auto">
          <a:xfrm>
            <a:off x="3124200" y="5715000"/>
            <a:ext cx="26670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75780"/>
                                        </p:tgtEl>
                                        <p:attrNameLst>
                                          <p:attrName>style.visibility</p:attrName>
                                        </p:attrNameLst>
                                      </p:cBhvr>
                                      <p:to>
                                        <p:strVal val="visible"/>
                                      </p:to>
                                    </p:set>
                                    <p:animEffect transition="in" filter="wipe(left)">
                                      <p:cBhvr>
                                        <p:cTn id="19" dur="1000"/>
                                        <p:tgtEl>
                                          <p:spTgt spid="7578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75781"/>
                                        </p:tgtEl>
                                        <p:attrNameLst>
                                          <p:attrName>style.visibility</p:attrName>
                                        </p:attrNameLst>
                                      </p:cBhvr>
                                      <p:to>
                                        <p:strVal val="visible"/>
                                      </p:to>
                                    </p:set>
                                    <p:animEffect transition="in" filter="wipe(left)">
                                      <p:cBhvr>
                                        <p:cTn id="24" dur="1000"/>
                                        <p:tgtEl>
                                          <p:spTgt spid="7578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75782"/>
                                        </p:tgtEl>
                                        <p:attrNameLst>
                                          <p:attrName>style.visibility</p:attrName>
                                        </p:attrNameLst>
                                      </p:cBhvr>
                                      <p:to>
                                        <p:strVal val="visible"/>
                                      </p:to>
                                    </p:set>
                                    <p:animEffect transition="in" filter="wipe(left)">
                                      <p:cBhvr>
                                        <p:cTn id="29" dur="1000"/>
                                        <p:tgtEl>
                                          <p:spTgt spid="7578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75783"/>
                                        </p:tgtEl>
                                        <p:attrNameLst>
                                          <p:attrName>style.visibility</p:attrName>
                                        </p:attrNameLst>
                                      </p:cBhvr>
                                      <p:to>
                                        <p:strVal val="visible"/>
                                      </p:to>
                                    </p:set>
                                    <p:animEffect transition="in" filter="wipe(left)">
                                      <p:cBhvr>
                                        <p:cTn id="34" dur="1000"/>
                                        <p:tgtEl>
                                          <p:spTgt spid="75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atmos #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2" descr="Patmos #9437.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2" descr="ephesus-domitian-museum.jpg"/>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1308100" y="-11113"/>
            <a:ext cx="6845300" cy="686911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14600" y="274638"/>
            <a:ext cx="4267200" cy="1249362"/>
          </a:xfrm>
        </p:spPr>
        <p:txBody>
          <a:bodyPr/>
          <a:lstStyle/>
          <a:p>
            <a:pPr eaLnBrk="1" hangingPunct="1"/>
            <a:r>
              <a:rPr lang="en-US" altLang="en-US" sz="3600">
                <a:solidFill>
                  <a:schemeClr val="bg1"/>
                </a:solidFill>
              </a:rPr>
              <a:t>In the Middle of the Lampstands</a:t>
            </a:r>
            <a:r>
              <a:rPr lang="en-US" altLang="en-US" sz="4000"/>
              <a:t> </a:t>
            </a:r>
          </a:p>
        </p:txBody>
      </p:sp>
      <p:sp>
        <p:nvSpPr>
          <p:cNvPr id="11267" name="Text Box 6"/>
          <p:cNvSpPr txBox="1">
            <a:spLocks noChangeArrowheads="1"/>
          </p:cNvSpPr>
          <p:nvPr/>
        </p:nvSpPr>
        <p:spPr bwMode="auto">
          <a:xfrm>
            <a:off x="0" y="64770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a:latin typeface="Tahoma" panose="020B0604030504040204" pitchFamily="34" charset="0"/>
              </a:rPr>
              <a:t>Lamp on Stand – Ephesus Museum</a:t>
            </a:r>
          </a:p>
        </p:txBody>
      </p:sp>
      <p:sp>
        <p:nvSpPr>
          <p:cNvPr id="11268" name="Text Box 7"/>
          <p:cNvSpPr txBox="1">
            <a:spLocks noChangeArrowheads="1"/>
          </p:cNvSpPr>
          <p:nvPr/>
        </p:nvSpPr>
        <p:spPr bwMode="auto">
          <a:xfrm>
            <a:off x="762000" y="1371600"/>
            <a:ext cx="25908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chemeClr val="bg1"/>
                </a:solidFill>
              </a:rPr>
              <a:t>Rev. 1:20: and the seven lampstands which you saw are the seven churches.</a:t>
            </a:r>
          </a:p>
        </p:txBody>
      </p:sp>
      <p:pic>
        <p:nvPicPr>
          <p:cNvPr id="11269" name="Content Placeholder 3" descr="Lampstand Ephesus Museum.jpg"/>
          <p:cNvPicPr>
            <a:picLocks noChangeAspect="1"/>
          </p:cNvPicPr>
          <p:nvPr/>
        </p:nvPicPr>
        <p:blipFill>
          <a:blip r:embed="rId3">
            <a:extLst>
              <a:ext uri="{28A0092B-C50C-407E-A947-70E740481C1C}">
                <a14:useLocalDpi xmlns:a14="http://schemas.microsoft.com/office/drawing/2010/main" val="0"/>
              </a:ext>
            </a:extLst>
          </a:blip>
          <a:srcRect l="22095" t="15852" r="10745" b="7401"/>
          <a:stretch>
            <a:fillRect/>
          </a:stretch>
        </p:blipFill>
        <p:spPr bwMode="auto">
          <a:xfrm>
            <a:off x="3962400" y="1676400"/>
            <a:ext cx="2590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Kris\Downloads\SBA Seven churches sm.jpg">
            <a:extLst>
              <a:ext uri="{FF2B5EF4-FFF2-40B4-BE49-F238E27FC236}">
                <a16:creationId xmlns:a16="http://schemas.microsoft.com/office/drawing/2014/main" id="{63C42A54-EC86-502A-A713-A810F601F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y Dropbox\office\Big Picture\layout\Links\my_maps\png\map20_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381" y="0"/>
            <a:ext cx="10518348"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D7AE928A-37C7-E3D5-E2F3-E50C60F14FDF}"/>
              </a:ext>
            </a:extLst>
          </p:cNvPr>
          <p:cNvSpPr>
            <a:spLocks noChangeArrowheads="1"/>
          </p:cNvSpPr>
          <p:nvPr/>
        </p:nvSpPr>
        <p:spPr bwMode="auto">
          <a:xfrm>
            <a:off x="3048000" y="3810000"/>
            <a:ext cx="1828799" cy="685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45718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EAE77D"/>
      </a:accent1>
      <a:accent2>
        <a:srgbClr val="333399"/>
      </a:accent2>
      <a:accent3>
        <a:srgbClr val="FFFFFF"/>
      </a:accent3>
      <a:accent4>
        <a:srgbClr val="000000"/>
      </a:accent4>
      <a:accent5>
        <a:srgbClr val="F3F1B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EAE77D"/>
        </a:accent1>
        <a:accent2>
          <a:srgbClr val="333399"/>
        </a:accent2>
        <a:accent3>
          <a:srgbClr val="FFFFFF"/>
        </a:accent3>
        <a:accent4>
          <a:srgbClr val="000000"/>
        </a:accent4>
        <a:accent5>
          <a:srgbClr val="F3F1B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601</TotalTime>
  <Words>2485</Words>
  <Application>Microsoft Office PowerPoint</Application>
  <PresentationFormat>On-screen Show (4:3)</PresentationFormat>
  <Paragraphs>128</Paragraphs>
  <Slides>40</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Tahoma</vt:lpstr>
      <vt:lpstr>Default Design</vt:lpstr>
      <vt:lpstr>PowerPoint Presentation</vt:lpstr>
      <vt:lpstr>Satellite View </vt:lpstr>
      <vt:lpstr>PowerPoint Presentation</vt:lpstr>
      <vt:lpstr>PowerPoint Presentation</vt:lpstr>
      <vt:lpstr>PowerPoint Presentation</vt:lpstr>
      <vt:lpstr>PowerPoint Presentation</vt:lpstr>
      <vt:lpstr>PowerPoint Presentation</vt:lpstr>
      <vt:lpstr>In the Middle of the Lampstands </vt:lpstr>
      <vt:lpstr>PowerPoint Presentation</vt:lpstr>
      <vt:lpstr>In the Middle of the Lampstands </vt:lpstr>
      <vt:lpstr>In the Middle of the Lampstands </vt:lpstr>
      <vt:lpstr>PowerPoint Presentation</vt:lpstr>
      <vt:lpstr>PowerPoint Presentation</vt:lpstr>
      <vt:lpstr>PowerPoint Presentation</vt:lpstr>
      <vt:lpstr>PowerPoint Presentation</vt:lpstr>
      <vt:lpstr>PowerPoint Presentation</vt:lpstr>
      <vt:lpstr>PowerPoint Presentation</vt:lpstr>
      <vt:lpstr>The City of Ephesus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STATUE OF ARTIMIS</vt:lpstr>
      <vt:lpstr>Summary of Letter to Ephesus:</vt:lpstr>
      <vt:lpstr>Summary of Letter to Ephesus:</vt:lpstr>
      <vt:lpstr>Summary of Letter to Ephesus:</vt:lpstr>
      <vt:lpstr>Summary of Letter to Ephesus:</vt:lpstr>
      <vt:lpstr>Summary of Letter to Ephesus:</vt:lpstr>
      <vt:lpstr>Summary of Letter to Ephesus:</vt:lpstr>
      <vt:lpstr>Summary of Letter to Ephesus:</vt:lpstr>
    </vt:vector>
  </TitlesOfParts>
  <Company>Hanceville Church of Christ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Leon Mauldin</dc:creator>
  <cp:lastModifiedBy>Northwood1</cp:lastModifiedBy>
  <cp:revision>52</cp:revision>
  <dcterms:created xsi:type="dcterms:W3CDTF">2006-09-22T16:10:25Z</dcterms:created>
  <dcterms:modified xsi:type="dcterms:W3CDTF">2023-01-27T22:07:27Z</dcterms:modified>
</cp:coreProperties>
</file>