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94" r:id="rId2"/>
    <p:sldId id="290" r:id="rId3"/>
    <p:sldId id="291" r:id="rId4"/>
    <p:sldId id="292" r:id="rId5"/>
    <p:sldId id="299" r:id="rId6"/>
    <p:sldId id="303" r:id="rId7"/>
    <p:sldId id="257" r:id="rId8"/>
    <p:sldId id="304" r:id="rId9"/>
    <p:sldId id="305" r:id="rId10"/>
    <p:sldId id="306" r:id="rId11"/>
    <p:sldId id="258" r:id="rId12"/>
    <p:sldId id="289" r:id="rId13"/>
    <p:sldId id="259" r:id="rId14"/>
    <p:sldId id="260" r:id="rId15"/>
    <p:sldId id="261" r:id="rId16"/>
    <p:sldId id="262" r:id="rId17"/>
    <p:sldId id="263" r:id="rId18"/>
    <p:sldId id="264" r:id="rId19"/>
    <p:sldId id="265" r:id="rId20"/>
    <p:sldId id="302" r:id="rId21"/>
    <p:sldId id="266" r:id="rId22"/>
    <p:sldId id="267" r:id="rId23"/>
    <p:sldId id="268" r:id="rId24"/>
    <p:sldId id="269" r:id="rId25"/>
    <p:sldId id="298" r:id="rId26"/>
    <p:sldId id="270" r:id="rId27"/>
    <p:sldId id="271" r:id="rId28"/>
    <p:sldId id="272" r:id="rId29"/>
    <p:sldId id="273" r:id="rId30"/>
    <p:sldId id="274" r:id="rId31"/>
    <p:sldId id="275" r:id="rId32"/>
    <p:sldId id="283" r:id="rId33"/>
    <p:sldId id="276" r:id="rId34"/>
    <p:sldId id="277" r:id="rId35"/>
    <p:sldId id="278" r:id="rId36"/>
    <p:sldId id="279" r:id="rId37"/>
    <p:sldId id="280" r:id="rId38"/>
    <p:sldId id="281" r:id="rId39"/>
    <p:sldId id="285" r:id="rId40"/>
    <p:sldId id="301" r:id="rId41"/>
    <p:sldId id="286" r:id="rId42"/>
    <p:sldId id="287" r:id="rId43"/>
    <p:sldId id="300" r:id="rId44"/>
    <p:sldId id="288" r:id="rId45"/>
    <p:sldId id="284" r:id="rId46"/>
    <p:sldId id="282" r:id="rId47"/>
    <p:sldId id="295" r:id="rId48"/>
    <p:sldId id="296" r:id="rId4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9" autoAdjust="0"/>
    <p:restoredTop sz="94523" autoAdjust="0"/>
  </p:normalViewPr>
  <p:slideViewPr>
    <p:cSldViewPr>
      <p:cViewPr varScale="1">
        <p:scale>
          <a:sx n="103" d="100"/>
          <a:sy n="103" d="100"/>
        </p:scale>
        <p:origin x="1173" y="5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396A49D7-5A18-6CA5-5F04-10106B8E946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a:p>
        </p:txBody>
      </p:sp>
      <p:sp>
        <p:nvSpPr>
          <p:cNvPr id="6147" name="Rectangle 3">
            <a:extLst>
              <a:ext uri="{FF2B5EF4-FFF2-40B4-BE49-F238E27FC236}">
                <a16:creationId xmlns:a16="http://schemas.microsoft.com/office/drawing/2014/main" id="{8842E8B4-4DCB-CF8E-BBD8-4961BB261173}"/>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a:p>
        </p:txBody>
      </p:sp>
      <p:sp>
        <p:nvSpPr>
          <p:cNvPr id="51204" name="Rectangle 4">
            <a:extLst>
              <a:ext uri="{FF2B5EF4-FFF2-40B4-BE49-F238E27FC236}">
                <a16:creationId xmlns:a16="http://schemas.microsoft.com/office/drawing/2014/main" id="{4641BB2D-8654-3CA9-89D8-2389134CD208}"/>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64DA4AB4-97D0-C7DD-E6F7-1B0BC36618FE}"/>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a:extLst>
              <a:ext uri="{FF2B5EF4-FFF2-40B4-BE49-F238E27FC236}">
                <a16:creationId xmlns:a16="http://schemas.microsoft.com/office/drawing/2014/main" id="{F618B6B7-0FE9-3AFE-DF58-513F971212A4}"/>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a:p>
        </p:txBody>
      </p:sp>
      <p:sp>
        <p:nvSpPr>
          <p:cNvPr id="6151" name="Rectangle 7">
            <a:extLst>
              <a:ext uri="{FF2B5EF4-FFF2-40B4-BE49-F238E27FC236}">
                <a16:creationId xmlns:a16="http://schemas.microsoft.com/office/drawing/2014/main" id="{09EF18B1-D0DC-AFE4-47C3-4B457AEF8453}"/>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D929634-2111-44B8-B926-BE6DA130ACD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7DBCB7E3-7FF6-855C-056D-FD4F9B257C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794B08F-5FFF-442E-B644-C64C4C68D98C}" type="slidenum">
              <a:rPr lang="en-US" altLang="en-US"/>
              <a:pPr eaLnBrk="1" hangingPunct="1"/>
              <a:t>1</a:t>
            </a:fld>
            <a:endParaRPr lang="en-US" altLang="en-US"/>
          </a:p>
        </p:txBody>
      </p:sp>
      <p:sp>
        <p:nvSpPr>
          <p:cNvPr id="52227" name="Rectangle 2">
            <a:extLst>
              <a:ext uri="{FF2B5EF4-FFF2-40B4-BE49-F238E27FC236}">
                <a16:creationId xmlns:a16="http://schemas.microsoft.com/office/drawing/2014/main" id="{7BE70893-B5FE-F8EF-DA60-2412C3218429}"/>
              </a:ext>
            </a:extLst>
          </p:cNvPr>
          <p:cNvSpPr>
            <a:spLocks noRot="1" noChangeArrowheads="1" noTextEdit="1"/>
          </p:cNvSpPr>
          <p:nvPr>
            <p:ph type="sldImg"/>
          </p:nvPr>
        </p:nvSpPr>
        <p:spPr>
          <a:ln/>
        </p:spPr>
      </p:sp>
      <p:sp>
        <p:nvSpPr>
          <p:cNvPr id="52228" name="Rectangle 3">
            <a:extLst>
              <a:ext uri="{FF2B5EF4-FFF2-40B4-BE49-F238E27FC236}">
                <a16:creationId xmlns:a16="http://schemas.microsoft.com/office/drawing/2014/main" id="{97F1FEC8-F753-F468-D9DF-2999CC3C9D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1D83BA34-E555-096A-22CB-D19771C5CA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29A241B-0EAB-4911-8316-C72E218DD2E5}" type="slidenum">
              <a:rPr lang="en-US" altLang="en-US"/>
              <a:pPr eaLnBrk="1" hangingPunct="1"/>
              <a:t>10</a:t>
            </a:fld>
            <a:endParaRPr lang="en-US" altLang="en-US"/>
          </a:p>
        </p:txBody>
      </p:sp>
      <p:sp>
        <p:nvSpPr>
          <p:cNvPr id="61443" name="Rectangle 2">
            <a:extLst>
              <a:ext uri="{FF2B5EF4-FFF2-40B4-BE49-F238E27FC236}">
                <a16:creationId xmlns:a16="http://schemas.microsoft.com/office/drawing/2014/main" id="{894B9476-D83A-A33A-80A8-69EFFBE5CDFB}"/>
              </a:ext>
            </a:extLst>
          </p:cNvPr>
          <p:cNvSpPr>
            <a:spLocks noRot="1" noChangeArrowheads="1" noTextEdit="1"/>
          </p:cNvSpPr>
          <p:nvPr>
            <p:ph type="sldImg"/>
          </p:nvPr>
        </p:nvSpPr>
        <p:spPr>
          <a:ln/>
        </p:spPr>
      </p:sp>
      <p:sp>
        <p:nvSpPr>
          <p:cNvPr id="61444" name="Rectangle 3">
            <a:extLst>
              <a:ext uri="{FF2B5EF4-FFF2-40B4-BE49-F238E27FC236}">
                <a16:creationId xmlns:a16="http://schemas.microsoft.com/office/drawing/2014/main" id="{0781F4B4-B4D9-D8EC-4266-BF359BE5BC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3DE39BDF-0ACB-CC30-5D90-7223B67D06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ECC8C00-4794-4771-9FCC-C43D7C7D9E27}" type="slidenum">
              <a:rPr lang="en-US" altLang="en-US"/>
              <a:pPr eaLnBrk="1" hangingPunct="1"/>
              <a:t>11</a:t>
            </a:fld>
            <a:endParaRPr lang="en-US" altLang="en-US"/>
          </a:p>
        </p:txBody>
      </p:sp>
      <p:sp>
        <p:nvSpPr>
          <p:cNvPr id="62467" name="Rectangle 2">
            <a:extLst>
              <a:ext uri="{FF2B5EF4-FFF2-40B4-BE49-F238E27FC236}">
                <a16:creationId xmlns:a16="http://schemas.microsoft.com/office/drawing/2014/main" id="{DA309270-4E5E-7C57-675F-B57FB7CAB08C}"/>
              </a:ext>
            </a:extLst>
          </p:cNvPr>
          <p:cNvSpPr>
            <a:spLocks noRot="1" noChangeArrowheads="1" noTextEdit="1"/>
          </p:cNvSpPr>
          <p:nvPr>
            <p:ph type="sldImg"/>
          </p:nvPr>
        </p:nvSpPr>
        <p:spPr>
          <a:ln/>
        </p:spPr>
      </p:sp>
      <p:sp>
        <p:nvSpPr>
          <p:cNvPr id="62468" name="Rectangle 3">
            <a:extLst>
              <a:ext uri="{FF2B5EF4-FFF2-40B4-BE49-F238E27FC236}">
                <a16:creationId xmlns:a16="http://schemas.microsoft.com/office/drawing/2014/main" id="{204766D7-7E22-6FA4-5F9D-051C8C9646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B84BAF6A-68D3-9C9E-D84B-ED00E08F71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6228E73-BD2B-40D5-B8FD-57FAE8B0A8F2}" type="slidenum">
              <a:rPr lang="en-US" altLang="en-US"/>
              <a:pPr eaLnBrk="1" hangingPunct="1"/>
              <a:t>12</a:t>
            </a:fld>
            <a:endParaRPr lang="en-US" altLang="en-US"/>
          </a:p>
        </p:txBody>
      </p:sp>
      <p:sp>
        <p:nvSpPr>
          <p:cNvPr id="63491" name="Rectangle 2">
            <a:extLst>
              <a:ext uri="{FF2B5EF4-FFF2-40B4-BE49-F238E27FC236}">
                <a16:creationId xmlns:a16="http://schemas.microsoft.com/office/drawing/2014/main" id="{C7ACDFE1-0C63-4CC1-3AD1-FF5F45B8E125}"/>
              </a:ext>
            </a:extLst>
          </p:cNvPr>
          <p:cNvSpPr>
            <a:spLocks noRot="1" noChangeArrowheads="1" noTextEdit="1"/>
          </p:cNvSpPr>
          <p:nvPr>
            <p:ph type="sldImg"/>
          </p:nvPr>
        </p:nvSpPr>
        <p:spPr>
          <a:ln/>
        </p:spPr>
      </p:sp>
      <p:sp>
        <p:nvSpPr>
          <p:cNvPr id="63492" name="Rectangle 3">
            <a:extLst>
              <a:ext uri="{FF2B5EF4-FFF2-40B4-BE49-F238E27FC236}">
                <a16:creationId xmlns:a16="http://schemas.microsoft.com/office/drawing/2014/main" id="{40A05D1F-7BAD-8BA9-4D25-74D86D193A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2FD4D4AA-9F4E-1439-88D9-0DA96B364C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606FC05-404D-4E74-8223-4D864C5B2C6C}" type="slidenum">
              <a:rPr lang="en-US" altLang="en-US"/>
              <a:pPr eaLnBrk="1" hangingPunct="1"/>
              <a:t>13</a:t>
            </a:fld>
            <a:endParaRPr lang="en-US" altLang="en-US"/>
          </a:p>
        </p:txBody>
      </p:sp>
      <p:sp>
        <p:nvSpPr>
          <p:cNvPr id="64515" name="Rectangle 2">
            <a:extLst>
              <a:ext uri="{FF2B5EF4-FFF2-40B4-BE49-F238E27FC236}">
                <a16:creationId xmlns:a16="http://schemas.microsoft.com/office/drawing/2014/main" id="{580F5B8C-B919-A0B2-BB0F-31E5B5C403A5}"/>
              </a:ext>
            </a:extLst>
          </p:cNvPr>
          <p:cNvSpPr>
            <a:spLocks noRot="1" noChangeArrowheads="1" noTextEdit="1"/>
          </p:cNvSpPr>
          <p:nvPr>
            <p:ph type="sldImg"/>
          </p:nvPr>
        </p:nvSpPr>
        <p:spPr>
          <a:xfrm>
            <a:off x="1144588" y="685800"/>
            <a:ext cx="4572000" cy="3429000"/>
          </a:xfrm>
          <a:ln/>
        </p:spPr>
      </p:sp>
      <p:sp>
        <p:nvSpPr>
          <p:cNvPr id="64516" name="Rectangle 3">
            <a:extLst>
              <a:ext uri="{FF2B5EF4-FFF2-40B4-BE49-F238E27FC236}">
                <a16:creationId xmlns:a16="http://schemas.microsoft.com/office/drawing/2014/main" id="{FDDE0C22-C00F-31D5-6EF3-019038D037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lnSpc>
                <a:spcPct val="80000"/>
              </a:lnSpc>
            </a:pPr>
            <a:r>
              <a:rPr lang="en-US" altLang="en-US" sz="800" b="1">
                <a:latin typeface="Arial" panose="020B0604020202020204" pitchFamily="34" charset="0"/>
              </a:rPr>
              <a:t>Historical Background</a:t>
            </a:r>
          </a:p>
          <a:p>
            <a:pPr marL="228600" indent="-228600" eaLnBrk="1" hangingPunct="1">
              <a:lnSpc>
                <a:spcPct val="80000"/>
              </a:lnSpc>
              <a:buFontTx/>
              <a:buAutoNum type="arabicPeriod"/>
            </a:pPr>
            <a:r>
              <a:rPr lang="en-US" altLang="en-US" sz="800">
                <a:latin typeface="Arial" panose="020B0604020202020204" pitchFamily="34" charset="0"/>
              </a:rPr>
              <a:t>The site of Pergamum was first settled in the third millennium B.C.  From 547-334 B.C. it was under Persian rule, until Alexander the Great conquered Asia minor (ca. 334 B.C.) and Pergamum gained importance.  Upon his death his general Lysimachus turned the small town of Pergamum into a military base.  He also built Ephesus during this period, a city which would be Pergamum’s main rival for power for centuries to come.  When Lysimachus was killed in battle, his successor, Philetarus, inherited the city.  Philetarus left the city to his adopted son, Eumenes I, founder of the </a:t>
            </a:r>
            <a:r>
              <a:rPr lang="en-US" altLang="en-US" sz="800" b="1">
                <a:latin typeface="Arial" panose="020B0604020202020204" pitchFamily="34" charset="0"/>
              </a:rPr>
              <a:t>Pergamene dynasty</a:t>
            </a:r>
            <a:r>
              <a:rPr lang="en-US" altLang="en-US" sz="800">
                <a:latin typeface="Arial" panose="020B0604020202020204" pitchFamily="34" charset="0"/>
              </a:rPr>
              <a:t>:</a:t>
            </a:r>
          </a:p>
          <a:p>
            <a:pPr marL="685800" lvl="1" indent="-228600" eaLnBrk="1" hangingPunct="1">
              <a:lnSpc>
                <a:spcPct val="80000"/>
              </a:lnSpc>
              <a:buFontTx/>
              <a:buAutoNum type="alphaLcPeriod"/>
            </a:pPr>
            <a:r>
              <a:rPr lang="en-US" altLang="en-US" sz="800">
                <a:latin typeface="Arial" panose="020B0604020202020204" pitchFamily="34" charset="0"/>
              </a:rPr>
              <a:t>Under the reign of Eumenes I (263-241 B.C.), Pergamum became a leading cultural center, especially in art and science.  The acropolis underwent massive restoration and the Aesculapium, a cultic healing center, was founded.  When Eumenes I died, he bequeathed the city to his nephew, Attlos I.</a:t>
            </a:r>
          </a:p>
          <a:p>
            <a:pPr marL="685800" lvl="1" indent="-228600" eaLnBrk="1" hangingPunct="1">
              <a:lnSpc>
                <a:spcPct val="80000"/>
              </a:lnSpc>
              <a:buFontTx/>
              <a:buAutoNum type="alphaLcPeriod"/>
            </a:pPr>
            <a:r>
              <a:rPr lang="en-US" altLang="en-US" sz="800">
                <a:latin typeface="Arial" panose="020B0604020202020204" pitchFamily="34" charset="0"/>
              </a:rPr>
              <a:t>Ruling from 241-197 B.C., Attlos’ first task was to defeat the Galatian Gauls who were demanding taxes from the city.  His victory brought the establishment of the kingdom of Pergamum, which stretched from the Sea of Marmara to the Troas mountains.  To celebrate his victory, he built the temple of Athena, the famous library, and the Altar of Zeus.  Attlos I is also noted for his alliance with Greece and Rome.</a:t>
            </a:r>
          </a:p>
          <a:p>
            <a:pPr marL="685800" lvl="1" indent="-228600" eaLnBrk="1" hangingPunct="1">
              <a:lnSpc>
                <a:spcPct val="80000"/>
              </a:lnSpc>
              <a:buFontTx/>
              <a:buAutoNum type="alphaLcPeriod"/>
            </a:pPr>
            <a:r>
              <a:rPr lang="en-US" altLang="en-US" sz="800">
                <a:latin typeface="Arial" panose="020B0604020202020204" pitchFamily="34" charset="0"/>
              </a:rPr>
              <a:t>Eumenes II succeeded Attlos I (197-159 B.C.) and extended the borders of the kingdom to Bythinia and Cappodoccia.  These years were considered the first golden age of Pergamum; the city became the center for the arts and sciences, the library was enlarged, and construction on the Altar of Zeus was completed. </a:t>
            </a:r>
          </a:p>
          <a:p>
            <a:pPr marL="685800" lvl="1" indent="-228600" eaLnBrk="1" hangingPunct="1">
              <a:lnSpc>
                <a:spcPct val="80000"/>
              </a:lnSpc>
              <a:buFontTx/>
              <a:buAutoNum type="alphaLcPeriod"/>
            </a:pPr>
            <a:r>
              <a:rPr lang="en-US" altLang="en-US" sz="800">
                <a:latin typeface="Arial" panose="020B0604020202020204" pitchFamily="34" charset="0"/>
              </a:rPr>
              <a:t>During the reign of Attlos II, from 159-138 B.C., Prusias, king of Bithynia, attacked the city and sacked the lower city.  Because Pergamum had the support of Rome, the two rulers formed a treaty.</a:t>
            </a:r>
          </a:p>
          <a:p>
            <a:pPr marL="685800" lvl="1" indent="-228600" eaLnBrk="1" hangingPunct="1">
              <a:lnSpc>
                <a:spcPct val="80000"/>
              </a:lnSpc>
              <a:buFontTx/>
              <a:buAutoNum type="alphaLcPeriod"/>
            </a:pPr>
            <a:r>
              <a:rPr lang="en-US" altLang="en-US" sz="800">
                <a:latin typeface="Arial" panose="020B0604020202020204" pitchFamily="34" charset="0"/>
              </a:rPr>
              <a:t>Attlos II was succeeded by Attlos III (138-133 B.C.), a hypochondriac more interested in chemistry than politics.  He tested poisons on prisoners and the elderly in order to find antidotes.  When his mother and wife died, he believed them to have been poisoned and went mad in his search for the antidote.  He died in 133 B.C. and willed Pergamum to Rome.</a:t>
            </a:r>
          </a:p>
          <a:p>
            <a:pPr marL="228600" indent="-228600" eaLnBrk="1" hangingPunct="1">
              <a:lnSpc>
                <a:spcPct val="80000"/>
              </a:lnSpc>
              <a:buFontTx/>
              <a:buAutoNum type="arabicPeriod"/>
            </a:pPr>
            <a:r>
              <a:rPr lang="en-US" altLang="en-US" sz="800">
                <a:latin typeface="Arial" panose="020B0604020202020204" pitchFamily="34" charset="0"/>
              </a:rPr>
              <a:t>Pergamum came under Rome’s jurisdiction between 133-40 B.C.  The first state in Asia Minor was established (Provincia Asia), and Pergamum was ruled by many proconsuls.  While Julius Caesar was in power of Rome, Pergamum enjoyed a second golden age.  Upon his death the city was given to Marc Antony (40 B.C.-14 A.D.), who gave all 200,000 books from the library to Cleopatra.  Augustus Caesar defeated Antony and gained power of the city, during which time the first temple of the Imperial cult was constructed.</a:t>
            </a:r>
          </a:p>
          <a:p>
            <a:pPr marL="228600" indent="-228600" eaLnBrk="1" hangingPunct="1">
              <a:lnSpc>
                <a:spcPct val="80000"/>
              </a:lnSpc>
              <a:buFontTx/>
              <a:buAutoNum type="arabicPeriod"/>
            </a:pPr>
            <a:r>
              <a:rPr lang="en-US" altLang="en-US" sz="800">
                <a:latin typeface="Arial" panose="020B0604020202020204" pitchFamily="34" charset="0"/>
              </a:rPr>
              <a:t>During the reign of Tiberius (14-37 A.D.), the city suffered a great earthquake.  Because the emperor rebuilt and repaired the city, a temple was erected here in his honor.  Pergamum was to become the center for imperial veneration in Asia.  Temples were built to emperors Trajan (98-117 A.D.) and Hadrian (117-138 A.D.) and to Faustina, Marcus Aurelius’ wife (157-180 A.D.).  Marcus Aurelius gave a medal to Claudius Galenus, a famous doctor from the Aesculapium and personal physician of Aurelius and his son Commodus’ (of </a:t>
            </a:r>
            <a:r>
              <a:rPr lang="en-US" altLang="en-US" sz="800" i="1">
                <a:latin typeface="Arial" panose="020B0604020202020204" pitchFamily="34" charset="0"/>
              </a:rPr>
              <a:t>Gladiator </a:t>
            </a:r>
            <a:r>
              <a:rPr lang="en-US" altLang="en-US" sz="800">
                <a:latin typeface="Arial" panose="020B0604020202020204" pitchFamily="34" charset="0"/>
              </a:rPr>
              <a:t>fame).  Emperor Caracalla recovered the Aesculapium and called the city “Proto Metropolis,” meaning “number one.”  Under the rule of Decius (249–251 A.D.), intense persecution of Christians broke out in Pergamum.  The city suffered much destruction in the years of 253-260 A.D.</a:t>
            </a:r>
          </a:p>
          <a:p>
            <a:pPr marL="228600" indent="-228600" eaLnBrk="1" hangingPunct="1">
              <a:lnSpc>
                <a:spcPct val="80000"/>
              </a:lnSpc>
              <a:buFontTx/>
              <a:buAutoNum type="arabicPeriod"/>
            </a:pPr>
            <a:r>
              <a:rPr lang="en-US" altLang="en-US" sz="800">
                <a:latin typeface="Arial" panose="020B0604020202020204" pitchFamily="34" charset="0"/>
              </a:rPr>
              <a:t>The Edict of Milan (313 A.D.) declared Christianity legal and by 379 A.D. it had become the state religion; pagan temples were converted into churches.  Power in the city transferred to East Roman rule in 395 A.D., to the Byzantine empire (395-1306 A.D.), to the Ottoman Turks (1306-1917), to Greece (1919), and finally to the Turks (July 14, 1922).</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E87BB9F8-0908-39F2-209D-B541230DF1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D6ED79F-BB1F-4760-9E82-C89870664AB7}" type="slidenum">
              <a:rPr lang="en-US" altLang="en-US"/>
              <a:pPr eaLnBrk="1" hangingPunct="1"/>
              <a:t>14</a:t>
            </a:fld>
            <a:endParaRPr lang="en-US" altLang="en-US"/>
          </a:p>
        </p:txBody>
      </p:sp>
      <p:sp>
        <p:nvSpPr>
          <p:cNvPr id="65539" name="Rectangle 2">
            <a:extLst>
              <a:ext uri="{FF2B5EF4-FFF2-40B4-BE49-F238E27FC236}">
                <a16:creationId xmlns:a16="http://schemas.microsoft.com/office/drawing/2014/main" id="{B8795415-879E-F2F6-C0B5-AC4168BB155D}"/>
              </a:ext>
            </a:extLst>
          </p:cNvPr>
          <p:cNvSpPr>
            <a:spLocks noRot="1" noChangeArrowheads="1" noTextEdit="1"/>
          </p:cNvSpPr>
          <p:nvPr>
            <p:ph type="sldImg"/>
          </p:nvPr>
        </p:nvSpPr>
        <p:spPr>
          <a:ln/>
        </p:spPr>
      </p:sp>
      <p:sp>
        <p:nvSpPr>
          <p:cNvPr id="65540" name="Rectangle 3">
            <a:extLst>
              <a:ext uri="{FF2B5EF4-FFF2-40B4-BE49-F238E27FC236}">
                <a16:creationId xmlns:a16="http://schemas.microsoft.com/office/drawing/2014/main" id="{8CF12A23-E77C-1F15-F918-AFB510211E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6BD2EAC1-90A8-0DB3-A4BA-8839D9CA34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415588E-21BE-4159-ADD6-7F01F7F163CD}" type="slidenum">
              <a:rPr lang="en-US" altLang="en-US"/>
              <a:pPr eaLnBrk="1" hangingPunct="1"/>
              <a:t>15</a:t>
            </a:fld>
            <a:endParaRPr lang="en-US" altLang="en-US"/>
          </a:p>
        </p:txBody>
      </p:sp>
      <p:sp>
        <p:nvSpPr>
          <p:cNvPr id="66563" name="Rectangle 2">
            <a:extLst>
              <a:ext uri="{FF2B5EF4-FFF2-40B4-BE49-F238E27FC236}">
                <a16:creationId xmlns:a16="http://schemas.microsoft.com/office/drawing/2014/main" id="{172E444C-D714-C8D7-C5C2-99BFF002D392}"/>
              </a:ext>
            </a:extLst>
          </p:cNvPr>
          <p:cNvSpPr>
            <a:spLocks noRot="1" noChangeArrowheads="1" noTextEdit="1"/>
          </p:cNvSpPr>
          <p:nvPr>
            <p:ph type="sldImg"/>
          </p:nvPr>
        </p:nvSpPr>
        <p:spPr>
          <a:ln/>
        </p:spPr>
      </p:sp>
      <p:sp>
        <p:nvSpPr>
          <p:cNvPr id="66564" name="Rectangle 3">
            <a:extLst>
              <a:ext uri="{FF2B5EF4-FFF2-40B4-BE49-F238E27FC236}">
                <a16:creationId xmlns:a16="http://schemas.microsoft.com/office/drawing/2014/main" id="{912B6C58-E8DE-F917-423C-1E9D6C70C9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Called “Zeus our Savior”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0A7CCBC9-8F2D-A82A-0030-6E5CD6CCA9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B9A8D0F-6960-47B4-A4D4-9B6957150026}" type="slidenum">
              <a:rPr lang="en-US" altLang="en-US"/>
              <a:pPr eaLnBrk="1" hangingPunct="1"/>
              <a:t>16</a:t>
            </a:fld>
            <a:endParaRPr lang="en-US" altLang="en-US"/>
          </a:p>
        </p:txBody>
      </p:sp>
      <p:sp>
        <p:nvSpPr>
          <p:cNvPr id="67587" name="Rectangle 2">
            <a:extLst>
              <a:ext uri="{FF2B5EF4-FFF2-40B4-BE49-F238E27FC236}">
                <a16:creationId xmlns:a16="http://schemas.microsoft.com/office/drawing/2014/main" id="{0A7EBA25-DC11-281A-1678-99E6A36DF2BC}"/>
              </a:ext>
            </a:extLst>
          </p:cNvPr>
          <p:cNvSpPr>
            <a:spLocks noRot="1" noChangeArrowheads="1" noTextEdit="1"/>
          </p:cNvSpPr>
          <p:nvPr>
            <p:ph type="sldImg"/>
          </p:nvPr>
        </p:nvSpPr>
        <p:spPr>
          <a:xfrm>
            <a:off x="1144588" y="685800"/>
            <a:ext cx="4572000" cy="3429000"/>
          </a:xfrm>
          <a:ln/>
        </p:spPr>
      </p:sp>
      <p:sp>
        <p:nvSpPr>
          <p:cNvPr id="67588" name="Rectangle 3">
            <a:extLst>
              <a:ext uri="{FF2B5EF4-FFF2-40B4-BE49-F238E27FC236}">
                <a16:creationId xmlns:a16="http://schemas.microsoft.com/office/drawing/2014/main" id="{903DB1F2-BD95-B9A4-1518-17F99D6DBB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Barclay: one of the most famous altars in the world…stood on a ledge which jutted out from the hillside 800 feet up.  90 ft. sq. and 20ft. high…All day long this altar smoked with the smoke of countless sacrifices to Olympian Zeus.  It dominated the city.  No one could fail to see it; the eye of anyone in Pergamos was drawn to it (44).</a:t>
            </a:r>
          </a:p>
          <a:p>
            <a:pPr eaLnBrk="1" hangingPunct="1"/>
            <a:r>
              <a:rPr lang="en-US" altLang="en-US">
                <a:latin typeface="Arial" panose="020B0604020202020204" pitchFamily="34" charset="0"/>
              </a:rPr>
              <a:t>Bolen: The altar of Zeus was one of the most famous parts of the site of Pergamum.  Built by Eumenes II to celebrate Attalus I’s victory over the Celts, it had a frieze portraying a battle between the giants and the gods.  When the Germans came in, they dismantled the altar and took it to Berlin, where it is on display today.  Stairs and foundations are all that remain of the altar on the site, although there is a model of the altar in the Bergama museum.</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D057308F-BC35-BE1D-80EB-DDDF37B1F3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6AE6A38-169D-4B5C-A088-60FB1E091BCC}" type="slidenum">
              <a:rPr lang="en-US" altLang="en-US"/>
              <a:pPr eaLnBrk="1" hangingPunct="1"/>
              <a:t>17</a:t>
            </a:fld>
            <a:endParaRPr lang="en-US" altLang="en-US"/>
          </a:p>
        </p:txBody>
      </p:sp>
      <p:sp>
        <p:nvSpPr>
          <p:cNvPr id="68611" name="Rectangle 2">
            <a:extLst>
              <a:ext uri="{FF2B5EF4-FFF2-40B4-BE49-F238E27FC236}">
                <a16:creationId xmlns:a16="http://schemas.microsoft.com/office/drawing/2014/main" id="{90B12C0E-613C-2C3A-B4F3-161F536FDDDE}"/>
              </a:ext>
            </a:extLst>
          </p:cNvPr>
          <p:cNvSpPr>
            <a:spLocks noRot="1" noChangeArrowheads="1" noTextEdit="1"/>
          </p:cNvSpPr>
          <p:nvPr>
            <p:ph type="sldImg"/>
          </p:nvPr>
        </p:nvSpPr>
        <p:spPr>
          <a:xfrm>
            <a:off x="1144588" y="685800"/>
            <a:ext cx="4572000" cy="3429000"/>
          </a:xfrm>
          <a:ln/>
        </p:spPr>
      </p:sp>
      <p:sp>
        <p:nvSpPr>
          <p:cNvPr id="68612" name="Rectangle 3">
            <a:extLst>
              <a:ext uri="{FF2B5EF4-FFF2-40B4-BE49-F238E27FC236}">
                <a16:creationId xmlns:a16="http://schemas.microsoft.com/office/drawing/2014/main" id="{AD376086-3F61-2061-D62F-0CDA6F2A8E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The temple of Athena dates to the 4th century B.C., making it the oldest surviving temple at Pergamum.  The central area was enclosed by Doric colonnades.  An inscription found here dedicates the temple by “King Eumenes to Athena the bearer of victories.”  A reconstruction of pieces found on the site can be seen in the Berlin Museum today.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41DB92DF-006A-0FA7-8971-68986DF3AF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4EB8CCD-4A74-49C6-BC02-94AEED8AE180}" type="slidenum">
              <a:rPr lang="en-US" altLang="en-US"/>
              <a:pPr eaLnBrk="1" hangingPunct="1"/>
              <a:t>18</a:t>
            </a:fld>
            <a:endParaRPr lang="en-US" altLang="en-US"/>
          </a:p>
        </p:txBody>
      </p:sp>
      <p:sp>
        <p:nvSpPr>
          <p:cNvPr id="69635" name="Rectangle 2">
            <a:extLst>
              <a:ext uri="{FF2B5EF4-FFF2-40B4-BE49-F238E27FC236}">
                <a16:creationId xmlns:a16="http://schemas.microsoft.com/office/drawing/2014/main" id="{023CE220-CCE2-27A3-7ED2-16CA407A3ECC}"/>
              </a:ext>
            </a:extLst>
          </p:cNvPr>
          <p:cNvSpPr>
            <a:spLocks noRot="1" noChangeArrowheads="1" noTextEdit="1"/>
          </p:cNvSpPr>
          <p:nvPr>
            <p:ph type="sldImg"/>
          </p:nvPr>
        </p:nvSpPr>
        <p:spPr>
          <a:ln/>
        </p:spPr>
      </p:sp>
      <p:sp>
        <p:nvSpPr>
          <p:cNvPr id="69636" name="Rectangle 3">
            <a:extLst>
              <a:ext uri="{FF2B5EF4-FFF2-40B4-BE49-F238E27FC236}">
                <a16:creationId xmlns:a16="http://schemas.microsoft.com/office/drawing/2014/main" id="{C696B5B0-2ACD-2CB0-631D-11C0BF3717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F0A9BC34-A1B3-18C1-DC50-51D6DCD0F5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AF7EBA3-9617-40E1-BFF0-94CAEA4F39EF}" type="slidenum">
              <a:rPr lang="en-US" altLang="en-US"/>
              <a:pPr eaLnBrk="1" hangingPunct="1"/>
              <a:t>19</a:t>
            </a:fld>
            <a:endParaRPr lang="en-US" altLang="en-US"/>
          </a:p>
        </p:txBody>
      </p:sp>
      <p:sp>
        <p:nvSpPr>
          <p:cNvPr id="70659" name="Rectangle 2">
            <a:extLst>
              <a:ext uri="{FF2B5EF4-FFF2-40B4-BE49-F238E27FC236}">
                <a16:creationId xmlns:a16="http://schemas.microsoft.com/office/drawing/2014/main" id="{00229997-B6D8-8ADF-2845-92030759FD32}"/>
              </a:ext>
            </a:extLst>
          </p:cNvPr>
          <p:cNvSpPr>
            <a:spLocks noRot="1" noChangeArrowheads="1" noTextEdit="1"/>
          </p:cNvSpPr>
          <p:nvPr>
            <p:ph type="sldImg"/>
          </p:nvPr>
        </p:nvSpPr>
        <p:spPr>
          <a:ln/>
        </p:spPr>
      </p:sp>
      <p:sp>
        <p:nvSpPr>
          <p:cNvPr id="70660" name="Rectangle 3">
            <a:extLst>
              <a:ext uri="{FF2B5EF4-FFF2-40B4-BE49-F238E27FC236}">
                <a16:creationId xmlns:a16="http://schemas.microsoft.com/office/drawing/2014/main" id="{EB60B0F2-66AB-6B0C-6207-D67662A7B5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26893DDD-B008-1EB3-13E2-EBA331CC05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7C5263D-12B3-4D04-AE46-4656ADDEFF55}" type="slidenum">
              <a:rPr lang="en-US" altLang="en-US"/>
              <a:pPr eaLnBrk="1" hangingPunct="1"/>
              <a:t>2</a:t>
            </a:fld>
            <a:endParaRPr lang="en-US" altLang="en-US"/>
          </a:p>
        </p:txBody>
      </p:sp>
      <p:sp>
        <p:nvSpPr>
          <p:cNvPr id="53251" name="Rectangle 2">
            <a:extLst>
              <a:ext uri="{FF2B5EF4-FFF2-40B4-BE49-F238E27FC236}">
                <a16:creationId xmlns:a16="http://schemas.microsoft.com/office/drawing/2014/main" id="{C7A46A93-DB60-CD1B-98D6-4C2E94C18A90}"/>
              </a:ext>
            </a:extLst>
          </p:cNvPr>
          <p:cNvSpPr>
            <a:spLocks noRot="1" noChangeArrowheads="1" noTextEdit="1"/>
          </p:cNvSpPr>
          <p:nvPr>
            <p:ph type="sldImg"/>
          </p:nvPr>
        </p:nvSpPr>
        <p:spPr>
          <a:xfrm>
            <a:off x="1147763" y="685800"/>
            <a:ext cx="4572000" cy="3429000"/>
          </a:xfrm>
          <a:ln/>
        </p:spPr>
      </p:sp>
      <p:sp>
        <p:nvSpPr>
          <p:cNvPr id="53252" name="Rectangle 3">
            <a:extLst>
              <a:ext uri="{FF2B5EF4-FFF2-40B4-BE49-F238E27FC236}">
                <a16:creationId xmlns:a16="http://schemas.microsoft.com/office/drawing/2014/main" id="{641C717A-5C02-FA6B-8AC0-114FE5B86C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5C093EE9-7C64-CEB8-CA36-E4B75B4036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E932501-B065-486B-888A-496D92808D1F}" type="slidenum">
              <a:rPr lang="en-US" altLang="en-US"/>
              <a:pPr eaLnBrk="1" hangingPunct="1"/>
              <a:t>20</a:t>
            </a:fld>
            <a:endParaRPr lang="en-US" altLang="en-US"/>
          </a:p>
        </p:txBody>
      </p:sp>
      <p:sp>
        <p:nvSpPr>
          <p:cNvPr id="71683" name="Rectangle 2">
            <a:extLst>
              <a:ext uri="{FF2B5EF4-FFF2-40B4-BE49-F238E27FC236}">
                <a16:creationId xmlns:a16="http://schemas.microsoft.com/office/drawing/2014/main" id="{7783B87E-F501-6A30-133B-6DEE0F3E00F6}"/>
              </a:ext>
            </a:extLst>
          </p:cNvPr>
          <p:cNvSpPr>
            <a:spLocks noRot="1" noChangeArrowheads="1" noTextEdit="1"/>
          </p:cNvSpPr>
          <p:nvPr>
            <p:ph type="sldImg"/>
          </p:nvPr>
        </p:nvSpPr>
        <p:spPr>
          <a:ln/>
        </p:spPr>
      </p:sp>
      <p:sp>
        <p:nvSpPr>
          <p:cNvPr id="71684" name="Rectangle 3">
            <a:extLst>
              <a:ext uri="{FF2B5EF4-FFF2-40B4-BE49-F238E27FC236}">
                <a16:creationId xmlns:a16="http://schemas.microsoft.com/office/drawing/2014/main" id="{E2274B51-4B7C-824A-4148-61B5EED194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8ADB6EAE-4B25-6F08-B1C3-0204136391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5BE6685-25C6-49EF-9915-499D02C77C7F}" type="slidenum">
              <a:rPr lang="en-US" altLang="en-US"/>
              <a:pPr eaLnBrk="1" hangingPunct="1"/>
              <a:t>21</a:t>
            </a:fld>
            <a:endParaRPr lang="en-US" altLang="en-US"/>
          </a:p>
        </p:txBody>
      </p:sp>
      <p:sp>
        <p:nvSpPr>
          <p:cNvPr id="72707" name="Rectangle 2">
            <a:extLst>
              <a:ext uri="{FF2B5EF4-FFF2-40B4-BE49-F238E27FC236}">
                <a16:creationId xmlns:a16="http://schemas.microsoft.com/office/drawing/2014/main" id="{6C01CF55-CB94-A187-4CA5-E36919A1B980}"/>
              </a:ext>
            </a:extLst>
          </p:cNvPr>
          <p:cNvSpPr>
            <a:spLocks noRot="1" noChangeArrowheads="1" noTextEdit="1"/>
          </p:cNvSpPr>
          <p:nvPr>
            <p:ph type="sldImg"/>
          </p:nvPr>
        </p:nvSpPr>
        <p:spPr>
          <a:xfrm>
            <a:off x="1144588" y="685800"/>
            <a:ext cx="4572000" cy="3429000"/>
          </a:xfrm>
          <a:ln/>
        </p:spPr>
      </p:sp>
      <p:sp>
        <p:nvSpPr>
          <p:cNvPr id="72708" name="Rectangle 3">
            <a:extLst>
              <a:ext uri="{FF2B5EF4-FFF2-40B4-BE49-F238E27FC236}">
                <a16:creationId xmlns:a16="http://schemas.microsoft.com/office/drawing/2014/main" id="{7EDDF32B-1296-7D0B-6C97-3A79C9F6CB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The Pergamene kings, including Attalus I and Eumenes II, were honored at the Pergamum heroon.  This was built in Hellenistic times and renovated under the Romans.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DCE7B456-CD67-A57C-C28F-07E8625B12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CA5DAE4-1AB7-469D-BF7A-F45560665EC6}" type="slidenum">
              <a:rPr lang="en-US" altLang="en-US"/>
              <a:pPr eaLnBrk="1" hangingPunct="1"/>
              <a:t>22</a:t>
            </a:fld>
            <a:endParaRPr lang="en-US" altLang="en-US"/>
          </a:p>
        </p:txBody>
      </p:sp>
      <p:sp>
        <p:nvSpPr>
          <p:cNvPr id="73731" name="Rectangle 2">
            <a:extLst>
              <a:ext uri="{FF2B5EF4-FFF2-40B4-BE49-F238E27FC236}">
                <a16:creationId xmlns:a16="http://schemas.microsoft.com/office/drawing/2014/main" id="{0D447D2A-EF5B-747F-3069-45C986BBBDDA}"/>
              </a:ext>
            </a:extLst>
          </p:cNvPr>
          <p:cNvSpPr>
            <a:spLocks noRot="1" noChangeArrowheads="1" noTextEdit="1"/>
          </p:cNvSpPr>
          <p:nvPr>
            <p:ph type="sldImg"/>
          </p:nvPr>
        </p:nvSpPr>
        <p:spPr>
          <a:ln/>
        </p:spPr>
      </p:sp>
      <p:sp>
        <p:nvSpPr>
          <p:cNvPr id="73732" name="Rectangle 3">
            <a:extLst>
              <a:ext uri="{FF2B5EF4-FFF2-40B4-BE49-F238E27FC236}">
                <a16:creationId xmlns:a16="http://schemas.microsoft.com/office/drawing/2014/main" id="{6482E8E0-C36C-2100-DD82-8802BE4DFB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B25CBF18-9E11-2B3F-CAED-165DE836B6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52AB663-A6B9-486B-893D-9F8AD20EBF39}" type="slidenum">
              <a:rPr lang="en-US" altLang="en-US"/>
              <a:pPr eaLnBrk="1" hangingPunct="1"/>
              <a:t>23</a:t>
            </a:fld>
            <a:endParaRPr lang="en-US" altLang="en-US"/>
          </a:p>
        </p:txBody>
      </p:sp>
      <p:sp>
        <p:nvSpPr>
          <p:cNvPr id="74755" name="Rectangle 2">
            <a:extLst>
              <a:ext uri="{FF2B5EF4-FFF2-40B4-BE49-F238E27FC236}">
                <a16:creationId xmlns:a16="http://schemas.microsoft.com/office/drawing/2014/main" id="{1AF639E3-1A89-2F1F-B368-6C2408624D4E}"/>
              </a:ext>
            </a:extLst>
          </p:cNvPr>
          <p:cNvSpPr>
            <a:spLocks noRot="1" noChangeArrowheads="1" noTextEdit="1"/>
          </p:cNvSpPr>
          <p:nvPr>
            <p:ph type="sldImg"/>
          </p:nvPr>
        </p:nvSpPr>
        <p:spPr>
          <a:ln/>
        </p:spPr>
      </p:sp>
      <p:sp>
        <p:nvSpPr>
          <p:cNvPr id="74756" name="Rectangle 3">
            <a:extLst>
              <a:ext uri="{FF2B5EF4-FFF2-40B4-BE49-F238E27FC236}">
                <a16:creationId xmlns:a16="http://schemas.microsoft.com/office/drawing/2014/main" id="{DFE38C17-E4CB-A3F0-5C92-487D56CBB8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D8797E24-826E-AD66-D85D-2902E46F05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B139AD1-D64B-4F0E-8E8D-48AACAB45A3D}" type="slidenum">
              <a:rPr lang="en-US" altLang="en-US"/>
              <a:pPr eaLnBrk="1" hangingPunct="1"/>
              <a:t>24</a:t>
            </a:fld>
            <a:endParaRPr lang="en-US" altLang="en-US"/>
          </a:p>
        </p:txBody>
      </p:sp>
      <p:sp>
        <p:nvSpPr>
          <p:cNvPr id="75779" name="Rectangle 2">
            <a:extLst>
              <a:ext uri="{FF2B5EF4-FFF2-40B4-BE49-F238E27FC236}">
                <a16:creationId xmlns:a16="http://schemas.microsoft.com/office/drawing/2014/main" id="{04FB5C7D-03B7-9E33-B4E1-D1F24B0D903A}"/>
              </a:ext>
            </a:extLst>
          </p:cNvPr>
          <p:cNvSpPr>
            <a:spLocks noRot="1" noChangeArrowheads="1" noTextEdit="1"/>
          </p:cNvSpPr>
          <p:nvPr>
            <p:ph type="sldImg"/>
          </p:nvPr>
        </p:nvSpPr>
        <p:spPr>
          <a:xfrm>
            <a:off x="1144588" y="685800"/>
            <a:ext cx="4572000" cy="3429000"/>
          </a:xfrm>
          <a:ln/>
        </p:spPr>
      </p:sp>
      <p:sp>
        <p:nvSpPr>
          <p:cNvPr id="75780" name="Rectangle 3">
            <a:extLst>
              <a:ext uri="{FF2B5EF4-FFF2-40B4-BE49-F238E27FC236}">
                <a16:creationId xmlns:a16="http://schemas.microsoft.com/office/drawing/2014/main" id="{3E2A2592-7DF7-7564-A2CF-F17001796A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The Trajan temple was the jewel of Pergamum.  Built in Roman times, it sat on a terrace in the mountainside.  The temple was dedicated to Emperor Trajan (98-117 A.D.) and his heir Hadrian, whose statues once stood here.  It was made of white marble and was supported by colonnades in Corinthian style.  A team of German archaeologists are presently working to restore the Trajan temple.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E6EBE74B-016C-4796-769A-7A9DA63849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BD2C794-7112-4523-BE96-63B1949E01F3}" type="slidenum">
              <a:rPr lang="en-US" altLang="en-US"/>
              <a:pPr eaLnBrk="1" hangingPunct="1"/>
              <a:t>25</a:t>
            </a:fld>
            <a:endParaRPr lang="en-US" altLang="en-US"/>
          </a:p>
        </p:txBody>
      </p:sp>
      <p:sp>
        <p:nvSpPr>
          <p:cNvPr id="76803" name="Rectangle 2">
            <a:extLst>
              <a:ext uri="{FF2B5EF4-FFF2-40B4-BE49-F238E27FC236}">
                <a16:creationId xmlns:a16="http://schemas.microsoft.com/office/drawing/2014/main" id="{EA8028A0-2C1C-1860-353B-5C7B2659E7D6}"/>
              </a:ext>
            </a:extLst>
          </p:cNvPr>
          <p:cNvSpPr>
            <a:spLocks noRot="1" noChangeArrowheads="1" noTextEdit="1"/>
          </p:cNvSpPr>
          <p:nvPr>
            <p:ph type="sldImg"/>
          </p:nvPr>
        </p:nvSpPr>
        <p:spPr>
          <a:ln/>
        </p:spPr>
      </p:sp>
      <p:sp>
        <p:nvSpPr>
          <p:cNvPr id="76804" name="Rectangle 3">
            <a:extLst>
              <a:ext uri="{FF2B5EF4-FFF2-40B4-BE49-F238E27FC236}">
                <a16:creationId xmlns:a16="http://schemas.microsoft.com/office/drawing/2014/main" id="{2A366A8B-16E2-64F8-7266-56BDCDB0E3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57BDCEA1-35FF-5712-55CD-6EAAC9DCB3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BB4151A-196A-4076-A1B4-E2BF4CC02226}" type="slidenum">
              <a:rPr lang="en-US" altLang="en-US"/>
              <a:pPr eaLnBrk="1" hangingPunct="1"/>
              <a:t>26</a:t>
            </a:fld>
            <a:endParaRPr lang="en-US" altLang="en-US"/>
          </a:p>
        </p:txBody>
      </p:sp>
      <p:sp>
        <p:nvSpPr>
          <p:cNvPr id="77827" name="Rectangle 2">
            <a:extLst>
              <a:ext uri="{FF2B5EF4-FFF2-40B4-BE49-F238E27FC236}">
                <a16:creationId xmlns:a16="http://schemas.microsoft.com/office/drawing/2014/main" id="{801EA419-67B2-9624-7990-6CD84435A6B2}"/>
              </a:ext>
            </a:extLst>
          </p:cNvPr>
          <p:cNvSpPr>
            <a:spLocks noRot="1" noChangeArrowheads="1" noTextEdit="1"/>
          </p:cNvSpPr>
          <p:nvPr>
            <p:ph type="sldImg"/>
          </p:nvPr>
        </p:nvSpPr>
        <p:spPr>
          <a:xfrm>
            <a:off x="1144588" y="685800"/>
            <a:ext cx="4572000" cy="3429000"/>
          </a:xfrm>
          <a:ln/>
        </p:spPr>
      </p:sp>
      <p:sp>
        <p:nvSpPr>
          <p:cNvPr id="77828" name="Rectangle 3">
            <a:extLst>
              <a:ext uri="{FF2B5EF4-FFF2-40B4-BE49-F238E27FC236}">
                <a16:creationId xmlns:a16="http://schemas.microsoft.com/office/drawing/2014/main" id="{E037B6BE-7097-FB4D-9AA3-0D37059EAD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Bolen: The temple of Dionysus sits just beside the foot of the theater.  It was built of andesite in the 2nd century B.C. but rebuilt with marble in the 3rd century A.D., dedicated to Carcalla.</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2E17CFBD-69D1-3C3D-A372-A93DEF3489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C51F5A3-0852-40C1-8016-1C6868CFCE12}" type="slidenum">
              <a:rPr lang="en-US" altLang="en-US"/>
              <a:pPr eaLnBrk="1" hangingPunct="1"/>
              <a:t>27</a:t>
            </a:fld>
            <a:endParaRPr lang="en-US" altLang="en-US"/>
          </a:p>
        </p:txBody>
      </p:sp>
      <p:sp>
        <p:nvSpPr>
          <p:cNvPr id="78851" name="Rectangle 2">
            <a:extLst>
              <a:ext uri="{FF2B5EF4-FFF2-40B4-BE49-F238E27FC236}">
                <a16:creationId xmlns:a16="http://schemas.microsoft.com/office/drawing/2014/main" id="{9BCF4167-D3FD-CD86-F7D9-9BEE1965D129}"/>
              </a:ext>
            </a:extLst>
          </p:cNvPr>
          <p:cNvSpPr>
            <a:spLocks noRot="1" noChangeArrowheads="1" noTextEdit="1"/>
          </p:cNvSpPr>
          <p:nvPr>
            <p:ph type="sldImg"/>
          </p:nvPr>
        </p:nvSpPr>
        <p:spPr>
          <a:ln/>
        </p:spPr>
      </p:sp>
      <p:sp>
        <p:nvSpPr>
          <p:cNvPr id="78852" name="Rectangle 3">
            <a:extLst>
              <a:ext uri="{FF2B5EF4-FFF2-40B4-BE49-F238E27FC236}">
                <a16:creationId xmlns:a16="http://schemas.microsoft.com/office/drawing/2014/main" id="{C8BBE348-A206-CDB0-EBC3-8E180BC3C7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EE875805-FC54-1044-C33B-8FC30A68C1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3DB26DF-5874-44DC-A5C1-8F794B8754B3}" type="slidenum">
              <a:rPr lang="en-US" altLang="en-US"/>
              <a:pPr eaLnBrk="1" hangingPunct="1"/>
              <a:t>28</a:t>
            </a:fld>
            <a:endParaRPr lang="en-US" altLang="en-US"/>
          </a:p>
        </p:txBody>
      </p:sp>
      <p:sp>
        <p:nvSpPr>
          <p:cNvPr id="79875" name="Rectangle 2">
            <a:extLst>
              <a:ext uri="{FF2B5EF4-FFF2-40B4-BE49-F238E27FC236}">
                <a16:creationId xmlns:a16="http://schemas.microsoft.com/office/drawing/2014/main" id="{823305A8-D35C-11AD-FBF3-A7EC8F1B076A}"/>
              </a:ext>
            </a:extLst>
          </p:cNvPr>
          <p:cNvSpPr>
            <a:spLocks noRot="1" noChangeArrowheads="1" noTextEdit="1"/>
          </p:cNvSpPr>
          <p:nvPr>
            <p:ph type="sldImg"/>
          </p:nvPr>
        </p:nvSpPr>
        <p:spPr>
          <a:ln/>
        </p:spPr>
      </p:sp>
      <p:sp>
        <p:nvSpPr>
          <p:cNvPr id="79876" name="Rectangle 3">
            <a:extLst>
              <a:ext uri="{FF2B5EF4-FFF2-40B4-BE49-F238E27FC236}">
                <a16:creationId xmlns:a16="http://schemas.microsoft.com/office/drawing/2014/main" id="{0B2FD055-C36C-D93D-0BBA-2B27F38C69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BC59580B-26BE-7368-8EE0-D8690B68FC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53604B9-589F-43AE-A243-2736CF793B17}" type="slidenum">
              <a:rPr lang="en-US" altLang="en-US"/>
              <a:pPr eaLnBrk="1" hangingPunct="1"/>
              <a:t>29</a:t>
            </a:fld>
            <a:endParaRPr lang="en-US" altLang="en-US"/>
          </a:p>
        </p:txBody>
      </p:sp>
      <p:sp>
        <p:nvSpPr>
          <p:cNvPr id="80899" name="Rectangle 2">
            <a:extLst>
              <a:ext uri="{FF2B5EF4-FFF2-40B4-BE49-F238E27FC236}">
                <a16:creationId xmlns:a16="http://schemas.microsoft.com/office/drawing/2014/main" id="{B34B2CB1-90FF-5AB9-4404-EE1249555E89}"/>
              </a:ext>
            </a:extLst>
          </p:cNvPr>
          <p:cNvSpPr>
            <a:spLocks noRot="1" noChangeArrowheads="1" noTextEdit="1"/>
          </p:cNvSpPr>
          <p:nvPr>
            <p:ph type="sldImg"/>
          </p:nvPr>
        </p:nvSpPr>
        <p:spPr>
          <a:ln/>
        </p:spPr>
      </p:sp>
      <p:sp>
        <p:nvSpPr>
          <p:cNvPr id="80900" name="Rectangle 3">
            <a:extLst>
              <a:ext uri="{FF2B5EF4-FFF2-40B4-BE49-F238E27FC236}">
                <a16:creationId xmlns:a16="http://schemas.microsoft.com/office/drawing/2014/main" id="{B28FC203-BC6A-16B2-7D94-E0034D12E7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Photo British Museum.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70FD8BC5-EEF9-2AB6-BC00-914ED12379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B6B2B75-E2B7-4795-A5FF-1C30CB971C7A}" type="slidenum">
              <a:rPr lang="en-US" altLang="en-US"/>
              <a:pPr eaLnBrk="1" hangingPunct="1"/>
              <a:t>3</a:t>
            </a:fld>
            <a:endParaRPr lang="en-US" altLang="en-US"/>
          </a:p>
        </p:txBody>
      </p:sp>
      <p:sp>
        <p:nvSpPr>
          <p:cNvPr id="54275" name="Rectangle 2">
            <a:extLst>
              <a:ext uri="{FF2B5EF4-FFF2-40B4-BE49-F238E27FC236}">
                <a16:creationId xmlns:a16="http://schemas.microsoft.com/office/drawing/2014/main" id="{30CA06CE-C691-4A1A-3DB1-E893EA29BFEA}"/>
              </a:ext>
            </a:extLst>
          </p:cNvPr>
          <p:cNvSpPr>
            <a:spLocks noRot="1" noChangeArrowheads="1" noTextEdit="1"/>
          </p:cNvSpPr>
          <p:nvPr>
            <p:ph type="sldImg"/>
          </p:nvPr>
        </p:nvSpPr>
        <p:spPr>
          <a:ln/>
        </p:spPr>
      </p:sp>
      <p:sp>
        <p:nvSpPr>
          <p:cNvPr id="54276" name="Rectangle 3">
            <a:extLst>
              <a:ext uri="{FF2B5EF4-FFF2-40B4-BE49-F238E27FC236}">
                <a16:creationId xmlns:a16="http://schemas.microsoft.com/office/drawing/2014/main" id="{D1DE8369-1A56-A39E-2BBD-6394AA73FE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703178FF-0FB0-F461-EC2E-528D4561B9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72B890A-1238-4B2D-91B5-F71C8D22C4C7}" type="slidenum">
              <a:rPr lang="en-US" altLang="en-US"/>
              <a:pPr eaLnBrk="1" hangingPunct="1"/>
              <a:t>30</a:t>
            </a:fld>
            <a:endParaRPr lang="en-US" altLang="en-US"/>
          </a:p>
        </p:txBody>
      </p:sp>
      <p:sp>
        <p:nvSpPr>
          <p:cNvPr id="81923" name="Rectangle 2">
            <a:extLst>
              <a:ext uri="{FF2B5EF4-FFF2-40B4-BE49-F238E27FC236}">
                <a16:creationId xmlns:a16="http://schemas.microsoft.com/office/drawing/2014/main" id="{3377FE5A-7BE9-59CD-1379-B7AE5BCFDC1F}"/>
              </a:ext>
            </a:extLst>
          </p:cNvPr>
          <p:cNvSpPr>
            <a:spLocks noRot="1" noChangeArrowheads="1" noTextEdit="1"/>
          </p:cNvSpPr>
          <p:nvPr>
            <p:ph type="sldImg"/>
          </p:nvPr>
        </p:nvSpPr>
        <p:spPr>
          <a:xfrm>
            <a:off x="1144588" y="685800"/>
            <a:ext cx="4572000" cy="3429000"/>
          </a:xfrm>
          <a:ln/>
        </p:spPr>
      </p:sp>
      <p:sp>
        <p:nvSpPr>
          <p:cNvPr id="81924" name="Rectangle 3">
            <a:extLst>
              <a:ext uri="{FF2B5EF4-FFF2-40B4-BE49-F238E27FC236}">
                <a16:creationId xmlns:a16="http://schemas.microsoft.com/office/drawing/2014/main" id="{68FA0104-3BEF-380B-D3B0-28EECDF66B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Aesclepius is almost always portrayed with a snake, Propylon, who gave him healing powers.</a:t>
            </a:r>
          </a:p>
          <a:p>
            <a:pPr eaLnBrk="1" hangingPunct="1"/>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00A54BD7-ECAE-6DE6-1CFA-314CC069A6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2363E4B-7E09-4B1D-BA8B-62F56E9265EF}" type="slidenum">
              <a:rPr lang="en-US" altLang="en-US"/>
              <a:pPr eaLnBrk="1" hangingPunct="1"/>
              <a:t>31</a:t>
            </a:fld>
            <a:endParaRPr lang="en-US" altLang="en-US"/>
          </a:p>
        </p:txBody>
      </p:sp>
      <p:sp>
        <p:nvSpPr>
          <p:cNvPr id="82947" name="Rectangle 2">
            <a:extLst>
              <a:ext uri="{FF2B5EF4-FFF2-40B4-BE49-F238E27FC236}">
                <a16:creationId xmlns:a16="http://schemas.microsoft.com/office/drawing/2014/main" id="{815F43F8-FD9B-BDF9-01F2-902B343C1EEE}"/>
              </a:ext>
            </a:extLst>
          </p:cNvPr>
          <p:cNvSpPr>
            <a:spLocks noRot="1" noChangeArrowheads="1" noTextEdit="1"/>
          </p:cNvSpPr>
          <p:nvPr>
            <p:ph type="sldImg"/>
          </p:nvPr>
        </p:nvSpPr>
        <p:spPr>
          <a:ln/>
        </p:spPr>
      </p:sp>
      <p:sp>
        <p:nvSpPr>
          <p:cNvPr id="82948" name="Rectangle 3">
            <a:extLst>
              <a:ext uri="{FF2B5EF4-FFF2-40B4-BE49-F238E27FC236}">
                <a16:creationId xmlns:a16="http://schemas.microsoft.com/office/drawing/2014/main" id="{ACFFF48A-3A87-E308-72E8-746E8B3C8C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A9A60881-E08B-E747-9D37-F5AA174AD0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A6E2D09-2914-4435-BBD0-A7C5EB582C06}" type="slidenum">
              <a:rPr lang="en-US" altLang="en-US"/>
              <a:pPr eaLnBrk="1" hangingPunct="1"/>
              <a:t>32</a:t>
            </a:fld>
            <a:endParaRPr lang="en-US" altLang="en-US"/>
          </a:p>
        </p:txBody>
      </p:sp>
      <p:sp>
        <p:nvSpPr>
          <p:cNvPr id="83971" name="Rectangle 2">
            <a:extLst>
              <a:ext uri="{FF2B5EF4-FFF2-40B4-BE49-F238E27FC236}">
                <a16:creationId xmlns:a16="http://schemas.microsoft.com/office/drawing/2014/main" id="{529366AE-FB59-6720-76E6-A8D8EBA0FAA2}"/>
              </a:ext>
            </a:extLst>
          </p:cNvPr>
          <p:cNvSpPr>
            <a:spLocks noRot="1" noChangeArrowheads="1" noTextEdit="1"/>
          </p:cNvSpPr>
          <p:nvPr>
            <p:ph type="sldImg"/>
          </p:nvPr>
        </p:nvSpPr>
        <p:spPr>
          <a:ln/>
        </p:spPr>
      </p:sp>
      <p:sp>
        <p:nvSpPr>
          <p:cNvPr id="83972" name="Rectangle 3">
            <a:extLst>
              <a:ext uri="{FF2B5EF4-FFF2-40B4-BE49-F238E27FC236}">
                <a16:creationId xmlns:a16="http://schemas.microsoft.com/office/drawing/2014/main" id="{254C0E99-066B-E75A-BEF1-9E55C24E78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5E7F2641-70A7-D0B5-F93E-6BD558E272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1B19EDF-4B1C-4C1B-9BD0-8D5FDE1745F7}" type="slidenum">
              <a:rPr lang="en-US" altLang="en-US"/>
              <a:pPr eaLnBrk="1" hangingPunct="1"/>
              <a:t>33</a:t>
            </a:fld>
            <a:endParaRPr lang="en-US" altLang="en-US"/>
          </a:p>
        </p:txBody>
      </p:sp>
      <p:sp>
        <p:nvSpPr>
          <p:cNvPr id="84995" name="Rectangle 2">
            <a:extLst>
              <a:ext uri="{FF2B5EF4-FFF2-40B4-BE49-F238E27FC236}">
                <a16:creationId xmlns:a16="http://schemas.microsoft.com/office/drawing/2014/main" id="{2BC5F396-8DD7-83CE-A8C2-E80B6E282A29}"/>
              </a:ext>
            </a:extLst>
          </p:cNvPr>
          <p:cNvSpPr>
            <a:spLocks noRot="1" noChangeArrowheads="1" noTextEdit="1"/>
          </p:cNvSpPr>
          <p:nvPr>
            <p:ph type="sldImg"/>
          </p:nvPr>
        </p:nvSpPr>
        <p:spPr>
          <a:ln/>
        </p:spPr>
      </p:sp>
      <p:sp>
        <p:nvSpPr>
          <p:cNvPr id="84996" name="Rectangle 3">
            <a:extLst>
              <a:ext uri="{FF2B5EF4-FFF2-40B4-BE49-F238E27FC236}">
                <a16:creationId xmlns:a16="http://schemas.microsoft.com/office/drawing/2014/main" id="{1D00E609-3247-B286-28F8-A4F543C7A9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1E183779-FFED-FAED-DC3C-FE0951D7DC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3F7DE0A-925A-42F4-AE52-66F8AB00B50C}" type="slidenum">
              <a:rPr lang="en-US" altLang="en-US"/>
              <a:pPr eaLnBrk="1" hangingPunct="1"/>
              <a:t>34</a:t>
            </a:fld>
            <a:endParaRPr lang="en-US" altLang="en-US"/>
          </a:p>
        </p:txBody>
      </p:sp>
      <p:sp>
        <p:nvSpPr>
          <p:cNvPr id="86019" name="Rectangle 2">
            <a:extLst>
              <a:ext uri="{FF2B5EF4-FFF2-40B4-BE49-F238E27FC236}">
                <a16:creationId xmlns:a16="http://schemas.microsoft.com/office/drawing/2014/main" id="{912D7BD6-38AF-7DC2-10C8-61BC756A003A}"/>
              </a:ext>
            </a:extLst>
          </p:cNvPr>
          <p:cNvSpPr>
            <a:spLocks noRot="1" noChangeArrowheads="1" noTextEdit="1"/>
          </p:cNvSpPr>
          <p:nvPr>
            <p:ph type="sldImg"/>
          </p:nvPr>
        </p:nvSpPr>
        <p:spPr>
          <a:ln/>
        </p:spPr>
      </p:sp>
      <p:sp>
        <p:nvSpPr>
          <p:cNvPr id="86020" name="Rectangle 3">
            <a:extLst>
              <a:ext uri="{FF2B5EF4-FFF2-40B4-BE49-F238E27FC236}">
                <a16:creationId xmlns:a16="http://schemas.microsoft.com/office/drawing/2014/main" id="{41AAD5AF-3D46-1CDE-A0AC-DADD52BE45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0D9FFF39-9A40-8A98-BC9A-5741688465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A1824D7-7B4B-4835-929C-7F434F7AA60C}" type="slidenum">
              <a:rPr lang="en-US" altLang="en-US"/>
              <a:pPr eaLnBrk="1" hangingPunct="1"/>
              <a:t>35</a:t>
            </a:fld>
            <a:endParaRPr lang="en-US" altLang="en-US"/>
          </a:p>
        </p:txBody>
      </p:sp>
      <p:sp>
        <p:nvSpPr>
          <p:cNvPr id="87043" name="Rectangle 2">
            <a:extLst>
              <a:ext uri="{FF2B5EF4-FFF2-40B4-BE49-F238E27FC236}">
                <a16:creationId xmlns:a16="http://schemas.microsoft.com/office/drawing/2014/main" id="{A5A3F76B-4C3F-03AC-5288-AEE5FF849B58}"/>
              </a:ext>
            </a:extLst>
          </p:cNvPr>
          <p:cNvSpPr>
            <a:spLocks noRot="1" noChangeArrowheads="1" noTextEdit="1"/>
          </p:cNvSpPr>
          <p:nvPr>
            <p:ph type="sldImg"/>
          </p:nvPr>
        </p:nvSpPr>
        <p:spPr>
          <a:ln/>
        </p:spPr>
      </p:sp>
      <p:sp>
        <p:nvSpPr>
          <p:cNvPr id="87044" name="Rectangle 3">
            <a:extLst>
              <a:ext uri="{FF2B5EF4-FFF2-40B4-BE49-F238E27FC236}">
                <a16:creationId xmlns:a16="http://schemas.microsoft.com/office/drawing/2014/main" id="{54200972-07C1-1C84-7A62-94DC5E5FB1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02AF8208-E2BE-1CE5-64E8-7B4CA77FA4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571E0F3-9282-46E9-9DF6-9CBF50E0DE58}" type="slidenum">
              <a:rPr lang="en-US" altLang="en-US"/>
              <a:pPr eaLnBrk="1" hangingPunct="1"/>
              <a:t>36</a:t>
            </a:fld>
            <a:endParaRPr lang="en-US" altLang="en-US"/>
          </a:p>
        </p:txBody>
      </p:sp>
      <p:sp>
        <p:nvSpPr>
          <p:cNvPr id="88067" name="Rectangle 2">
            <a:extLst>
              <a:ext uri="{FF2B5EF4-FFF2-40B4-BE49-F238E27FC236}">
                <a16:creationId xmlns:a16="http://schemas.microsoft.com/office/drawing/2014/main" id="{DF8EC81D-BDB5-7B98-9C3C-97C2B1224C13}"/>
              </a:ext>
            </a:extLst>
          </p:cNvPr>
          <p:cNvSpPr>
            <a:spLocks noRot="1" noChangeArrowheads="1" noTextEdit="1"/>
          </p:cNvSpPr>
          <p:nvPr>
            <p:ph type="sldImg"/>
          </p:nvPr>
        </p:nvSpPr>
        <p:spPr>
          <a:xfrm>
            <a:off x="1144588" y="685800"/>
            <a:ext cx="4572000" cy="3429000"/>
          </a:xfrm>
          <a:ln/>
        </p:spPr>
      </p:sp>
      <p:sp>
        <p:nvSpPr>
          <p:cNvPr id="88068" name="Rectangle 3">
            <a:extLst>
              <a:ext uri="{FF2B5EF4-FFF2-40B4-BE49-F238E27FC236}">
                <a16:creationId xmlns:a16="http://schemas.microsoft.com/office/drawing/2014/main" id="{E95DA34F-A187-2B69-EC5C-CF570EC505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Bolen: The Sacred Passageway was one means of treatment.  As patients walked from one end to the other, it is said that “doctors” shouted down positive words from holes above, in order to help them feel better.  The vaulted roof and holes provided light for the tunnel.</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6C9CEBAF-3CFF-9C5D-0B4F-5926033379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001301B-54FB-4FBB-AEE4-6F4AFCF38906}" type="slidenum">
              <a:rPr lang="en-US" altLang="en-US"/>
              <a:pPr eaLnBrk="1" hangingPunct="1"/>
              <a:t>37</a:t>
            </a:fld>
            <a:endParaRPr lang="en-US" altLang="en-US"/>
          </a:p>
        </p:txBody>
      </p:sp>
      <p:sp>
        <p:nvSpPr>
          <p:cNvPr id="89091" name="Rectangle 2">
            <a:extLst>
              <a:ext uri="{FF2B5EF4-FFF2-40B4-BE49-F238E27FC236}">
                <a16:creationId xmlns:a16="http://schemas.microsoft.com/office/drawing/2014/main" id="{B2F712E3-5B0C-AEC8-A414-FA6C85F2217F}"/>
              </a:ext>
            </a:extLst>
          </p:cNvPr>
          <p:cNvSpPr>
            <a:spLocks noRot="1" noChangeArrowheads="1" noTextEdit="1"/>
          </p:cNvSpPr>
          <p:nvPr>
            <p:ph type="sldImg"/>
          </p:nvPr>
        </p:nvSpPr>
        <p:spPr>
          <a:ln/>
        </p:spPr>
      </p:sp>
      <p:sp>
        <p:nvSpPr>
          <p:cNvPr id="89092" name="Rectangle 3">
            <a:extLst>
              <a:ext uri="{FF2B5EF4-FFF2-40B4-BE49-F238E27FC236}">
                <a16:creationId xmlns:a16="http://schemas.microsoft.com/office/drawing/2014/main" id="{A0236DE7-CA85-ED3E-9C72-254FB7F97E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85383620-7A7F-03A2-8079-9DEF5B4A7A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DE4A457-4BCA-4EA1-AECE-928D568768C3}" type="slidenum">
              <a:rPr lang="en-US" altLang="en-US"/>
              <a:pPr eaLnBrk="1" hangingPunct="1"/>
              <a:t>38</a:t>
            </a:fld>
            <a:endParaRPr lang="en-US" altLang="en-US"/>
          </a:p>
        </p:txBody>
      </p:sp>
      <p:sp>
        <p:nvSpPr>
          <p:cNvPr id="90115" name="Rectangle 2">
            <a:extLst>
              <a:ext uri="{FF2B5EF4-FFF2-40B4-BE49-F238E27FC236}">
                <a16:creationId xmlns:a16="http://schemas.microsoft.com/office/drawing/2014/main" id="{246C3825-6D61-B6C0-2574-8FFB428CA902}"/>
              </a:ext>
            </a:extLst>
          </p:cNvPr>
          <p:cNvSpPr>
            <a:spLocks noRot="1" noChangeArrowheads="1" noTextEdit="1"/>
          </p:cNvSpPr>
          <p:nvPr>
            <p:ph type="sldImg"/>
          </p:nvPr>
        </p:nvSpPr>
        <p:spPr>
          <a:ln/>
        </p:spPr>
      </p:sp>
      <p:sp>
        <p:nvSpPr>
          <p:cNvPr id="90116" name="Rectangle 3">
            <a:extLst>
              <a:ext uri="{FF2B5EF4-FFF2-40B4-BE49-F238E27FC236}">
                <a16:creationId xmlns:a16="http://schemas.microsoft.com/office/drawing/2014/main" id="{3B4CDE83-DA2C-D274-136F-DA2F42B077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CF047450-5AE6-B75B-AAD8-DFD0E312C4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66CDF56-D723-4281-9E3A-4374D1DC6FD4}" type="slidenum">
              <a:rPr lang="en-US" altLang="en-US"/>
              <a:pPr eaLnBrk="1" hangingPunct="1"/>
              <a:t>39</a:t>
            </a:fld>
            <a:endParaRPr lang="en-US" altLang="en-US"/>
          </a:p>
        </p:txBody>
      </p:sp>
      <p:sp>
        <p:nvSpPr>
          <p:cNvPr id="91139" name="Rectangle 2">
            <a:extLst>
              <a:ext uri="{FF2B5EF4-FFF2-40B4-BE49-F238E27FC236}">
                <a16:creationId xmlns:a16="http://schemas.microsoft.com/office/drawing/2014/main" id="{6E3D74C7-5119-68DC-D60F-BBF23A43A139}"/>
              </a:ext>
            </a:extLst>
          </p:cNvPr>
          <p:cNvSpPr>
            <a:spLocks noRot="1" noChangeArrowheads="1" noTextEdit="1"/>
          </p:cNvSpPr>
          <p:nvPr>
            <p:ph type="sldImg"/>
          </p:nvPr>
        </p:nvSpPr>
        <p:spPr>
          <a:ln/>
        </p:spPr>
      </p:sp>
      <p:sp>
        <p:nvSpPr>
          <p:cNvPr id="91140" name="Rectangle 3">
            <a:extLst>
              <a:ext uri="{FF2B5EF4-FFF2-40B4-BE49-F238E27FC236}">
                <a16:creationId xmlns:a16="http://schemas.microsoft.com/office/drawing/2014/main" id="{08F4685E-B7A2-B17E-78D8-1D6A9DF00E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Pethor is probably to be equated with Pitru on the west bank of the Euphrates, some twelve miles south of Carchemish. It is mentioned in Assyrian sources (cf. also Deut 23:5). The “River” is a reference to the Euphrates. Budd, Phillip J.: </a:t>
            </a:r>
            <a:r>
              <a:rPr lang="en-US" altLang="en-US" i="1">
                <a:latin typeface="Arial" panose="020B0604020202020204" pitchFamily="34" charset="0"/>
              </a:rPr>
              <a:t>Word Biblical Commentary : Numbers</a:t>
            </a:r>
            <a:r>
              <a:rPr lang="en-US" altLang="en-US">
                <a:latin typeface="Arial" panose="020B0604020202020204" pitchFamily="34" charset="0"/>
              </a:rPr>
              <a:t>. Dallas : Word, Incorporated, 2002 (Word Biblical Commentary 5), S. 265</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29A47010-9FD6-D92E-5293-77C982485C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C1B5537-869B-4315-A4AB-F66EED55A57C}" type="slidenum">
              <a:rPr lang="en-US" altLang="en-US"/>
              <a:pPr eaLnBrk="1" hangingPunct="1"/>
              <a:t>4</a:t>
            </a:fld>
            <a:endParaRPr lang="en-US" altLang="en-US"/>
          </a:p>
        </p:txBody>
      </p:sp>
      <p:sp>
        <p:nvSpPr>
          <p:cNvPr id="55299" name="Rectangle 2">
            <a:extLst>
              <a:ext uri="{FF2B5EF4-FFF2-40B4-BE49-F238E27FC236}">
                <a16:creationId xmlns:a16="http://schemas.microsoft.com/office/drawing/2014/main" id="{DE40515D-1C9A-AFBE-FA47-194CA3E02608}"/>
              </a:ext>
            </a:extLst>
          </p:cNvPr>
          <p:cNvSpPr>
            <a:spLocks noRot="1" noChangeArrowheads="1" noTextEdit="1"/>
          </p:cNvSpPr>
          <p:nvPr>
            <p:ph type="sldImg"/>
          </p:nvPr>
        </p:nvSpPr>
        <p:spPr>
          <a:ln/>
        </p:spPr>
      </p:sp>
      <p:sp>
        <p:nvSpPr>
          <p:cNvPr id="55300" name="Rectangle 3">
            <a:extLst>
              <a:ext uri="{FF2B5EF4-FFF2-40B4-BE49-F238E27FC236}">
                <a16:creationId xmlns:a16="http://schemas.microsoft.com/office/drawing/2014/main" id="{3552D185-36A6-B785-B23B-8280DDD587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D7509B4D-BD5F-405F-C502-75B3D68C77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BB72853-7A97-433E-8B40-749573B0A738}" type="slidenum">
              <a:rPr lang="en-US" altLang="en-US"/>
              <a:pPr eaLnBrk="1" hangingPunct="1"/>
              <a:t>40</a:t>
            </a:fld>
            <a:endParaRPr lang="en-US" altLang="en-US"/>
          </a:p>
        </p:txBody>
      </p:sp>
      <p:sp>
        <p:nvSpPr>
          <p:cNvPr id="92163" name="Rectangle 2">
            <a:extLst>
              <a:ext uri="{FF2B5EF4-FFF2-40B4-BE49-F238E27FC236}">
                <a16:creationId xmlns:a16="http://schemas.microsoft.com/office/drawing/2014/main" id="{87074D14-6669-6045-8D2E-35824ABFD115}"/>
              </a:ext>
            </a:extLst>
          </p:cNvPr>
          <p:cNvSpPr>
            <a:spLocks noRot="1" noChangeArrowheads="1" noTextEdit="1"/>
          </p:cNvSpPr>
          <p:nvPr>
            <p:ph type="sldImg"/>
          </p:nvPr>
        </p:nvSpPr>
        <p:spPr>
          <a:ln/>
        </p:spPr>
      </p:sp>
      <p:sp>
        <p:nvSpPr>
          <p:cNvPr id="92164" name="Rectangle 3">
            <a:extLst>
              <a:ext uri="{FF2B5EF4-FFF2-40B4-BE49-F238E27FC236}">
                <a16:creationId xmlns:a16="http://schemas.microsoft.com/office/drawing/2014/main" id="{F504CFDE-8C78-E26C-6799-37BD085FC5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E67EBE1F-1ACE-630F-5BEE-DF32C3640C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791ECD4-BD46-400E-A87B-B8A05E827300}" type="slidenum">
              <a:rPr lang="en-US" altLang="en-US"/>
              <a:pPr eaLnBrk="1" hangingPunct="1"/>
              <a:t>41</a:t>
            </a:fld>
            <a:endParaRPr lang="en-US" altLang="en-US"/>
          </a:p>
        </p:txBody>
      </p:sp>
      <p:sp>
        <p:nvSpPr>
          <p:cNvPr id="93187" name="Rectangle 2">
            <a:extLst>
              <a:ext uri="{FF2B5EF4-FFF2-40B4-BE49-F238E27FC236}">
                <a16:creationId xmlns:a16="http://schemas.microsoft.com/office/drawing/2014/main" id="{C1991D22-24C2-0592-20B1-0AFA65445C0F}"/>
              </a:ext>
            </a:extLst>
          </p:cNvPr>
          <p:cNvSpPr>
            <a:spLocks noRot="1" noChangeArrowheads="1" noTextEdit="1"/>
          </p:cNvSpPr>
          <p:nvPr>
            <p:ph type="sldImg"/>
          </p:nvPr>
        </p:nvSpPr>
        <p:spPr>
          <a:ln/>
        </p:spPr>
      </p:sp>
      <p:sp>
        <p:nvSpPr>
          <p:cNvPr id="93188" name="Rectangle 3">
            <a:extLst>
              <a:ext uri="{FF2B5EF4-FFF2-40B4-BE49-F238E27FC236}">
                <a16:creationId xmlns:a16="http://schemas.microsoft.com/office/drawing/2014/main" id="{ECB1162D-E79D-3660-AE4A-D1AE7D0645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64322273-AF77-B5FA-FA5A-5219A620FF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FC9069D-37A0-4640-9BB3-1067CCEB80ED}" type="slidenum">
              <a:rPr lang="en-US" altLang="en-US"/>
              <a:pPr eaLnBrk="1" hangingPunct="1"/>
              <a:t>42</a:t>
            </a:fld>
            <a:endParaRPr lang="en-US" altLang="en-US"/>
          </a:p>
        </p:txBody>
      </p:sp>
      <p:sp>
        <p:nvSpPr>
          <p:cNvPr id="94211" name="Rectangle 2">
            <a:extLst>
              <a:ext uri="{FF2B5EF4-FFF2-40B4-BE49-F238E27FC236}">
                <a16:creationId xmlns:a16="http://schemas.microsoft.com/office/drawing/2014/main" id="{D0026DF6-6D54-D6F1-7280-DDE7BF984A73}"/>
              </a:ext>
            </a:extLst>
          </p:cNvPr>
          <p:cNvSpPr>
            <a:spLocks noRot="1" noChangeArrowheads="1" noTextEdit="1"/>
          </p:cNvSpPr>
          <p:nvPr>
            <p:ph type="sldImg"/>
          </p:nvPr>
        </p:nvSpPr>
        <p:spPr>
          <a:ln/>
        </p:spPr>
      </p:sp>
      <p:sp>
        <p:nvSpPr>
          <p:cNvPr id="94212" name="Rectangle 3">
            <a:extLst>
              <a:ext uri="{FF2B5EF4-FFF2-40B4-BE49-F238E27FC236}">
                <a16:creationId xmlns:a16="http://schemas.microsoft.com/office/drawing/2014/main" id="{E25BFD16-3B2A-2D6D-4C51-EC5C90FA67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EB715C1B-E5A5-5539-6F4C-E4F4030982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F9231F1-DBCE-44B5-8782-5830B5CB8D0B}" type="slidenum">
              <a:rPr lang="en-US" altLang="en-US"/>
              <a:pPr eaLnBrk="1" hangingPunct="1"/>
              <a:t>43</a:t>
            </a:fld>
            <a:endParaRPr lang="en-US" altLang="en-US"/>
          </a:p>
        </p:txBody>
      </p:sp>
      <p:sp>
        <p:nvSpPr>
          <p:cNvPr id="95235" name="Rectangle 2">
            <a:extLst>
              <a:ext uri="{FF2B5EF4-FFF2-40B4-BE49-F238E27FC236}">
                <a16:creationId xmlns:a16="http://schemas.microsoft.com/office/drawing/2014/main" id="{3B7B9174-4189-54D7-8128-FD23171EEAA9}"/>
              </a:ext>
            </a:extLst>
          </p:cNvPr>
          <p:cNvSpPr>
            <a:spLocks noRot="1" noChangeArrowheads="1" noTextEdit="1"/>
          </p:cNvSpPr>
          <p:nvPr>
            <p:ph type="sldImg"/>
          </p:nvPr>
        </p:nvSpPr>
        <p:spPr>
          <a:ln/>
        </p:spPr>
      </p:sp>
      <p:sp>
        <p:nvSpPr>
          <p:cNvPr id="95236" name="Rectangle 3">
            <a:extLst>
              <a:ext uri="{FF2B5EF4-FFF2-40B4-BE49-F238E27FC236}">
                <a16:creationId xmlns:a16="http://schemas.microsoft.com/office/drawing/2014/main" id="{D8A01472-8CA1-2835-CEEE-827B2ACC9F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14A9DB9E-3408-BA89-69AB-827C234231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22E4A3E-B1F7-4AF2-9979-A08603719F09}" type="slidenum">
              <a:rPr lang="en-US" altLang="en-US"/>
              <a:pPr eaLnBrk="1" hangingPunct="1"/>
              <a:t>44</a:t>
            </a:fld>
            <a:endParaRPr lang="en-US" altLang="en-US"/>
          </a:p>
        </p:txBody>
      </p:sp>
      <p:sp>
        <p:nvSpPr>
          <p:cNvPr id="96259" name="Rectangle 2">
            <a:extLst>
              <a:ext uri="{FF2B5EF4-FFF2-40B4-BE49-F238E27FC236}">
                <a16:creationId xmlns:a16="http://schemas.microsoft.com/office/drawing/2014/main" id="{FA6D437C-5D83-59B9-BCF7-F0657D8D17F5}"/>
              </a:ext>
            </a:extLst>
          </p:cNvPr>
          <p:cNvSpPr>
            <a:spLocks noRot="1" noChangeArrowheads="1" noTextEdit="1"/>
          </p:cNvSpPr>
          <p:nvPr>
            <p:ph type="sldImg"/>
          </p:nvPr>
        </p:nvSpPr>
        <p:spPr>
          <a:ln/>
        </p:spPr>
      </p:sp>
      <p:sp>
        <p:nvSpPr>
          <p:cNvPr id="96260" name="Rectangle 3">
            <a:extLst>
              <a:ext uri="{FF2B5EF4-FFF2-40B4-BE49-F238E27FC236}">
                <a16:creationId xmlns:a16="http://schemas.microsoft.com/office/drawing/2014/main" id="{3E251573-2BC6-EFF2-D72E-135E8FB9E9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60E029AF-7BAF-185E-9CFC-E8F54EDBDA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EB229E8-6D00-46C8-88F1-7A609F2B9DE0}" type="slidenum">
              <a:rPr lang="en-US" altLang="en-US"/>
              <a:pPr eaLnBrk="1" hangingPunct="1"/>
              <a:t>45</a:t>
            </a:fld>
            <a:endParaRPr lang="en-US" altLang="en-US"/>
          </a:p>
        </p:txBody>
      </p:sp>
      <p:sp>
        <p:nvSpPr>
          <p:cNvPr id="97283" name="Rectangle 2">
            <a:extLst>
              <a:ext uri="{FF2B5EF4-FFF2-40B4-BE49-F238E27FC236}">
                <a16:creationId xmlns:a16="http://schemas.microsoft.com/office/drawing/2014/main" id="{A9645098-20A3-0087-1089-72516E695F1A}"/>
              </a:ext>
            </a:extLst>
          </p:cNvPr>
          <p:cNvSpPr>
            <a:spLocks noRot="1" noChangeArrowheads="1" noTextEdit="1"/>
          </p:cNvSpPr>
          <p:nvPr>
            <p:ph type="sldImg"/>
          </p:nvPr>
        </p:nvSpPr>
        <p:spPr>
          <a:ln/>
        </p:spPr>
      </p:sp>
      <p:sp>
        <p:nvSpPr>
          <p:cNvPr id="97284" name="Rectangle 3">
            <a:extLst>
              <a:ext uri="{FF2B5EF4-FFF2-40B4-BE49-F238E27FC236}">
                <a16:creationId xmlns:a16="http://schemas.microsoft.com/office/drawing/2014/main" id="{34BB9BCC-B224-DA3C-98D9-88E3171E79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F31C15AD-3B4D-1892-B4CA-79D20168C1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B2D5A7D-0401-47BC-85E6-F07264D33BE0}" type="slidenum">
              <a:rPr lang="en-US" altLang="en-US"/>
              <a:pPr eaLnBrk="1" hangingPunct="1"/>
              <a:t>46</a:t>
            </a:fld>
            <a:endParaRPr lang="en-US" altLang="en-US"/>
          </a:p>
        </p:txBody>
      </p:sp>
      <p:sp>
        <p:nvSpPr>
          <p:cNvPr id="98307" name="Rectangle 2">
            <a:extLst>
              <a:ext uri="{FF2B5EF4-FFF2-40B4-BE49-F238E27FC236}">
                <a16:creationId xmlns:a16="http://schemas.microsoft.com/office/drawing/2014/main" id="{264B1163-289A-9719-D60A-9379627100C5}"/>
              </a:ext>
            </a:extLst>
          </p:cNvPr>
          <p:cNvSpPr>
            <a:spLocks noRot="1" noChangeArrowheads="1" noTextEdit="1"/>
          </p:cNvSpPr>
          <p:nvPr>
            <p:ph type="sldImg"/>
          </p:nvPr>
        </p:nvSpPr>
        <p:spPr>
          <a:ln/>
        </p:spPr>
      </p:sp>
      <p:sp>
        <p:nvSpPr>
          <p:cNvPr id="98308" name="Rectangle 3">
            <a:extLst>
              <a:ext uri="{FF2B5EF4-FFF2-40B4-BE49-F238E27FC236}">
                <a16:creationId xmlns:a16="http://schemas.microsoft.com/office/drawing/2014/main" id="{8A0838E3-1E52-8E6D-C162-3CCC94076A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Commanded to repent of their tolerance.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E490668F-DD94-749C-B1EE-D99FCBE327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011BC2C-075B-4AAB-82B4-7E646440A2A9}" type="slidenum">
              <a:rPr lang="en-US" altLang="en-US"/>
              <a:pPr eaLnBrk="1" hangingPunct="1"/>
              <a:t>47</a:t>
            </a:fld>
            <a:endParaRPr lang="en-US" altLang="en-US"/>
          </a:p>
        </p:txBody>
      </p:sp>
      <p:sp>
        <p:nvSpPr>
          <p:cNvPr id="99331" name="Rectangle 2">
            <a:extLst>
              <a:ext uri="{FF2B5EF4-FFF2-40B4-BE49-F238E27FC236}">
                <a16:creationId xmlns:a16="http://schemas.microsoft.com/office/drawing/2014/main" id="{28200A29-F369-A4E1-4E6C-DE6BDF3BC84D}"/>
              </a:ext>
            </a:extLst>
          </p:cNvPr>
          <p:cNvSpPr>
            <a:spLocks noRot="1" noChangeArrowheads="1" noTextEdit="1"/>
          </p:cNvSpPr>
          <p:nvPr>
            <p:ph type="sldImg"/>
          </p:nvPr>
        </p:nvSpPr>
        <p:spPr>
          <a:ln/>
        </p:spPr>
      </p:sp>
      <p:sp>
        <p:nvSpPr>
          <p:cNvPr id="99332" name="Rectangle 3">
            <a:extLst>
              <a:ext uri="{FF2B5EF4-FFF2-40B4-BE49-F238E27FC236}">
                <a16:creationId xmlns:a16="http://schemas.microsoft.com/office/drawing/2014/main" id="{52A6FE08-209D-693C-30DB-A366BEEE53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F7673117-E9C8-D0E7-1C3D-8591848F25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502F047-6D90-45E2-A8A2-9505D797BCE5}" type="slidenum">
              <a:rPr lang="en-US" altLang="en-US"/>
              <a:pPr eaLnBrk="1" hangingPunct="1"/>
              <a:t>48</a:t>
            </a:fld>
            <a:endParaRPr lang="en-US" altLang="en-US"/>
          </a:p>
        </p:txBody>
      </p:sp>
      <p:sp>
        <p:nvSpPr>
          <p:cNvPr id="100355" name="Rectangle 2">
            <a:extLst>
              <a:ext uri="{FF2B5EF4-FFF2-40B4-BE49-F238E27FC236}">
                <a16:creationId xmlns:a16="http://schemas.microsoft.com/office/drawing/2014/main" id="{6500E64F-004B-D1BB-5841-ED493BB29717}"/>
              </a:ext>
            </a:extLst>
          </p:cNvPr>
          <p:cNvSpPr>
            <a:spLocks noRot="1" noChangeArrowheads="1" noTextEdit="1"/>
          </p:cNvSpPr>
          <p:nvPr>
            <p:ph type="sldImg"/>
          </p:nvPr>
        </p:nvSpPr>
        <p:spPr>
          <a:ln/>
        </p:spPr>
      </p:sp>
      <p:sp>
        <p:nvSpPr>
          <p:cNvPr id="100356" name="Rectangle 3">
            <a:extLst>
              <a:ext uri="{FF2B5EF4-FFF2-40B4-BE49-F238E27FC236}">
                <a16:creationId xmlns:a16="http://schemas.microsoft.com/office/drawing/2014/main" id="{51955C10-09A9-541F-275B-F847ACD00E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Barclay: The point is that those who on this earth refused to eat the meat that had been offered to idols would in the world to come eat the bread of God.  They might have to give up earthly pleasures, but heavenly joys would be theirs (53).</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2039E5A4-DB1C-AE90-6325-242C4B9DDF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018E060-D671-432E-B1C0-EDE0288E69D2}" type="slidenum">
              <a:rPr lang="en-US" altLang="en-US"/>
              <a:pPr eaLnBrk="1" hangingPunct="1"/>
              <a:t>5</a:t>
            </a:fld>
            <a:endParaRPr lang="en-US" altLang="en-US"/>
          </a:p>
        </p:txBody>
      </p:sp>
      <p:sp>
        <p:nvSpPr>
          <p:cNvPr id="56323" name="Rectangle 2">
            <a:extLst>
              <a:ext uri="{FF2B5EF4-FFF2-40B4-BE49-F238E27FC236}">
                <a16:creationId xmlns:a16="http://schemas.microsoft.com/office/drawing/2014/main" id="{CC286B4A-3EFA-FCCA-8854-8A33869CF134}"/>
              </a:ext>
            </a:extLst>
          </p:cNvPr>
          <p:cNvSpPr>
            <a:spLocks noRot="1" noChangeArrowheads="1" noTextEdit="1"/>
          </p:cNvSpPr>
          <p:nvPr>
            <p:ph type="sldImg"/>
          </p:nvPr>
        </p:nvSpPr>
        <p:spPr>
          <a:ln/>
        </p:spPr>
      </p:sp>
      <p:sp>
        <p:nvSpPr>
          <p:cNvPr id="56324" name="Rectangle 3">
            <a:extLst>
              <a:ext uri="{FF2B5EF4-FFF2-40B4-BE49-F238E27FC236}">
                <a16:creationId xmlns:a16="http://schemas.microsoft.com/office/drawing/2014/main" id="{1285978C-8C86-81F2-F432-85C19DEC47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92E1FC32-9C7F-7BC0-F645-2C527C5511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7D67012-826A-429B-ABC4-BA38AD994C2E}" type="slidenum">
              <a:rPr lang="en-US" altLang="en-US"/>
              <a:pPr eaLnBrk="1" hangingPunct="1"/>
              <a:t>6</a:t>
            </a:fld>
            <a:endParaRPr lang="en-US" altLang="en-US"/>
          </a:p>
        </p:txBody>
      </p:sp>
      <p:sp>
        <p:nvSpPr>
          <p:cNvPr id="57347" name="Rectangle 2">
            <a:extLst>
              <a:ext uri="{FF2B5EF4-FFF2-40B4-BE49-F238E27FC236}">
                <a16:creationId xmlns:a16="http://schemas.microsoft.com/office/drawing/2014/main" id="{05A45EA9-0548-9987-D080-E069E4C04C04}"/>
              </a:ext>
            </a:extLst>
          </p:cNvPr>
          <p:cNvSpPr>
            <a:spLocks noRot="1" noChangeArrowheads="1" noTextEdit="1"/>
          </p:cNvSpPr>
          <p:nvPr>
            <p:ph type="sldImg"/>
          </p:nvPr>
        </p:nvSpPr>
        <p:spPr>
          <a:ln/>
        </p:spPr>
      </p:sp>
      <p:sp>
        <p:nvSpPr>
          <p:cNvPr id="57348" name="Rectangle 3">
            <a:extLst>
              <a:ext uri="{FF2B5EF4-FFF2-40B4-BE49-F238E27FC236}">
                <a16:creationId xmlns:a16="http://schemas.microsoft.com/office/drawing/2014/main" id="{6A39437E-95AB-7A1C-81EB-94CCC3501C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5E299C6F-99DD-97CD-416F-F8F39323B4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8B5FC05-8B49-48CA-8F6C-CB5B2E48804B}" type="slidenum">
              <a:rPr lang="en-US" altLang="en-US"/>
              <a:pPr eaLnBrk="1" hangingPunct="1"/>
              <a:t>7</a:t>
            </a:fld>
            <a:endParaRPr lang="en-US" altLang="en-US"/>
          </a:p>
        </p:txBody>
      </p:sp>
      <p:sp>
        <p:nvSpPr>
          <p:cNvPr id="58371" name="Rectangle 2">
            <a:extLst>
              <a:ext uri="{FF2B5EF4-FFF2-40B4-BE49-F238E27FC236}">
                <a16:creationId xmlns:a16="http://schemas.microsoft.com/office/drawing/2014/main" id="{36AE7810-17BD-00AB-63C8-87FE4E553617}"/>
              </a:ext>
            </a:extLst>
          </p:cNvPr>
          <p:cNvSpPr>
            <a:spLocks noRot="1" noChangeArrowheads="1" noTextEdit="1"/>
          </p:cNvSpPr>
          <p:nvPr>
            <p:ph type="sldImg"/>
          </p:nvPr>
        </p:nvSpPr>
        <p:spPr>
          <a:ln/>
        </p:spPr>
      </p:sp>
      <p:sp>
        <p:nvSpPr>
          <p:cNvPr id="58372" name="Rectangle 3">
            <a:extLst>
              <a:ext uri="{FF2B5EF4-FFF2-40B4-BE49-F238E27FC236}">
                <a16:creationId xmlns:a16="http://schemas.microsoft.com/office/drawing/2014/main" id="{4590E026-AF23-E203-AD69-52DE234FEE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Mysian capital city.  40+ miles north of Smyrna; 15 miles inland from the Aegean Sea.  Capital of the province of Asia. Eumenes II, king of Pergamum (197-160 B.C.).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8C439688-C5AD-59F4-9CBF-6EE7FCA2E4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9132DC6-17DA-49EE-9CFD-15218DC0D316}" type="slidenum">
              <a:rPr lang="en-US" altLang="en-US"/>
              <a:pPr eaLnBrk="1" hangingPunct="1"/>
              <a:t>8</a:t>
            </a:fld>
            <a:endParaRPr lang="en-US" altLang="en-US"/>
          </a:p>
        </p:txBody>
      </p:sp>
      <p:sp>
        <p:nvSpPr>
          <p:cNvPr id="59395" name="Rectangle 2">
            <a:extLst>
              <a:ext uri="{FF2B5EF4-FFF2-40B4-BE49-F238E27FC236}">
                <a16:creationId xmlns:a16="http://schemas.microsoft.com/office/drawing/2014/main" id="{DF29F4D6-BC72-A22E-1347-6836F4850F51}"/>
              </a:ext>
            </a:extLst>
          </p:cNvPr>
          <p:cNvSpPr>
            <a:spLocks noRot="1" noChangeArrowheads="1" noTextEdit="1"/>
          </p:cNvSpPr>
          <p:nvPr>
            <p:ph type="sldImg"/>
          </p:nvPr>
        </p:nvSpPr>
        <p:spPr>
          <a:ln/>
        </p:spPr>
      </p:sp>
      <p:sp>
        <p:nvSpPr>
          <p:cNvPr id="59396" name="Rectangle 3">
            <a:extLst>
              <a:ext uri="{FF2B5EF4-FFF2-40B4-BE49-F238E27FC236}">
                <a16:creationId xmlns:a16="http://schemas.microsoft.com/office/drawing/2014/main" id="{E4CC2C23-1476-BBEE-53A0-AB6C063BEC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EC467625-8B5F-452E-5544-802C95881F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B380AE7-27A6-4D99-BD19-6C34CE38506B}" type="slidenum">
              <a:rPr lang="en-US" altLang="en-US"/>
              <a:pPr eaLnBrk="1" hangingPunct="1"/>
              <a:t>9</a:t>
            </a:fld>
            <a:endParaRPr lang="en-US" altLang="en-US"/>
          </a:p>
        </p:txBody>
      </p:sp>
      <p:sp>
        <p:nvSpPr>
          <p:cNvPr id="60419" name="Rectangle 2">
            <a:extLst>
              <a:ext uri="{FF2B5EF4-FFF2-40B4-BE49-F238E27FC236}">
                <a16:creationId xmlns:a16="http://schemas.microsoft.com/office/drawing/2014/main" id="{869C2E18-B47F-3EF1-480A-FA91D9E80489}"/>
              </a:ext>
            </a:extLst>
          </p:cNvPr>
          <p:cNvSpPr>
            <a:spLocks noRot="1" noChangeArrowheads="1" noTextEdit="1"/>
          </p:cNvSpPr>
          <p:nvPr>
            <p:ph type="sldImg"/>
          </p:nvPr>
        </p:nvSpPr>
        <p:spPr>
          <a:ln/>
        </p:spPr>
      </p:sp>
      <p:sp>
        <p:nvSpPr>
          <p:cNvPr id="60420" name="Rectangle 3">
            <a:extLst>
              <a:ext uri="{FF2B5EF4-FFF2-40B4-BE49-F238E27FC236}">
                <a16:creationId xmlns:a16="http://schemas.microsoft.com/office/drawing/2014/main" id="{649E77A8-459C-EFB4-D760-64A501ADDF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AC8D348-7850-7D55-F271-9C6D4996EC6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0028CD9-AABF-76C2-0940-8F58551CB2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8FE8602-32FF-153E-DA45-1B6CA38CFC55}"/>
              </a:ext>
            </a:extLst>
          </p:cNvPr>
          <p:cNvSpPr>
            <a:spLocks noGrp="1" noChangeArrowheads="1"/>
          </p:cNvSpPr>
          <p:nvPr>
            <p:ph type="sldNum" sz="quarter" idx="12"/>
          </p:nvPr>
        </p:nvSpPr>
        <p:spPr>
          <a:ln/>
        </p:spPr>
        <p:txBody>
          <a:bodyPr/>
          <a:lstStyle>
            <a:lvl1pPr>
              <a:defRPr/>
            </a:lvl1pPr>
          </a:lstStyle>
          <a:p>
            <a:fld id="{FFB864DE-9D91-4D57-A6A2-5CABEB62D728}" type="slidenum">
              <a:rPr lang="en-US" altLang="en-US"/>
              <a:pPr/>
              <a:t>‹#›</a:t>
            </a:fld>
            <a:endParaRPr lang="en-US" altLang="en-US"/>
          </a:p>
        </p:txBody>
      </p:sp>
    </p:spTree>
    <p:extLst>
      <p:ext uri="{BB962C8B-B14F-4D97-AF65-F5344CB8AC3E}">
        <p14:creationId xmlns:p14="http://schemas.microsoft.com/office/powerpoint/2010/main" val="3681476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9A8BC6-C205-8756-DBCF-5D638687EE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390500-4385-3E97-763D-577E122FFA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71457A6-0743-A274-B844-1C401A396171}"/>
              </a:ext>
            </a:extLst>
          </p:cNvPr>
          <p:cNvSpPr>
            <a:spLocks noGrp="1" noChangeArrowheads="1"/>
          </p:cNvSpPr>
          <p:nvPr>
            <p:ph type="sldNum" sz="quarter" idx="12"/>
          </p:nvPr>
        </p:nvSpPr>
        <p:spPr>
          <a:ln/>
        </p:spPr>
        <p:txBody>
          <a:bodyPr/>
          <a:lstStyle>
            <a:lvl1pPr>
              <a:defRPr/>
            </a:lvl1pPr>
          </a:lstStyle>
          <a:p>
            <a:fld id="{88204764-BB75-49EC-BC23-26FF59853E2D}" type="slidenum">
              <a:rPr lang="en-US" altLang="en-US"/>
              <a:pPr/>
              <a:t>‹#›</a:t>
            </a:fld>
            <a:endParaRPr lang="en-US" altLang="en-US"/>
          </a:p>
        </p:txBody>
      </p:sp>
    </p:spTree>
    <p:extLst>
      <p:ext uri="{BB962C8B-B14F-4D97-AF65-F5344CB8AC3E}">
        <p14:creationId xmlns:p14="http://schemas.microsoft.com/office/powerpoint/2010/main" val="339923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8E87771-9991-21B8-D4CC-8D2B71156A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7F9705-D01A-CBFF-13E2-8292242AD3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61218A-E33D-764D-3BA0-2617DBE7D522}"/>
              </a:ext>
            </a:extLst>
          </p:cNvPr>
          <p:cNvSpPr>
            <a:spLocks noGrp="1" noChangeArrowheads="1"/>
          </p:cNvSpPr>
          <p:nvPr>
            <p:ph type="sldNum" sz="quarter" idx="12"/>
          </p:nvPr>
        </p:nvSpPr>
        <p:spPr>
          <a:ln/>
        </p:spPr>
        <p:txBody>
          <a:bodyPr/>
          <a:lstStyle>
            <a:lvl1pPr>
              <a:defRPr/>
            </a:lvl1pPr>
          </a:lstStyle>
          <a:p>
            <a:fld id="{71191B5D-8EE4-4194-9C4C-8EDE23475C84}" type="slidenum">
              <a:rPr lang="en-US" altLang="en-US"/>
              <a:pPr/>
              <a:t>‹#›</a:t>
            </a:fld>
            <a:endParaRPr lang="en-US" altLang="en-US"/>
          </a:p>
        </p:txBody>
      </p:sp>
    </p:spTree>
    <p:extLst>
      <p:ext uri="{BB962C8B-B14F-4D97-AF65-F5344CB8AC3E}">
        <p14:creationId xmlns:p14="http://schemas.microsoft.com/office/powerpoint/2010/main" val="3057400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B8786F1-BF9C-F7F7-DDB3-9246072D418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8D9CABE-81BB-FE29-8726-CBBBA7656D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49E767D-B5EE-B98B-1315-D6114DF4B4FC}"/>
              </a:ext>
            </a:extLst>
          </p:cNvPr>
          <p:cNvSpPr>
            <a:spLocks noGrp="1" noChangeArrowheads="1"/>
          </p:cNvSpPr>
          <p:nvPr>
            <p:ph type="sldNum" sz="quarter" idx="12"/>
          </p:nvPr>
        </p:nvSpPr>
        <p:spPr>
          <a:ln/>
        </p:spPr>
        <p:txBody>
          <a:bodyPr/>
          <a:lstStyle>
            <a:lvl1pPr>
              <a:defRPr/>
            </a:lvl1pPr>
          </a:lstStyle>
          <a:p>
            <a:fld id="{C57DE5AD-F64D-4605-BE7F-908C4D2FE6DA}" type="slidenum">
              <a:rPr lang="en-US" altLang="en-US"/>
              <a:pPr/>
              <a:t>‹#›</a:t>
            </a:fld>
            <a:endParaRPr lang="en-US" altLang="en-US"/>
          </a:p>
        </p:txBody>
      </p:sp>
    </p:spTree>
    <p:extLst>
      <p:ext uri="{BB962C8B-B14F-4D97-AF65-F5344CB8AC3E}">
        <p14:creationId xmlns:p14="http://schemas.microsoft.com/office/powerpoint/2010/main" val="2256500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08142C-B185-E159-B85E-E6880E1FC1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998742-0697-7DAC-6120-EDCC75ED17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CE991D-1E66-B684-23A3-C91DDBC29026}"/>
              </a:ext>
            </a:extLst>
          </p:cNvPr>
          <p:cNvSpPr>
            <a:spLocks noGrp="1" noChangeArrowheads="1"/>
          </p:cNvSpPr>
          <p:nvPr>
            <p:ph type="sldNum" sz="quarter" idx="12"/>
          </p:nvPr>
        </p:nvSpPr>
        <p:spPr>
          <a:ln/>
        </p:spPr>
        <p:txBody>
          <a:bodyPr/>
          <a:lstStyle>
            <a:lvl1pPr>
              <a:defRPr/>
            </a:lvl1pPr>
          </a:lstStyle>
          <a:p>
            <a:fld id="{ED81DBD1-E1D3-4DFA-AED0-560B1F95585A}" type="slidenum">
              <a:rPr lang="en-US" altLang="en-US"/>
              <a:pPr/>
              <a:t>‹#›</a:t>
            </a:fld>
            <a:endParaRPr lang="en-US" altLang="en-US"/>
          </a:p>
        </p:txBody>
      </p:sp>
    </p:spTree>
    <p:extLst>
      <p:ext uri="{BB962C8B-B14F-4D97-AF65-F5344CB8AC3E}">
        <p14:creationId xmlns:p14="http://schemas.microsoft.com/office/powerpoint/2010/main" val="2929279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5E06DCE-616C-521C-3650-10FB2652A3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1888E9D-89F1-321C-932D-7ADD0746AB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B58D233-AF61-8248-99D0-CF30218E9994}"/>
              </a:ext>
            </a:extLst>
          </p:cNvPr>
          <p:cNvSpPr>
            <a:spLocks noGrp="1" noChangeArrowheads="1"/>
          </p:cNvSpPr>
          <p:nvPr>
            <p:ph type="sldNum" sz="quarter" idx="12"/>
          </p:nvPr>
        </p:nvSpPr>
        <p:spPr>
          <a:ln/>
        </p:spPr>
        <p:txBody>
          <a:bodyPr/>
          <a:lstStyle>
            <a:lvl1pPr>
              <a:defRPr/>
            </a:lvl1pPr>
          </a:lstStyle>
          <a:p>
            <a:fld id="{72E24B43-3B63-42B7-B977-5A07F2BC1CF1}" type="slidenum">
              <a:rPr lang="en-US" altLang="en-US"/>
              <a:pPr/>
              <a:t>‹#›</a:t>
            </a:fld>
            <a:endParaRPr lang="en-US" altLang="en-US"/>
          </a:p>
        </p:txBody>
      </p:sp>
    </p:spTree>
    <p:extLst>
      <p:ext uri="{BB962C8B-B14F-4D97-AF65-F5344CB8AC3E}">
        <p14:creationId xmlns:p14="http://schemas.microsoft.com/office/powerpoint/2010/main" val="3524954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51E7013-C05B-2ECE-6C15-548BE66600E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842D12B-A4A5-0210-6D5C-B040A86374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2E36E35-96C4-49A7-E250-7A594DA91517}"/>
              </a:ext>
            </a:extLst>
          </p:cNvPr>
          <p:cNvSpPr>
            <a:spLocks noGrp="1" noChangeArrowheads="1"/>
          </p:cNvSpPr>
          <p:nvPr>
            <p:ph type="sldNum" sz="quarter" idx="12"/>
          </p:nvPr>
        </p:nvSpPr>
        <p:spPr>
          <a:ln/>
        </p:spPr>
        <p:txBody>
          <a:bodyPr/>
          <a:lstStyle>
            <a:lvl1pPr>
              <a:defRPr/>
            </a:lvl1pPr>
          </a:lstStyle>
          <a:p>
            <a:fld id="{AA23D5D4-8999-4F6E-9D25-BA25ECA20F60}" type="slidenum">
              <a:rPr lang="en-US" altLang="en-US"/>
              <a:pPr/>
              <a:t>‹#›</a:t>
            </a:fld>
            <a:endParaRPr lang="en-US" altLang="en-US"/>
          </a:p>
        </p:txBody>
      </p:sp>
    </p:spTree>
    <p:extLst>
      <p:ext uri="{BB962C8B-B14F-4D97-AF65-F5344CB8AC3E}">
        <p14:creationId xmlns:p14="http://schemas.microsoft.com/office/powerpoint/2010/main" val="1181916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0889CB3-9F24-F88D-9D74-CF9BF5DBD44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4171874-0B7D-A8B4-5F56-8C7BAAAB10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1C8616B-C1ED-CF0F-F030-16540F36D89E}"/>
              </a:ext>
            </a:extLst>
          </p:cNvPr>
          <p:cNvSpPr>
            <a:spLocks noGrp="1" noChangeArrowheads="1"/>
          </p:cNvSpPr>
          <p:nvPr>
            <p:ph type="sldNum" sz="quarter" idx="12"/>
          </p:nvPr>
        </p:nvSpPr>
        <p:spPr>
          <a:ln/>
        </p:spPr>
        <p:txBody>
          <a:bodyPr/>
          <a:lstStyle>
            <a:lvl1pPr>
              <a:defRPr/>
            </a:lvl1pPr>
          </a:lstStyle>
          <a:p>
            <a:fld id="{91B4ABA9-2771-4047-8E84-9066DF8DE0C5}" type="slidenum">
              <a:rPr lang="en-US" altLang="en-US"/>
              <a:pPr/>
              <a:t>‹#›</a:t>
            </a:fld>
            <a:endParaRPr lang="en-US" altLang="en-US"/>
          </a:p>
        </p:txBody>
      </p:sp>
    </p:spTree>
    <p:extLst>
      <p:ext uri="{BB962C8B-B14F-4D97-AF65-F5344CB8AC3E}">
        <p14:creationId xmlns:p14="http://schemas.microsoft.com/office/powerpoint/2010/main" val="2133320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87C0C7E-A099-BA60-3C6D-9AED57AC34E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9D7C40A-51D9-4C0F-0C5C-28BED6767A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23153A7-7BDE-A5B6-6077-C6435C78305E}"/>
              </a:ext>
            </a:extLst>
          </p:cNvPr>
          <p:cNvSpPr>
            <a:spLocks noGrp="1" noChangeArrowheads="1"/>
          </p:cNvSpPr>
          <p:nvPr>
            <p:ph type="sldNum" sz="quarter" idx="12"/>
          </p:nvPr>
        </p:nvSpPr>
        <p:spPr>
          <a:ln/>
        </p:spPr>
        <p:txBody>
          <a:bodyPr/>
          <a:lstStyle>
            <a:lvl1pPr>
              <a:defRPr/>
            </a:lvl1pPr>
          </a:lstStyle>
          <a:p>
            <a:fld id="{6CF079F9-04E6-4D6B-BFF5-AEC89A5EAAF9}" type="slidenum">
              <a:rPr lang="en-US" altLang="en-US"/>
              <a:pPr/>
              <a:t>‹#›</a:t>
            </a:fld>
            <a:endParaRPr lang="en-US" altLang="en-US"/>
          </a:p>
        </p:txBody>
      </p:sp>
    </p:spTree>
    <p:extLst>
      <p:ext uri="{BB962C8B-B14F-4D97-AF65-F5344CB8AC3E}">
        <p14:creationId xmlns:p14="http://schemas.microsoft.com/office/powerpoint/2010/main" val="793200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19A0A24-D2C4-DC61-58F9-F682B83FE8C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D42EDE2-FB82-76FE-0200-34C3B62419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FBDDAB4-44AC-73EC-321B-07A16DFE806A}"/>
              </a:ext>
            </a:extLst>
          </p:cNvPr>
          <p:cNvSpPr>
            <a:spLocks noGrp="1" noChangeArrowheads="1"/>
          </p:cNvSpPr>
          <p:nvPr>
            <p:ph type="sldNum" sz="quarter" idx="12"/>
          </p:nvPr>
        </p:nvSpPr>
        <p:spPr>
          <a:ln/>
        </p:spPr>
        <p:txBody>
          <a:bodyPr/>
          <a:lstStyle>
            <a:lvl1pPr>
              <a:defRPr/>
            </a:lvl1pPr>
          </a:lstStyle>
          <a:p>
            <a:fld id="{591E139E-34E4-4C13-BF6B-5DAEE712D2D4}" type="slidenum">
              <a:rPr lang="en-US" altLang="en-US"/>
              <a:pPr/>
              <a:t>‹#›</a:t>
            </a:fld>
            <a:endParaRPr lang="en-US" altLang="en-US"/>
          </a:p>
        </p:txBody>
      </p:sp>
    </p:spTree>
    <p:extLst>
      <p:ext uri="{BB962C8B-B14F-4D97-AF65-F5344CB8AC3E}">
        <p14:creationId xmlns:p14="http://schemas.microsoft.com/office/powerpoint/2010/main" val="1417154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966B83E-93B6-11CB-9505-3C502F2EEE1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1578CED-D4C7-3439-ED88-0DC6FBEBB7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6B7A769-D382-0EA9-0072-15B24639125E}"/>
              </a:ext>
            </a:extLst>
          </p:cNvPr>
          <p:cNvSpPr>
            <a:spLocks noGrp="1" noChangeArrowheads="1"/>
          </p:cNvSpPr>
          <p:nvPr>
            <p:ph type="sldNum" sz="quarter" idx="12"/>
          </p:nvPr>
        </p:nvSpPr>
        <p:spPr>
          <a:ln/>
        </p:spPr>
        <p:txBody>
          <a:bodyPr/>
          <a:lstStyle>
            <a:lvl1pPr>
              <a:defRPr/>
            </a:lvl1pPr>
          </a:lstStyle>
          <a:p>
            <a:fld id="{9DE0EB0C-02F7-4848-AEE9-62E1B6F2CA59}" type="slidenum">
              <a:rPr lang="en-US" altLang="en-US"/>
              <a:pPr/>
              <a:t>‹#›</a:t>
            </a:fld>
            <a:endParaRPr lang="en-US" altLang="en-US"/>
          </a:p>
        </p:txBody>
      </p:sp>
    </p:spTree>
    <p:extLst>
      <p:ext uri="{BB962C8B-B14F-4D97-AF65-F5344CB8AC3E}">
        <p14:creationId xmlns:p14="http://schemas.microsoft.com/office/powerpoint/2010/main" val="1106487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7054847-3FD7-EE5F-89F4-99E4330549C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9710C5-BA99-73B0-DEFF-7F93EE83D3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E462F28-3D10-2502-43A0-BE9328BE0FD7}"/>
              </a:ext>
            </a:extLst>
          </p:cNvPr>
          <p:cNvSpPr>
            <a:spLocks noGrp="1" noChangeArrowheads="1"/>
          </p:cNvSpPr>
          <p:nvPr>
            <p:ph type="sldNum" sz="quarter" idx="12"/>
          </p:nvPr>
        </p:nvSpPr>
        <p:spPr>
          <a:ln/>
        </p:spPr>
        <p:txBody>
          <a:bodyPr/>
          <a:lstStyle>
            <a:lvl1pPr>
              <a:defRPr/>
            </a:lvl1pPr>
          </a:lstStyle>
          <a:p>
            <a:fld id="{FAE7FB93-E9DA-4676-B7B6-A09A4F3F79BA}" type="slidenum">
              <a:rPr lang="en-US" altLang="en-US"/>
              <a:pPr/>
              <a:t>‹#›</a:t>
            </a:fld>
            <a:endParaRPr lang="en-US" altLang="en-US"/>
          </a:p>
        </p:txBody>
      </p:sp>
    </p:spTree>
    <p:extLst>
      <p:ext uri="{BB962C8B-B14F-4D97-AF65-F5344CB8AC3E}">
        <p14:creationId xmlns:p14="http://schemas.microsoft.com/office/powerpoint/2010/main" val="1636163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D9D26A1-D59C-2C23-2995-319217D1048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0C42EE9-B3E2-697B-6A22-FB67CF1776E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C41A281-C610-D173-CA09-C072B2C4AA6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a:defRPr/>
            </a:pPr>
            <a:endParaRPr lang="en-US"/>
          </a:p>
        </p:txBody>
      </p:sp>
      <p:sp>
        <p:nvSpPr>
          <p:cNvPr id="1029" name="Rectangle 5">
            <a:extLst>
              <a:ext uri="{FF2B5EF4-FFF2-40B4-BE49-F238E27FC236}">
                <a16:creationId xmlns:a16="http://schemas.microsoft.com/office/drawing/2014/main" id="{4A701A64-8179-5BF0-694F-8607FEE22D6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a:defRPr/>
            </a:pPr>
            <a:endParaRPr lang="en-US"/>
          </a:p>
        </p:txBody>
      </p:sp>
      <p:sp>
        <p:nvSpPr>
          <p:cNvPr id="1030" name="Rectangle 6">
            <a:extLst>
              <a:ext uri="{FF2B5EF4-FFF2-40B4-BE49-F238E27FC236}">
                <a16:creationId xmlns:a16="http://schemas.microsoft.com/office/drawing/2014/main" id="{9066E984-7299-517F-0F29-BF54AC31C3B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ACC49B6-3AE1-4EC7-92F1-0EE58257266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a:extLst>
              <a:ext uri="{FF2B5EF4-FFF2-40B4-BE49-F238E27FC236}">
                <a16:creationId xmlns:a16="http://schemas.microsoft.com/office/drawing/2014/main" id="{EABA1942-B013-F734-75D2-353159E52942}"/>
              </a:ext>
            </a:extLst>
          </p:cNvPr>
          <p:cNvSpPr txBox="1">
            <a:spLocks noChangeArrowheads="1"/>
          </p:cNvSpPr>
          <p:nvPr/>
        </p:nvSpPr>
        <p:spPr bwMode="auto">
          <a:xfrm>
            <a:off x="1524000" y="457200"/>
            <a:ext cx="6019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chemeClr val="bg1"/>
                </a:solidFill>
              </a:rPr>
              <a:t>WHAT JESUS THINKS OF THE CHURCH</a:t>
            </a:r>
          </a:p>
        </p:txBody>
      </p:sp>
      <p:sp>
        <p:nvSpPr>
          <p:cNvPr id="2051" name="Text Box 3">
            <a:extLst>
              <a:ext uri="{FF2B5EF4-FFF2-40B4-BE49-F238E27FC236}">
                <a16:creationId xmlns:a16="http://schemas.microsoft.com/office/drawing/2014/main" id="{A231C294-486B-7980-8890-F84DAA193606}"/>
              </a:ext>
            </a:extLst>
          </p:cNvPr>
          <p:cNvSpPr txBox="1">
            <a:spLocks noChangeArrowheads="1"/>
          </p:cNvSpPr>
          <p:nvPr/>
        </p:nvSpPr>
        <p:spPr bwMode="auto">
          <a:xfrm>
            <a:off x="1828800" y="1981200"/>
            <a:ext cx="55626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FFFF00"/>
                </a:solidFill>
              </a:rPr>
              <a:t>A STUDY OF THE SEVEN CHURCHES OF ASIA</a:t>
            </a:r>
          </a:p>
          <a:p>
            <a:pPr algn="ctr" eaLnBrk="1" hangingPunct="1">
              <a:spcBef>
                <a:spcPct val="50000"/>
              </a:spcBef>
            </a:pPr>
            <a:r>
              <a:rPr lang="en-US" altLang="en-US" sz="3200" b="1">
                <a:solidFill>
                  <a:srgbClr val="FFFF00"/>
                </a:solidFill>
              </a:rPr>
              <a:t>REVELATION 2-3</a:t>
            </a:r>
          </a:p>
          <a:p>
            <a:pPr algn="ctr" eaLnBrk="1" hangingPunct="1">
              <a:spcBef>
                <a:spcPct val="50000"/>
              </a:spcBef>
            </a:pPr>
            <a:r>
              <a:rPr lang="en-US" altLang="en-US" sz="3200" b="1">
                <a:solidFill>
                  <a:schemeClr val="bg1"/>
                </a:solidFill>
              </a:rPr>
              <a:t>Letter to the church at </a:t>
            </a:r>
            <a:r>
              <a:rPr lang="en-US" altLang="en-US" sz="3200" b="1">
                <a:solidFill>
                  <a:schemeClr val="bg1"/>
                </a:solidFill>
                <a:latin typeface="Arial Black" panose="020B0A04020102020204" pitchFamily="34" charset="0"/>
              </a:rPr>
              <a:t>Pergamum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a:extLst>
              <a:ext uri="{FF2B5EF4-FFF2-40B4-BE49-F238E27FC236}">
                <a16:creationId xmlns:a16="http://schemas.microsoft.com/office/drawing/2014/main" id="{BE7482C0-8798-23B7-ED78-001A7F988FAC}"/>
              </a:ext>
            </a:extLst>
          </p:cNvPr>
          <p:cNvSpPr txBox="1">
            <a:spLocks noChangeArrowheads="1"/>
          </p:cNvSpPr>
          <p:nvPr/>
        </p:nvSpPr>
        <p:spPr bwMode="auto">
          <a:xfrm>
            <a:off x="1066800" y="152400"/>
            <a:ext cx="6934200" cy="44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FF00"/>
                </a:solidFill>
              </a:rPr>
              <a:t>17 Let anyone who has an ear listen to what the Spirit is saying to the churches. To everyone who conquers I will give some of the hidden manna, and I will give a white stone, and on the white stone is written a new name that no one knows except the one who receives it.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466802A-5BEF-D8C7-74C0-5A48D276ABCD}"/>
              </a:ext>
            </a:extLst>
          </p:cNvPr>
          <p:cNvSpPr>
            <a:spLocks noGrp="1" noChangeArrowheads="1"/>
          </p:cNvSpPr>
          <p:nvPr>
            <p:ph type="title"/>
          </p:nvPr>
        </p:nvSpPr>
        <p:spPr/>
        <p:txBody>
          <a:bodyPr/>
          <a:lstStyle/>
          <a:p>
            <a:pPr eaLnBrk="1" hangingPunct="1"/>
            <a:r>
              <a:rPr lang="en-US" altLang="en-US" sz="4000" b="1">
                <a:solidFill>
                  <a:schemeClr val="bg1"/>
                </a:solidFill>
              </a:rPr>
              <a:t>Pergamum: Where Satan’s Throne Is</a:t>
            </a:r>
          </a:p>
        </p:txBody>
      </p:sp>
      <p:sp>
        <p:nvSpPr>
          <p:cNvPr id="4099" name="Rectangle 3">
            <a:extLst>
              <a:ext uri="{FF2B5EF4-FFF2-40B4-BE49-F238E27FC236}">
                <a16:creationId xmlns:a16="http://schemas.microsoft.com/office/drawing/2014/main" id="{7DF34320-1654-60A8-6AA9-B3B7CA6B68FB}"/>
              </a:ext>
            </a:extLst>
          </p:cNvPr>
          <p:cNvSpPr>
            <a:spLocks noGrp="1" noChangeArrowheads="1"/>
          </p:cNvSpPr>
          <p:nvPr>
            <p:ph type="body" idx="4294967295"/>
          </p:nvPr>
        </p:nvSpPr>
        <p:spPr>
          <a:xfrm>
            <a:off x="914400" y="1600200"/>
            <a:ext cx="7772400" cy="5029200"/>
          </a:xfrm>
        </p:spPr>
        <p:txBody>
          <a:bodyPr/>
          <a:lstStyle/>
          <a:p>
            <a:pPr eaLnBrk="1" hangingPunct="1"/>
            <a:r>
              <a:rPr lang="en-US" altLang="en-US" sz="2800" b="1">
                <a:solidFill>
                  <a:srgbClr val="FFFF00"/>
                </a:solidFill>
              </a:rPr>
              <a:t>Association with worship of snakes and handling of reptiles</a:t>
            </a:r>
          </a:p>
          <a:p>
            <a:pPr eaLnBrk="1" hangingPunct="1"/>
            <a:r>
              <a:rPr lang="en-US" altLang="en-US" sz="2800" b="1">
                <a:solidFill>
                  <a:schemeClr val="bg1"/>
                </a:solidFill>
              </a:rPr>
              <a:t>--Worship of Asklepios, the god of healing</a:t>
            </a:r>
          </a:p>
          <a:p>
            <a:pPr eaLnBrk="1" hangingPunct="1"/>
            <a:r>
              <a:rPr lang="en-US" altLang="en-US" sz="2800" b="1">
                <a:solidFill>
                  <a:schemeClr val="bg1"/>
                </a:solidFill>
              </a:rPr>
              <a:t>--Serpent was symbol of Asklepios</a:t>
            </a:r>
          </a:p>
          <a:p>
            <a:pPr eaLnBrk="1" hangingPunct="1"/>
            <a:r>
              <a:rPr lang="en-US" altLang="en-US" sz="2800" b="1">
                <a:solidFill>
                  <a:srgbClr val="FFFF00"/>
                </a:solidFill>
              </a:rPr>
              <a:t>Worship of Serapis</a:t>
            </a:r>
            <a:r>
              <a:rPr lang="en-US" altLang="en-US" sz="2800" b="1">
                <a:solidFill>
                  <a:schemeClr val="bg1"/>
                </a:solidFill>
              </a:rPr>
              <a:t>, the Egyptian god. </a:t>
            </a:r>
          </a:p>
          <a:p>
            <a:pPr eaLnBrk="1" hangingPunct="1"/>
            <a:r>
              <a:rPr lang="en-US" altLang="en-US" sz="2800" b="1">
                <a:solidFill>
                  <a:srgbClr val="FFFF00"/>
                </a:solidFill>
              </a:rPr>
              <a:t>Worship of Zeus, Athena, Dionysus</a:t>
            </a:r>
            <a:r>
              <a:rPr lang="en-US" altLang="en-US" sz="2800" b="1">
                <a:solidFill>
                  <a:schemeClr val="bg1"/>
                </a:solidFill>
              </a:rPr>
              <a:t>.</a:t>
            </a:r>
          </a:p>
          <a:p>
            <a:pPr eaLnBrk="1" hangingPunct="1"/>
            <a:r>
              <a:rPr lang="en-US" altLang="en-US" sz="2800" b="1">
                <a:solidFill>
                  <a:schemeClr val="bg1"/>
                </a:solidFill>
              </a:rPr>
              <a:t>--During Hellenistic period</a:t>
            </a:r>
          </a:p>
          <a:p>
            <a:pPr eaLnBrk="1" hangingPunct="1"/>
            <a:r>
              <a:rPr lang="en-US" altLang="en-US" sz="2800" b="1">
                <a:solidFill>
                  <a:srgbClr val="FFFF00"/>
                </a:solidFill>
              </a:rPr>
              <a:t>The Imperial Cult</a:t>
            </a:r>
          </a:p>
          <a:p>
            <a:pPr eaLnBrk="1" hangingPunct="1"/>
            <a:r>
              <a:rPr lang="en-US" altLang="en-US" sz="2800" b="1">
                <a:solidFill>
                  <a:schemeClr val="bg1"/>
                </a:solidFill>
              </a:rPr>
              <a:t>--During Roman period</a:t>
            </a:r>
          </a:p>
          <a:p>
            <a:pPr eaLnBrk="1" hangingPunct="1"/>
            <a:endParaRPr lang="en-US" altLang="en-US" sz="28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09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09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099">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09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ergamum">
            <a:extLst>
              <a:ext uri="{FF2B5EF4-FFF2-40B4-BE49-F238E27FC236}">
                <a16:creationId xmlns:a16="http://schemas.microsoft.com/office/drawing/2014/main" id="{338CF9BA-1FD0-281E-1995-832574918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75" y="762000"/>
            <a:ext cx="8455025"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a:extLst>
              <a:ext uri="{FF2B5EF4-FFF2-40B4-BE49-F238E27FC236}">
                <a16:creationId xmlns:a16="http://schemas.microsoft.com/office/drawing/2014/main" id="{646D415B-F50A-E84C-3EA1-9E84CF41A707}"/>
              </a:ext>
            </a:extLst>
          </p:cNvPr>
          <p:cNvSpPr>
            <a:spLocks noGrp="1" noChangeArrowheads="1"/>
          </p:cNvSpPr>
          <p:nvPr>
            <p:ph type="title" idx="4294967295"/>
          </p:nvPr>
        </p:nvSpPr>
        <p:spPr>
          <a:xfrm>
            <a:off x="381000" y="76200"/>
            <a:ext cx="8305800" cy="641350"/>
          </a:xfrm>
        </p:spPr>
        <p:txBody>
          <a:bodyPr/>
          <a:lstStyle/>
          <a:p>
            <a:pPr eaLnBrk="1" hangingPunct="1"/>
            <a:r>
              <a:rPr lang="en-US" altLang="en-US" sz="4000" b="1">
                <a:solidFill>
                  <a:schemeClr val="bg1"/>
                </a:solidFill>
              </a:rPr>
              <a:t>Pergamum – The Acropolis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opy of DSC04101">
            <a:extLst>
              <a:ext uri="{FF2B5EF4-FFF2-40B4-BE49-F238E27FC236}">
                <a16:creationId xmlns:a16="http://schemas.microsoft.com/office/drawing/2014/main" id="{D5FA75AB-4026-F0D9-8409-4B3391CF254D}"/>
              </a:ext>
            </a:extLst>
          </p:cNvPr>
          <p:cNvPicPr>
            <a:picLocks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76200" y="0"/>
            <a:ext cx="9296400" cy="6970713"/>
          </a:xfr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SC03878">
            <a:extLst>
              <a:ext uri="{FF2B5EF4-FFF2-40B4-BE49-F238E27FC236}">
                <a16:creationId xmlns:a16="http://schemas.microsoft.com/office/drawing/2014/main" id="{4B16B2B0-5822-750A-1D03-CF3F8E27DED4}"/>
              </a:ext>
            </a:extLst>
          </p:cNvPr>
          <p:cNvPicPr>
            <a:picLocks noChangeAspect="1" noChangeArrowheads="1"/>
          </p:cNvPicPr>
          <p:nvPr>
            <p:ph/>
          </p:nvPr>
        </p:nvPicPr>
        <p:blipFill>
          <a:blip r:embed="rId3">
            <a:lum contrast="18000"/>
            <a:extLst>
              <a:ext uri="{28A0092B-C50C-407E-A947-70E740481C1C}">
                <a14:useLocalDpi xmlns:a14="http://schemas.microsoft.com/office/drawing/2010/main" val="0"/>
              </a:ext>
            </a:extLst>
          </a:blip>
          <a:srcRect/>
          <a:stretch>
            <a:fillRect/>
          </a:stretch>
        </p:blipFill>
        <p:spPr>
          <a:xfrm>
            <a:off x="0" y="0"/>
            <a:ext cx="9220200" cy="6913563"/>
          </a:xfr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SC03894">
            <a:extLst>
              <a:ext uri="{FF2B5EF4-FFF2-40B4-BE49-F238E27FC236}">
                <a16:creationId xmlns:a16="http://schemas.microsoft.com/office/drawing/2014/main" id="{27A4DED7-44AF-EE1D-BEC3-0BCC48E7D55C}"/>
              </a:ext>
            </a:extLst>
          </p:cNvPr>
          <p:cNvPicPr>
            <a:picLocks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76200" y="1588"/>
            <a:ext cx="9296400" cy="6970712"/>
          </a:xfrm>
          <a:noFill/>
        </p:spPr>
      </p:pic>
      <p:pic>
        <p:nvPicPr>
          <p:cNvPr id="16387" name="Picture 3" descr="Copy of DSC03984">
            <a:extLst>
              <a:ext uri="{FF2B5EF4-FFF2-40B4-BE49-F238E27FC236}">
                <a16:creationId xmlns:a16="http://schemas.microsoft.com/office/drawing/2014/main" id="{24CFBDA0-59B8-FC86-4B3E-337A5D8ECBB7}"/>
              </a:ext>
            </a:extLst>
          </p:cNvPr>
          <p:cNvPicPr>
            <a:picLocks noChangeAspect="1" noChangeArrowheads="1"/>
          </p:cNvPicPr>
          <p:nvPr/>
        </p:nvPicPr>
        <p:blipFill>
          <a:blip r:embed="rId4">
            <a:lum bright="12000" contrast="-30000"/>
            <a:extLst>
              <a:ext uri="{28A0092B-C50C-407E-A947-70E740481C1C}">
                <a14:useLocalDpi xmlns:a14="http://schemas.microsoft.com/office/drawing/2010/main" val="0"/>
              </a:ext>
            </a:extLst>
          </a:blip>
          <a:srcRect/>
          <a:stretch>
            <a:fillRect/>
          </a:stretch>
        </p:blipFill>
        <p:spPr bwMode="auto">
          <a:xfrm>
            <a:off x="7043738" y="0"/>
            <a:ext cx="21764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SC03952">
            <a:extLst>
              <a:ext uri="{FF2B5EF4-FFF2-40B4-BE49-F238E27FC236}">
                <a16:creationId xmlns:a16="http://schemas.microsoft.com/office/drawing/2014/main" id="{84BD34C2-6216-F960-D3AD-5CAAB267F93F}"/>
              </a:ext>
            </a:extLst>
          </p:cNvPr>
          <p:cNvPicPr>
            <a:picLocks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76200" y="0"/>
            <a:ext cx="9296400" cy="6970713"/>
          </a:xfrm>
          <a:noFill/>
        </p:spPr>
      </p:pic>
      <p:pic>
        <p:nvPicPr>
          <p:cNvPr id="17411" name="Picture 3" descr="Zeus-sm1">
            <a:extLst>
              <a:ext uri="{FF2B5EF4-FFF2-40B4-BE49-F238E27FC236}">
                <a16:creationId xmlns:a16="http://schemas.microsoft.com/office/drawing/2014/main" id="{8A1C0C30-2550-5686-6748-0B7778862E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22225"/>
            <a:ext cx="1855788" cy="21113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SC03839">
            <a:extLst>
              <a:ext uri="{FF2B5EF4-FFF2-40B4-BE49-F238E27FC236}">
                <a16:creationId xmlns:a16="http://schemas.microsoft.com/office/drawing/2014/main" id="{162D18F8-D058-0A80-A287-44EA85705331}"/>
              </a:ext>
            </a:extLst>
          </p:cNvPr>
          <p:cNvPicPr>
            <a:picLocks noChangeAspect="1" noChangeArrowheads="1"/>
          </p:cNvPicPr>
          <p:nvPr>
            <p:ph/>
          </p:nvPr>
        </p:nvPicPr>
        <p:blipFill>
          <a:blip r:embed="rId3">
            <a:lum contrast="12000"/>
            <a:extLst>
              <a:ext uri="{28A0092B-C50C-407E-A947-70E740481C1C}">
                <a14:useLocalDpi xmlns:a14="http://schemas.microsoft.com/office/drawing/2010/main" val="0"/>
              </a:ext>
            </a:extLst>
          </a:blip>
          <a:srcRect/>
          <a:stretch>
            <a:fillRect/>
          </a:stretch>
        </p:blipFill>
        <p:spPr>
          <a:xfrm>
            <a:off x="0" y="0"/>
            <a:ext cx="9220200" cy="6913563"/>
          </a:xfrm>
          <a:noFill/>
        </p:spPr>
      </p:pic>
      <p:pic>
        <p:nvPicPr>
          <p:cNvPr id="18435" name="Picture 3" descr="DSC03471">
            <a:extLst>
              <a:ext uri="{FF2B5EF4-FFF2-40B4-BE49-F238E27FC236}">
                <a16:creationId xmlns:a16="http://schemas.microsoft.com/office/drawing/2014/main" id="{69AD30E9-883E-E291-A0E8-FB7DC36F1E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08438"/>
            <a:ext cx="2419350"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SC03891">
            <a:extLst>
              <a:ext uri="{FF2B5EF4-FFF2-40B4-BE49-F238E27FC236}">
                <a16:creationId xmlns:a16="http://schemas.microsoft.com/office/drawing/2014/main" id="{790AB99E-82D2-6A0F-5F0D-833BD8D03431}"/>
              </a:ext>
            </a:extLst>
          </p:cNvPr>
          <p:cNvPicPr>
            <a:picLocks noChangeAspect="1" noChangeArrowheads="1"/>
          </p:cNvPicPr>
          <p:nvPr>
            <p:ph/>
          </p:nvPr>
        </p:nvPicPr>
        <p:blipFill>
          <a:blip r:embed="rId3">
            <a:lum contrast="12000"/>
            <a:extLst>
              <a:ext uri="{28A0092B-C50C-407E-A947-70E740481C1C}">
                <a14:useLocalDpi xmlns:a14="http://schemas.microsoft.com/office/drawing/2010/main" val="0"/>
              </a:ext>
            </a:extLst>
          </a:blip>
          <a:srcRect/>
          <a:stretch>
            <a:fillRect/>
          </a:stretch>
        </p:blipFill>
        <p:spPr>
          <a:xfrm>
            <a:off x="0" y="0"/>
            <a:ext cx="9220200" cy="6913563"/>
          </a:xfr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SC03808">
            <a:extLst>
              <a:ext uri="{FF2B5EF4-FFF2-40B4-BE49-F238E27FC236}">
                <a16:creationId xmlns:a16="http://schemas.microsoft.com/office/drawing/2014/main" id="{B26BCCD0-CFC8-FB2B-6B2B-728B85B2F413}"/>
              </a:ext>
            </a:extLst>
          </p:cNvPr>
          <p:cNvPicPr>
            <a:picLocks noChangeAspect="1" noChangeArrowheads="1"/>
          </p:cNvPicPr>
          <p:nvPr>
            <p:ph/>
          </p:nvPr>
        </p:nvPicPr>
        <p:blipFill>
          <a:blip r:embed="rId3">
            <a:lum contrast="18000"/>
            <a:extLst>
              <a:ext uri="{28A0092B-C50C-407E-A947-70E740481C1C}">
                <a14:useLocalDpi xmlns:a14="http://schemas.microsoft.com/office/drawing/2010/main" val="0"/>
              </a:ext>
            </a:extLst>
          </a:blip>
          <a:srcRect r="6956" b="15076"/>
          <a:stretch>
            <a:fillRect/>
          </a:stretch>
        </p:blipFill>
        <p:spPr>
          <a:xfrm>
            <a:off x="0" y="0"/>
            <a:ext cx="9220200" cy="6310313"/>
          </a:xfrm>
          <a:noFill/>
        </p:spPr>
      </p:pic>
      <p:sp>
        <p:nvSpPr>
          <p:cNvPr id="20483" name="Text Box 3">
            <a:extLst>
              <a:ext uri="{FF2B5EF4-FFF2-40B4-BE49-F238E27FC236}">
                <a16:creationId xmlns:a16="http://schemas.microsoft.com/office/drawing/2014/main" id="{635CB5FC-0424-8FFA-DBFE-97263D0DA8D7}"/>
              </a:ext>
            </a:extLst>
          </p:cNvPr>
          <p:cNvSpPr txBox="1">
            <a:spLocks noChangeArrowheads="1"/>
          </p:cNvSpPr>
          <p:nvPr/>
        </p:nvSpPr>
        <p:spPr bwMode="auto">
          <a:xfrm>
            <a:off x="1828800" y="6278563"/>
            <a:ext cx="609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chemeClr val="bg1"/>
                </a:solidFill>
              </a:rPr>
              <a:t>Serapis (Egyptian) Temple</a:t>
            </a:r>
          </a:p>
        </p:txBody>
      </p:sp>
      <p:pic>
        <p:nvPicPr>
          <p:cNvPr id="20484" name="Picture 4" descr="Serapis_Bust_LM299sm ">
            <a:extLst>
              <a:ext uri="{FF2B5EF4-FFF2-40B4-BE49-F238E27FC236}">
                <a16:creationId xmlns:a16="http://schemas.microsoft.com/office/drawing/2014/main" id="{B9EEBDB8-7D5B-7A26-B023-38968AC78E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76200"/>
            <a:ext cx="1682750" cy="1905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80F96A9-97E4-5D0C-BD51-83284210450C}"/>
              </a:ext>
            </a:extLst>
          </p:cNvPr>
          <p:cNvSpPr>
            <a:spLocks noGrp="1" noChangeArrowheads="1"/>
          </p:cNvSpPr>
          <p:nvPr>
            <p:ph type="title"/>
          </p:nvPr>
        </p:nvSpPr>
        <p:spPr>
          <a:xfrm>
            <a:off x="0" y="274638"/>
            <a:ext cx="3886200" cy="1143000"/>
          </a:xfrm>
        </p:spPr>
        <p:txBody>
          <a:bodyPr/>
          <a:lstStyle/>
          <a:p>
            <a:pPr eaLnBrk="1" hangingPunct="1"/>
            <a:r>
              <a:rPr lang="en-US" altLang="en-US" sz="4000">
                <a:solidFill>
                  <a:schemeClr val="bg1"/>
                </a:solidFill>
              </a:rPr>
              <a:t>Satellite View</a:t>
            </a:r>
            <a:r>
              <a:rPr lang="en-US" altLang="en-US"/>
              <a:t> </a:t>
            </a:r>
          </a:p>
        </p:txBody>
      </p:sp>
      <p:sp>
        <p:nvSpPr>
          <p:cNvPr id="3075" name="Rectangle 3">
            <a:extLst>
              <a:ext uri="{FF2B5EF4-FFF2-40B4-BE49-F238E27FC236}">
                <a16:creationId xmlns:a16="http://schemas.microsoft.com/office/drawing/2014/main" id="{80622CE5-4F03-DA07-1779-791CCE7D13CC}"/>
              </a:ext>
            </a:extLst>
          </p:cNvPr>
          <p:cNvSpPr>
            <a:spLocks noGrp="1" noChangeArrowheads="1"/>
          </p:cNvSpPr>
          <p:nvPr>
            <p:ph type="body" idx="1"/>
          </p:nvPr>
        </p:nvSpPr>
        <p:spPr/>
        <p:txBody>
          <a:bodyPr/>
          <a:lstStyle/>
          <a:p>
            <a:pPr algn="ctr" eaLnBrk="1" hangingPunct="1">
              <a:lnSpc>
                <a:spcPct val="80000"/>
              </a:lnSpc>
              <a:buFontTx/>
              <a:buNone/>
            </a:pPr>
            <a:r>
              <a:rPr lang="en-US" altLang="en-US" sz="2000" b="1"/>
              <a:t>x</a:t>
            </a:r>
          </a:p>
        </p:txBody>
      </p:sp>
      <p:pic>
        <p:nvPicPr>
          <p:cNvPr id="3076" name="Picture 4" descr="Crete-islands4637sm">
            <a:extLst>
              <a:ext uri="{FF2B5EF4-FFF2-40B4-BE49-F238E27FC236}">
                <a16:creationId xmlns:a16="http://schemas.microsoft.com/office/drawing/2014/main" id="{507ABC7A-7FEC-1524-8133-A8BBAC6F6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8100" y="0"/>
            <a:ext cx="5295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a:extLst>
              <a:ext uri="{FF2B5EF4-FFF2-40B4-BE49-F238E27FC236}">
                <a16:creationId xmlns:a16="http://schemas.microsoft.com/office/drawing/2014/main" id="{94595A78-063A-FA59-0896-955D71BDCDEE}"/>
              </a:ext>
            </a:extLst>
          </p:cNvPr>
          <p:cNvSpPr txBox="1">
            <a:spLocks noChangeArrowheads="1"/>
          </p:cNvSpPr>
          <p:nvPr/>
        </p:nvSpPr>
        <p:spPr bwMode="auto">
          <a:xfrm>
            <a:off x="6096000" y="6262688"/>
            <a:ext cx="1219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a:latin typeface="Tahoma" panose="020B0604030504040204" pitchFamily="34" charset="0"/>
              </a:rPr>
              <a:t>Crete</a:t>
            </a:r>
          </a:p>
        </p:txBody>
      </p:sp>
      <p:sp>
        <p:nvSpPr>
          <p:cNvPr id="3078" name="AutoShape 6">
            <a:extLst>
              <a:ext uri="{FF2B5EF4-FFF2-40B4-BE49-F238E27FC236}">
                <a16:creationId xmlns:a16="http://schemas.microsoft.com/office/drawing/2014/main" id="{73CD2DB5-5969-2463-20CF-4C46A6CC8EB7}"/>
              </a:ext>
            </a:extLst>
          </p:cNvPr>
          <p:cNvSpPr>
            <a:spLocks noChangeArrowheads="1"/>
          </p:cNvSpPr>
          <p:nvPr/>
        </p:nvSpPr>
        <p:spPr bwMode="auto">
          <a:xfrm>
            <a:off x="990600" y="1752600"/>
            <a:ext cx="2286000" cy="762000"/>
          </a:xfrm>
          <a:prstGeom prst="wedgeRoundRectCallout">
            <a:avLst>
              <a:gd name="adj1" fmla="val 216944"/>
              <a:gd name="adj2" fmla="val 213750"/>
              <a:gd name="adj3" fmla="val 16667"/>
            </a:avLst>
          </a:prstGeom>
          <a:solidFill>
            <a:schemeClr val="accent1"/>
          </a:solidFill>
          <a:ln w="2857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00" b="1">
                <a:latin typeface="Tahoma" panose="020B0604030504040204" pitchFamily="34" charset="0"/>
              </a:rPr>
              <a:t>Patmos</a:t>
            </a:r>
          </a:p>
        </p:txBody>
      </p:sp>
      <p:sp>
        <p:nvSpPr>
          <p:cNvPr id="3079" name="Rectangle 7">
            <a:extLst>
              <a:ext uri="{FF2B5EF4-FFF2-40B4-BE49-F238E27FC236}">
                <a16:creationId xmlns:a16="http://schemas.microsoft.com/office/drawing/2014/main" id="{8A499B99-80CF-DB07-ABB1-EC9D0FEEFF94}"/>
              </a:ext>
            </a:extLst>
          </p:cNvPr>
          <p:cNvSpPr>
            <a:spLocks noChangeArrowheads="1"/>
          </p:cNvSpPr>
          <p:nvPr/>
        </p:nvSpPr>
        <p:spPr bwMode="auto">
          <a:xfrm>
            <a:off x="228600" y="3200400"/>
            <a:ext cx="3429000" cy="3276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a:solidFill>
                  <a:schemeClr val="bg1"/>
                </a:solidFill>
                <a:latin typeface="Tahoma" panose="020B0604030504040204" pitchFamily="34" charset="0"/>
              </a:rPr>
              <a:t>Size:</a:t>
            </a:r>
            <a:br>
              <a:rPr lang="en-US" altLang="en-US" sz="2800">
                <a:solidFill>
                  <a:schemeClr val="bg1"/>
                </a:solidFill>
                <a:latin typeface="Tahoma" panose="020B0604030504040204" pitchFamily="34" charset="0"/>
              </a:rPr>
            </a:br>
            <a:r>
              <a:rPr lang="en-US" altLang="en-US" sz="2800">
                <a:solidFill>
                  <a:schemeClr val="bg1"/>
                </a:solidFill>
                <a:latin typeface="Tahoma" panose="020B0604030504040204" pitchFamily="34" charset="0"/>
              </a:rPr>
              <a:t>About 22 sq. miles</a:t>
            </a:r>
            <a:br>
              <a:rPr lang="en-US" altLang="en-US" sz="2800">
                <a:solidFill>
                  <a:schemeClr val="bg1"/>
                </a:solidFill>
                <a:latin typeface="Tahoma" panose="020B0604030504040204" pitchFamily="34" charset="0"/>
              </a:rPr>
            </a:br>
            <a:r>
              <a:rPr lang="en-US" altLang="en-US" sz="2800">
                <a:solidFill>
                  <a:schemeClr val="bg1"/>
                </a:solidFill>
                <a:latin typeface="Tahoma" panose="020B0604030504040204" pitchFamily="34" charset="0"/>
              </a:rPr>
              <a:t>of land area.</a:t>
            </a:r>
            <a:br>
              <a:rPr lang="en-US" altLang="en-US" sz="2800">
                <a:solidFill>
                  <a:schemeClr val="bg1"/>
                </a:solidFill>
                <a:latin typeface="Tahoma" panose="020B0604030504040204" pitchFamily="34" charset="0"/>
              </a:rPr>
            </a:br>
            <a:endParaRPr lang="en-US" altLang="en-US" sz="2800">
              <a:solidFill>
                <a:schemeClr val="bg1"/>
              </a:solidFill>
              <a:latin typeface="Tahoma" panose="020B0604030504040204" pitchFamily="34" charset="0"/>
            </a:endParaRPr>
          </a:p>
          <a:p>
            <a:pPr algn="ctr"/>
            <a:r>
              <a:rPr lang="en-US" altLang="en-US" sz="2800">
                <a:solidFill>
                  <a:schemeClr val="bg1"/>
                </a:solidFill>
                <a:latin typeface="Tahoma" panose="020B0604030504040204" pitchFamily="34" charset="0"/>
              </a:rPr>
              <a:t>10 miles N-S</a:t>
            </a:r>
            <a:br>
              <a:rPr lang="en-US" altLang="en-US" sz="2800">
                <a:solidFill>
                  <a:schemeClr val="bg1"/>
                </a:solidFill>
                <a:latin typeface="Tahoma" panose="020B0604030504040204" pitchFamily="34" charset="0"/>
              </a:rPr>
            </a:br>
            <a:r>
              <a:rPr lang="en-US" altLang="en-US" sz="2800">
                <a:solidFill>
                  <a:schemeClr val="bg1"/>
                </a:solidFill>
                <a:latin typeface="Tahoma" panose="020B0604030504040204" pitchFamily="34" charset="0"/>
              </a:rPr>
              <a:t>6 miles E-W at</a:t>
            </a:r>
            <a:br>
              <a:rPr lang="en-US" altLang="en-US" sz="2800">
                <a:solidFill>
                  <a:schemeClr val="bg1"/>
                </a:solidFill>
                <a:latin typeface="Tahoma" panose="020B0604030504040204" pitchFamily="34" charset="0"/>
              </a:rPr>
            </a:br>
            <a:r>
              <a:rPr lang="en-US" altLang="en-US" sz="2800">
                <a:solidFill>
                  <a:schemeClr val="bg1"/>
                </a:solidFill>
                <a:latin typeface="Tahoma" panose="020B0604030504040204" pitchFamily="34" charset="0"/>
              </a:rPr>
              <a:t>north end</a:t>
            </a:r>
          </a:p>
        </p:txBody>
      </p:sp>
      <p:sp>
        <p:nvSpPr>
          <p:cNvPr id="3080" name="Text Box 8">
            <a:extLst>
              <a:ext uri="{FF2B5EF4-FFF2-40B4-BE49-F238E27FC236}">
                <a16:creationId xmlns:a16="http://schemas.microsoft.com/office/drawing/2014/main" id="{264CCDA7-D96A-A641-23AF-1DFE2B47B735}"/>
              </a:ext>
            </a:extLst>
          </p:cNvPr>
          <p:cNvSpPr txBox="1">
            <a:spLocks noChangeArrowheads="1"/>
          </p:cNvSpPr>
          <p:nvPr/>
        </p:nvSpPr>
        <p:spPr bwMode="auto">
          <a:xfrm>
            <a:off x="3886200" y="6400800"/>
            <a:ext cx="1143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200">
                <a:latin typeface="Tahoma" panose="020B0604030504040204" pitchFamily="34" charset="0"/>
              </a:rPr>
              <a:t>NASA Photo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DSC03798">
            <a:extLst>
              <a:ext uri="{FF2B5EF4-FFF2-40B4-BE49-F238E27FC236}">
                <a16:creationId xmlns:a16="http://schemas.microsoft.com/office/drawing/2014/main" id="{86E7B13D-D9A8-DA00-4FBB-DE7251F68B3E}"/>
              </a:ext>
            </a:extLst>
          </p:cNvPr>
          <p:cNvPicPr>
            <a:picLocks noChangeAspect="1" noChangeArrowheads="1"/>
          </p:cNvPicPr>
          <p:nvPr>
            <p:ph/>
          </p:nvPr>
        </p:nvPicPr>
        <p:blipFill>
          <a:blip r:embed="rId3">
            <a:extLst>
              <a:ext uri="{28A0092B-C50C-407E-A947-70E740481C1C}">
                <a14:useLocalDpi xmlns:a14="http://schemas.microsoft.com/office/drawing/2010/main" val="0"/>
              </a:ext>
            </a:extLst>
          </a:blip>
          <a:srcRect l="5859"/>
          <a:stretch>
            <a:fillRect/>
          </a:stretch>
        </p:blipFill>
        <p:spPr>
          <a:xfrm>
            <a:off x="0" y="0"/>
            <a:ext cx="7345363" cy="5851525"/>
          </a:xfrm>
          <a:noFill/>
        </p:spPr>
      </p:pic>
      <p:sp>
        <p:nvSpPr>
          <p:cNvPr id="21507" name="Text Box 6">
            <a:extLst>
              <a:ext uri="{FF2B5EF4-FFF2-40B4-BE49-F238E27FC236}">
                <a16:creationId xmlns:a16="http://schemas.microsoft.com/office/drawing/2014/main" id="{04D295A5-3A8B-253B-7F63-9ED8A0DE24FE}"/>
              </a:ext>
            </a:extLst>
          </p:cNvPr>
          <p:cNvSpPr txBox="1">
            <a:spLocks noChangeArrowheads="1"/>
          </p:cNvSpPr>
          <p:nvPr/>
        </p:nvSpPr>
        <p:spPr bwMode="auto">
          <a:xfrm>
            <a:off x="1447800" y="5867400"/>
            <a:ext cx="6477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chemeClr val="bg1"/>
                </a:solidFill>
              </a:rPr>
              <a:t>Barclay: Invitations to such feasts often read: “I invite you to dine with me at the temple of our Lord Serapis” (p.51).</a:t>
            </a:r>
          </a:p>
        </p:txBody>
      </p:sp>
      <p:pic>
        <p:nvPicPr>
          <p:cNvPr id="21508" name="Picture 7" descr="DSC01299 - Copy (2)">
            <a:extLst>
              <a:ext uri="{FF2B5EF4-FFF2-40B4-BE49-F238E27FC236}">
                <a16:creationId xmlns:a16="http://schemas.microsoft.com/office/drawing/2014/main" id="{AD01036E-9EFB-03E0-B242-8C8EB60C0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759" r="34364" b="38280"/>
          <a:stretch>
            <a:fillRect/>
          </a:stretch>
        </p:blipFill>
        <p:spPr bwMode="auto">
          <a:xfrm>
            <a:off x="6172200" y="0"/>
            <a:ext cx="29718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SC03814">
            <a:extLst>
              <a:ext uri="{FF2B5EF4-FFF2-40B4-BE49-F238E27FC236}">
                <a16:creationId xmlns:a16="http://schemas.microsoft.com/office/drawing/2014/main" id="{0D0341CC-A8D5-BA1A-ACED-56C09965E3A7}"/>
              </a:ext>
            </a:extLst>
          </p:cNvPr>
          <p:cNvPicPr>
            <a:picLocks noChangeAspect="1" noChangeArrowheads="1"/>
          </p:cNvPicPr>
          <p:nvPr>
            <p:ph/>
          </p:nvPr>
        </p:nvPicPr>
        <p:blipFill>
          <a:blip r:embed="rId3">
            <a:lum contrast="24000"/>
            <a:extLst>
              <a:ext uri="{28A0092B-C50C-407E-A947-70E740481C1C}">
                <a14:useLocalDpi xmlns:a14="http://schemas.microsoft.com/office/drawing/2010/main" val="0"/>
              </a:ext>
            </a:extLst>
          </a:blip>
          <a:srcRect/>
          <a:stretch>
            <a:fillRect/>
          </a:stretch>
        </p:blipFill>
        <p:spPr>
          <a:xfrm>
            <a:off x="0" y="-19050"/>
            <a:ext cx="9296400" cy="6970713"/>
          </a:xfrm>
          <a:noFill/>
        </p:spPr>
      </p:pic>
      <p:sp>
        <p:nvSpPr>
          <p:cNvPr id="22531" name="Text Box 3">
            <a:extLst>
              <a:ext uri="{FF2B5EF4-FFF2-40B4-BE49-F238E27FC236}">
                <a16:creationId xmlns:a16="http://schemas.microsoft.com/office/drawing/2014/main" id="{EC5AF2F0-6770-142D-C1FE-637FFEE32858}"/>
              </a:ext>
            </a:extLst>
          </p:cNvPr>
          <p:cNvSpPr txBox="1">
            <a:spLocks noChangeArrowheads="1"/>
          </p:cNvSpPr>
          <p:nvPr/>
        </p:nvSpPr>
        <p:spPr bwMode="auto">
          <a:xfrm>
            <a:off x="6858000" y="6172200"/>
            <a:ext cx="2286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chemeClr val="bg1"/>
                </a:solidFill>
              </a:rPr>
              <a:t>Heroon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SC03962">
            <a:extLst>
              <a:ext uri="{FF2B5EF4-FFF2-40B4-BE49-F238E27FC236}">
                <a16:creationId xmlns:a16="http://schemas.microsoft.com/office/drawing/2014/main" id="{65A9AAE0-27DC-DA23-105A-489D1F0062F8}"/>
              </a:ext>
            </a:extLst>
          </p:cNvPr>
          <p:cNvPicPr>
            <a:picLocks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457200" y="795338"/>
            <a:ext cx="8229600" cy="4808537"/>
          </a:xfr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SC03969">
            <a:extLst>
              <a:ext uri="{FF2B5EF4-FFF2-40B4-BE49-F238E27FC236}">
                <a16:creationId xmlns:a16="http://schemas.microsoft.com/office/drawing/2014/main" id="{A28433F4-A0C6-FE64-6303-E7B889304448}"/>
              </a:ext>
            </a:extLst>
          </p:cNvPr>
          <p:cNvPicPr>
            <a:picLocks noChangeAspect="1" noChangeArrowheads="1"/>
          </p:cNvPicPr>
          <p:nvPr>
            <p:ph/>
          </p:nvPr>
        </p:nvPicPr>
        <p:blipFill>
          <a:blip r:embed="rId3">
            <a:extLst>
              <a:ext uri="{28A0092B-C50C-407E-A947-70E740481C1C}">
                <a14:useLocalDpi xmlns:a14="http://schemas.microsoft.com/office/drawing/2010/main" val="0"/>
              </a:ext>
            </a:extLst>
          </a:blip>
          <a:srcRect t="11111" r="14810" b="15802"/>
          <a:stretch>
            <a:fillRect/>
          </a:stretch>
        </p:blipFill>
        <p:spPr>
          <a:xfrm>
            <a:off x="3541713" y="152400"/>
            <a:ext cx="5664200" cy="6477000"/>
          </a:xfrm>
          <a:noFill/>
        </p:spPr>
      </p:pic>
      <p:sp>
        <p:nvSpPr>
          <p:cNvPr id="24579" name="Text Box 3">
            <a:extLst>
              <a:ext uri="{FF2B5EF4-FFF2-40B4-BE49-F238E27FC236}">
                <a16:creationId xmlns:a16="http://schemas.microsoft.com/office/drawing/2014/main" id="{A393AB20-EE6B-573D-AFD4-321F1FAD0DA1}"/>
              </a:ext>
            </a:extLst>
          </p:cNvPr>
          <p:cNvSpPr txBox="1">
            <a:spLocks noChangeArrowheads="1"/>
          </p:cNvSpPr>
          <p:nvPr/>
        </p:nvSpPr>
        <p:spPr bwMode="auto">
          <a:xfrm>
            <a:off x="838200" y="304800"/>
            <a:ext cx="2667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a:solidFill>
                  <a:schemeClr val="bg1"/>
                </a:solidFill>
              </a:rPr>
              <a:t>Neokoros</a:t>
            </a:r>
          </a:p>
        </p:txBody>
      </p:sp>
      <p:sp>
        <p:nvSpPr>
          <p:cNvPr id="24580" name="Text Box 4">
            <a:extLst>
              <a:ext uri="{FF2B5EF4-FFF2-40B4-BE49-F238E27FC236}">
                <a16:creationId xmlns:a16="http://schemas.microsoft.com/office/drawing/2014/main" id="{B7A23164-661A-758A-7A66-32AF5250C4B7}"/>
              </a:ext>
            </a:extLst>
          </p:cNvPr>
          <p:cNvSpPr txBox="1">
            <a:spLocks noChangeArrowheads="1"/>
          </p:cNvSpPr>
          <p:nvPr/>
        </p:nvSpPr>
        <p:spPr bwMode="auto">
          <a:xfrm>
            <a:off x="914400" y="990600"/>
            <a:ext cx="29718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solidFill>
                  <a:schemeClr val="bg1"/>
                </a:solidFill>
              </a:rPr>
              <a:t>Inscription</a:t>
            </a:r>
            <a:br>
              <a:rPr lang="en-US" altLang="en-US" sz="3200" b="1">
                <a:solidFill>
                  <a:schemeClr val="bg1"/>
                </a:solidFill>
              </a:rPr>
            </a:br>
            <a:r>
              <a:rPr lang="en-US" altLang="en-US" sz="3200" b="1">
                <a:solidFill>
                  <a:schemeClr val="bg1"/>
                </a:solidFill>
              </a:rPr>
              <a:t>at Pergamum</a:t>
            </a:r>
          </a:p>
          <a:p>
            <a:pPr lvl="1" eaLnBrk="1" hangingPunct="1"/>
            <a:r>
              <a:rPr lang="en-US" altLang="en-US" sz="3200" b="1">
                <a:solidFill>
                  <a:schemeClr val="bg1"/>
                </a:solidFill>
              </a:rPr>
              <a:t>Twice Neokoros</a:t>
            </a:r>
          </a:p>
        </p:txBody>
      </p:sp>
      <p:sp>
        <p:nvSpPr>
          <p:cNvPr id="24581" name="Text Box 5">
            <a:extLst>
              <a:ext uri="{FF2B5EF4-FFF2-40B4-BE49-F238E27FC236}">
                <a16:creationId xmlns:a16="http://schemas.microsoft.com/office/drawing/2014/main" id="{F6D9C94B-A3C7-8CC5-F4CB-755F3460E360}"/>
              </a:ext>
            </a:extLst>
          </p:cNvPr>
          <p:cNvSpPr txBox="1">
            <a:spLocks noChangeArrowheads="1"/>
          </p:cNvSpPr>
          <p:nvPr/>
        </p:nvSpPr>
        <p:spPr bwMode="auto">
          <a:xfrm>
            <a:off x="1143000" y="3581400"/>
            <a:ext cx="23622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solidFill>
                  <a:schemeClr val="bg1"/>
                </a:solidFill>
              </a:rPr>
              <a:t>Bergama, Turkey, Museum</a:t>
            </a:r>
          </a:p>
        </p:txBody>
      </p:sp>
      <p:sp>
        <p:nvSpPr>
          <p:cNvPr id="19463" name="Rectangle 7">
            <a:extLst>
              <a:ext uri="{FF2B5EF4-FFF2-40B4-BE49-F238E27FC236}">
                <a16:creationId xmlns:a16="http://schemas.microsoft.com/office/drawing/2014/main" id="{D7E1BD33-6B58-7D41-706C-D8CAE7BDDCD5}"/>
              </a:ext>
            </a:extLst>
          </p:cNvPr>
          <p:cNvSpPr>
            <a:spLocks noChangeArrowheads="1"/>
          </p:cNvSpPr>
          <p:nvPr/>
        </p:nvSpPr>
        <p:spPr bwMode="auto">
          <a:xfrm>
            <a:off x="3810000" y="2514600"/>
            <a:ext cx="5181600" cy="762000"/>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9463"/>
                                        </p:tgtEl>
                                        <p:attrNameLst>
                                          <p:attrName>style.visibility</p:attrName>
                                        </p:attrNameLst>
                                      </p:cBhvr>
                                      <p:to>
                                        <p:strVal val="visible"/>
                                      </p:to>
                                    </p:set>
                                    <p:animEffect transition="in" filter="wipe(down)">
                                      <p:cBhvr>
                                        <p:cTn id="7" dur="10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SC03858">
            <a:extLst>
              <a:ext uri="{FF2B5EF4-FFF2-40B4-BE49-F238E27FC236}">
                <a16:creationId xmlns:a16="http://schemas.microsoft.com/office/drawing/2014/main" id="{B73CBF81-37FB-4779-7C68-0613BBEBBD12}"/>
              </a:ext>
            </a:extLst>
          </p:cNvPr>
          <p:cNvPicPr>
            <a:picLocks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220200" cy="6913563"/>
          </a:xfr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SC03474_edited">
            <a:extLst>
              <a:ext uri="{FF2B5EF4-FFF2-40B4-BE49-F238E27FC236}">
                <a16:creationId xmlns:a16="http://schemas.microsoft.com/office/drawing/2014/main" id="{F5FF138E-1F2B-2682-54B8-CA5D3818F645}"/>
              </a:ext>
            </a:extLst>
          </p:cNvPr>
          <p:cNvPicPr>
            <a:picLocks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703513" y="0"/>
            <a:ext cx="5145087" cy="6858000"/>
          </a:xfrm>
          <a:noFill/>
        </p:spPr>
      </p:pic>
      <p:sp>
        <p:nvSpPr>
          <p:cNvPr id="26627" name="Text Box 3">
            <a:extLst>
              <a:ext uri="{FF2B5EF4-FFF2-40B4-BE49-F238E27FC236}">
                <a16:creationId xmlns:a16="http://schemas.microsoft.com/office/drawing/2014/main" id="{8ECC4311-57AD-9A33-6431-34758B679741}"/>
              </a:ext>
            </a:extLst>
          </p:cNvPr>
          <p:cNvSpPr txBox="1">
            <a:spLocks noChangeArrowheads="1"/>
          </p:cNvSpPr>
          <p:nvPr/>
        </p:nvSpPr>
        <p:spPr bwMode="auto">
          <a:xfrm>
            <a:off x="685800" y="1295400"/>
            <a:ext cx="20574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b="1">
                <a:solidFill>
                  <a:schemeClr val="bg1"/>
                </a:solidFill>
              </a:rPr>
              <a:t>Priest of the imperial cult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SC03923">
            <a:extLst>
              <a:ext uri="{FF2B5EF4-FFF2-40B4-BE49-F238E27FC236}">
                <a16:creationId xmlns:a16="http://schemas.microsoft.com/office/drawing/2014/main" id="{247A6858-4BAA-9407-2D05-830A220C029B}"/>
              </a:ext>
            </a:extLst>
          </p:cNvPr>
          <p:cNvPicPr>
            <a:picLocks noChangeAspect="1" noChangeArrowheads="1"/>
          </p:cNvPicPr>
          <p:nvPr>
            <p:ph/>
          </p:nvPr>
        </p:nvPicPr>
        <p:blipFill>
          <a:blip r:embed="rId3">
            <a:lum contrast="6000"/>
            <a:extLst>
              <a:ext uri="{28A0092B-C50C-407E-A947-70E740481C1C}">
                <a14:useLocalDpi xmlns:a14="http://schemas.microsoft.com/office/drawing/2010/main" val="0"/>
              </a:ext>
            </a:extLst>
          </a:blip>
          <a:srcRect/>
          <a:stretch>
            <a:fillRect/>
          </a:stretch>
        </p:blipFill>
        <p:spPr>
          <a:xfrm>
            <a:off x="457200" y="-152400"/>
            <a:ext cx="8243888" cy="6181725"/>
          </a:xfrm>
          <a:noFill/>
        </p:spPr>
      </p:pic>
      <p:sp>
        <p:nvSpPr>
          <p:cNvPr id="27651" name="Text Box 3">
            <a:extLst>
              <a:ext uri="{FF2B5EF4-FFF2-40B4-BE49-F238E27FC236}">
                <a16:creationId xmlns:a16="http://schemas.microsoft.com/office/drawing/2014/main" id="{8BDAD650-DD9F-EE0A-47A1-8FDAB8CF6E1F}"/>
              </a:ext>
            </a:extLst>
          </p:cNvPr>
          <p:cNvSpPr txBox="1">
            <a:spLocks noChangeArrowheads="1"/>
          </p:cNvSpPr>
          <p:nvPr/>
        </p:nvSpPr>
        <p:spPr bwMode="auto">
          <a:xfrm>
            <a:off x="2590800" y="5943600"/>
            <a:ext cx="4038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chemeClr val="bg1"/>
                </a:solidFill>
              </a:rPr>
              <a:t>Temple of Dionysus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SC03930">
            <a:extLst>
              <a:ext uri="{FF2B5EF4-FFF2-40B4-BE49-F238E27FC236}">
                <a16:creationId xmlns:a16="http://schemas.microsoft.com/office/drawing/2014/main" id="{014C90AB-5D98-B7A7-0627-55B52E247795}"/>
              </a:ext>
            </a:extLst>
          </p:cNvPr>
          <p:cNvPicPr>
            <a:picLocks noChangeAspect="1" noChangeArrowheads="1"/>
          </p:cNvPicPr>
          <p:nvPr>
            <p:ph/>
          </p:nvPr>
        </p:nvPicPr>
        <p:blipFill>
          <a:blip r:embed="rId3">
            <a:lum contrast="12000"/>
            <a:extLst>
              <a:ext uri="{28A0092B-C50C-407E-A947-70E740481C1C}">
                <a14:useLocalDpi xmlns:a14="http://schemas.microsoft.com/office/drawing/2010/main" val="0"/>
              </a:ext>
            </a:extLst>
          </a:blip>
          <a:srcRect r="13855" b="9631"/>
          <a:stretch>
            <a:fillRect/>
          </a:stretch>
        </p:blipFill>
        <p:spPr>
          <a:xfrm>
            <a:off x="228600" y="-19050"/>
            <a:ext cx="8839200" cy="6953250"/>
          </a:xfr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DSC03931">
            <a:extLst>
              <a:ext uri="{FF2B5EF4-FFF2-40B4-BE49-F238E27FC236}">
                <a16:creationId xmlns:a16="http://schemas.microsoft.com/office/drawing/2014/main" id="{C44E9A67-D39F-85ED-3109-F7F7EDD37745}"/>
              </a:ext>
            </a:extLst>
          </p:cNvPr>
          <p:cNvPicPr>
            <a:picLocks noChangeAspect="1" noChangeArrowheads="1"/>
          </p:cNvPicPr>
          <p:nvPr>
            <p:ph/>
          </p:nvPr>
        </p:nvPicPr>
        <p:blipFill>
          <a:blip r:embed="rId3">
            <a:lum contrast="18000"/>
            <a:extLst>
              <a:ext uri="{28A0092B-C50C-407E-A947-70E740481C1C}">
                <a14:useLocalDpi xmlns:a14="http://schemas.microsoft.com/office/drawing/2010/main" val="0"/>
              </a:ext>
            </a:extLst>
          </a:blip>
          <a:srcRect/>
          <a:stretch>
            <a:fillRect/>
          </a:stretch>
        </p:blipFill>
        <p:spPr>
          <a:xfrm>
            <a:off x="-76200" y="-95250"/>
            <a:ext cx="9372600" cy="7027863"/>
          </a:xfrm>
          <a:noFill/>
        </p:spPr>
      </p:pic>
      <p:pic>
        <p:nvPicPr>
          <p:cNvPr id="3" name="Picture 2" descr="A statue of a person&#10;&#10;Description automatically generated with low confidence">
            <a:extLst>
              <a:ext uri="{FF2B5EF4-FFF2-40B4-BE49-F238E27FC236}">
                <a16:creationId xmlns:a16="http://schemas.microsoft.com/office/drawing/2014/main" id="{92941F02-3DCB-4A93-4969-5B45358335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126605" y="4572000"/>
            <a:ext cx="1703070" cy="2286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SC04064">
            <a:extLst>
              <a:ext uri="{FF2B5EF4-FFF2-40B4-BE49-F238E27FC236}">
                <a16:creationId xmlns:a16="http://schemas.microsoft.com/office/drawing/2014/main" id="{53C2E09D-7D52-5EF2-9B68-AD590FB371D7}"/>
              </a:ext>
            </a:extLst>
          </p:cNvPr>
          <p:cNvPicPr>
            <a:picLocks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4288" y="1588"/>
            <a:ext cx="9234488" cy="6924675"/>
          </a:xfrm>
          <a:noFill/>
        </p:spPr>
      </p:pic>
      <p:pic>
        <p:nvPicPr>
          <p:cNvPr id="30723" name="Picture 3" descr="Asklepios head 326sm">
            <a:extLst>
              <a:ext uri="{FF2B5EF4-FFF2-40B4-BE49-F238E27FC236}">
                <a16:creationId xmlns:a16="http://schemas.microsoft.com/office/drawing/2014/main" id="{D40AABBD-DCB9-C687-DD28-C354C9FEA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1420"/>
          <a:stretch>
            <a:fillRect/>
          </a:stretch>
        </p:blipFill>
        <p:spPr bwMode="auto">
          <a:xfrm>
            <a:off x="6369050" y="3200400"/>
            <a:ext cx="2774950"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4">
            <a:extLst>
              <a:ext uri="{FF2B5EF4-FFF2-40B4-BE49-F238E27FC236}">
                <a16:creationId xmlns:a16="http://schemas.microsoft.com/office/drawing/2014/main" id="{3DEB3B30-8733-A6DC-749A-0026069A8AB7}"/>
              </a:ext>
            </a:extLst>
          </p:cNvPr>
          <p:cNvSpPr txBox="1">
            <a:spLocks noChangeArrowheads="1"/>
          </p:cNvSpPr>
          <p:nvPr/>
        </p:nvSpPr>
        <p:spPr bwMode="auto">
          <a:xfrm>
            <a:off x="6934200" y="5867400"/>
            <a:ext cx="1600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000" dirty="0" err="1">
                <a:solidFill>
                  <a:schemeClr val="bg1"/>
                </a:solidFill>
                <a:latin typeface="Tahoma" panose="020B0604030504040204" pitchFamily="34" charset="0"/>
              </a:rPr>
              <a:t>Askleipos</a:t>
            </a:r>
            <a:endParaRPr lang="en-US" altLang="en-US" sz="1400" dirty="0">
              <a:solidFill>
                <a:schemeClr val="bg1"/>
              </a:solidFill>
              <a:latin typeface="Tahoma" panose="020B060403050404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ven Churches of Asia">
            <a:extLst>
              <a:ext uri="{FF2B5EF4-FFF2-40B4-BE49-F238E27FC236}">
                <a16:creationId xmlns:a16="http://schemas.microsoft.com/office/drawing/2014/main" id="{10097714-F182-3F49-1692-0CE5551CC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92" r="44124" b="24406"/>
          <a:stretch>
            <a:fillRect/>
          </a:stretch>
        </p:blipFill>
        <p:spPr bwMode="auto">
          <a:xfrm>
            <a:off x="685800" y="41275"/>
            <a:ext cx="7924800"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DSC04047">
            <a:extLst>
              <a:ext uri="{FF2B5EF4-FFF2-40B4-BE49-F238E27FC236}">
                <a16:creationId xmlns:a16="http://schemas.microsoft.com/office/drawing/2014/main" id="{D5424F2C-5506-85E7-33D5-81819AE9FDBD}"/>
              </a:ext>
            </a:extLst>
          </p:cNvPr>
          <p:cNvPicPr>
            <a:picLocks noChangeAspect="1" noChangeArrowheads="1"/>
          </p:cNvPicPr>
          <p:nvPr>
            <p:ph/>
          </p:nvPr>
        </p:nvPicPr>
        <p:blipFill>
          <a:blip r:embed="rId3">
            <a:lum bright="12000" contrast="-12000"/>
            <a:extLst>
              <a:ext uri="{28A0092B-C50C-407E-A947-70E740481C1C}">
                <a14:useLocalDpi xmlns:a14="http://schemas.microsoft.com/office/drawing/2010/main" val="0"/>
              </a:ext>
            </a:extLst>
          </a:blip>
          <a:srcRect/>
          <a:stretch>
            <a:fillRect/>
          </a:stretch>
        </p:blipFill>
        <p:spPr>
          <a:xfrm>
            <a:off x="-76200" y="-36513"/>
            <a:ext cx="9296400" cy="6970713"/>
          </a:xfr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SC04048">
            <a:extLst>
              <a:ext uri="{FF2B5EF4-FFF2-40B4-BE49-F238E27FC236}">
                <a16:creationId xmlns:a16="http://schemas.microsoft.com/office/drawing/2014/main" id="{917A8708-2B88-F5C3-50B4-35A605839988}"/>
              </a:ext>
            </a:extLst>
          </p:cNvPr>
          <p:cNvPicPr>
            <a:picLocks noChangeAspect="1" noChangeArrowheads="1"/>
          </p:cNvPicPr>
          <p:nvPr>
            <p:ph/>
          </p:nvPr>
        </p:nvPicPr>
        <p:blipFill>
          <a:blip r:embed="rId3">
            <a:lum bright="12000" contrast="6000"/>
            <a:extLst>
              <a:ext uri="{28A0092B-C50C-407E-A947-70E740481C1C}">
                <a14:useLocalDpi xmlns:a14="http://schemas.microsoft.com/office/drawing/2010/main" val="0"/>
              </a:ext>
            </a:extLst>
          </a:blip>
          <a:srcRect/>
          <a:stretch>
            <a:fillRect/>
          </a:stretch>
        </p:blipFill>
        <p:spPr>
          <a:xfrm>
            <a:off x="-152400" y="-76200"/>
            <a:ext cx="9386888" cy="7038975"/>
          </a:xfr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Copy of DSC01829">
            <a:extLst>
              <a:ext uri="{FF2B5EF4-FFF2-40B4-BE49-F238E27FC236}">
                <a16:creationId xmlns:a16="http://schemas.microsoft.com/office/drawing/2014/main" id="{EFA0C75A-DC1B-0E45-2DD5-3B4D8FF630B4}"/>
              </a:ext>
            </a:extLst>
          </p:cNvPr>
          <p:cNvPicPr>
            <a:picLocks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827213" y="0"/>
            <a:ext cx="5145087" cy="6858000"/>
          </a:xfr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SC04000">
            <a:extLst>
              <a:ext uri="{FF2B5EF4-FFF2-40B4-BE49-F238E27FC236}">
                <a16:creationId xmlns:a16="http://schemas.microsoft.com/office/drawing/2014/main" id="{5D447629-4867-C0C2-C642-52017E9C5606}"/>
              </a:ext>
            </a:extLst>
          </p:cNvPr>
          <p:cNvPicPr>
            <a:picLocks noChangeAspect="1" noChangeArrowheads="1"/>
          </p:cNvPicPr>
          <p:nvPr>
            <p:ph/>
          </p:nvPr>
        </p:nvPicPr>
        <p:blipFill>
          <a:blip r:embed="rId3">
            <a:extLst>
              <a:ext uri="{28A0092B-C50C-407E-A947-70E740481C1C}">
                <a14:useLocalDpi xmlns:a14="http://schemas.microsoft.com/office/drawing/2010/main" val="0"/>
              </a:ext>
            </a:extLst>
          </a:blip>
          <a:srcRect l="14481" b="21352"/>
          <a:stretch>
            <a:fillRect/>
          </a:stretch>
        </p:blipFill>
        <p:spPr>
          <a:xfrm>
            <a:off x="0" y="274638"/>
            <a:ext cx="9220200" cy="6357937"/>
          </a:xfrm>
          <a:noFill/>
        </p:spPr>
      </p:pic>
      <p:pic>
        <p:nvPicPr>
          <p:cNvPr id="34819" name="Picture 3" descr="DSC03595">
            <a:extLst>
              <a:ext uri="{FF2B5EF4-FFF2-40B4-BE49-F238E27FC236}">
                <a16:creationId xmlns:a16="http://schemas.microsoft.com/office/drawing/2014/main" id="{A9928049-7351-B461-DA00-976FA16ADD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243" t="20049" r="8318" b="22653"/>
          <a:stretch>
            <a:fillRect/>
          </a:stretch>
        </p:blipFill>
        <p:spPr bwMode="auto">
          <a:xfrm>
            <a:off x="0" y="0"/>
            <a:ext cx="3048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4">
            <a:extLst>
              <a:ext uri="{FF2B5EF4-FFF2-40B4-BE49-F238E27FC236}">
                <a16:creationId xmlns:a16="http://schemas.microsoft.com/office/drawing/2014/main" id="{013786E5-4488-7274-2149-794DFAD45BFF}"/>
              </a:ext>
            </a:extLst>
          </p:cNvPr>
          <p:cNvSpPr txBox="1">
            <a:spLocks noChangeArrowheads="1"/>
          </p:cNvSpPr>
          <p:nvPr/>
        </p:nvSpPr>
        <p:spPr bwMode="auto">
          <a:xfrm>
            <a:off x="1828800" y="4784725"/>
            <a:ext cx="4724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30000"/>
              </a:spcBef>
            </a:pPr>
            <a:r>
              <a:rPr lang="en-US" altLang="en-US" sz="2000">
                <a:latin typeface="Arial Black" panose="020B0A04020102020204" pitchFamily="34" charset="0"/>
              </a:rPr>
              <a:t>Aesclepius is almost always portrayed with a snake, Propylon, who gave him healing powers.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SC04055">
            <a:extLst>
              <a:ext uri="{FF2B5EF4-FFF2-40B4-BE49-F238E27FC236}">
                <a16:creationId xmlns:a16="http://schemas.microsoft.com/office/drawing/2014/main" id="{A4D30868-CFC5-0D5E-D9ED-FEF6518DBA29}"/>
              </a:ext>
            </a:extLst>
          </p:cNvPr>
          <p:cNvPicPr>
            <a:picLocks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52400" y="-76200"/>
            <a:ext cx="9372600" cy="7027863"/>
          </a:xfr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DSC04089">
            <a:extLst>
              <a:ext uri="{FF2B5EF4-FFF2-40B4-BE49-F238E27FC236}">
                <a16:creationId xmlns:a16="http://schemas.microsoft.com/office/drawing/2014/main" id="{F103201E-FCC2-0FDD-A6CF-7C1103B40D3D}"/>
              </a:ext>
            </a:extLst>
          </p:cNvPr>
          <p:cNvPicPr>
            <a:picLocks noChangeAspect="1" noChangeArrowheads="1"/>
          </p:cNvPicPr>
          <p:nvPr>
            <p:ph/>
          </p:nvPr>
        </p:nvPicPr>
        <p:blipFill>
          <a:blip r:embed="rId3">
            <a:lum bright="12000" contrast="12000"/>
            <a:extLst>
              <a:ext uri="{28A0092B-C50C-407E-A947-70E740481C1C}">
                <a14:useLocalDpi xmlns:a14="http://schemas.microsoft.com/office/drawing/2010/main" val="0"/>
              </a:ext>
            </a:extLst>
          </a:blip>
          <a:srcRect/>
          <a:stretch>
            <a:fillRect/>
          </a:stretch>
        </p:blipFill>
        <p:spPr>
          <a:xfrm>
            <a:off x="2071688" y="46038"/>
            <a:ext cx="5167312" cy="6888162"/>
          </a:xfr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SC04091">
            <a:extLst>
              <a:ext uri="{FF2B5EF4-FFF2-40B4-BE49-F238E27FC236}">
                <a16:creationId xmlns:a16="http://schemas.microsoft.com/office/drawing/2014/main" id="{F14FF98B-59EF-3CCF-68DF-2EA6444CA2EA}"/>
              </a:ext>
            </a:extLst>
          </p:cNvPr>
          <p:cNvPicPr>
            <a:picLocks noChangeAspect="1" noChangeArrowheads="1"/>
          </p:cNvPicPr>
          <p:nvPr>
            <p:ph/>
          </p:nvPr>
        </p:nvPicPr>
        <p:blipFill>
          <a:blip r:embed="rId3">
            <a:lum bright="12000" contrast="12000"/>
            <a:extLst>
              <a:ext uri="{28A0092B-C50C-407E-A947-70E740481C1C}">
                <a14:useLocalDpi xmlns:a14="http://schemas.microsoft.com/office/drawing/2010/main" val="0"/>
              </a:ext>
            </a:extLst>
          </a:blip>
          <a:srcRect/>
          <a:stretch>
            <a:fillRect/>
          </a:stretch>
        </p:blipFill>
        <p:spPr>
          <a:xfrm>
            <a:off x="0" y="0"/>
            <a:ext cx="9220200" cy="6913563"/>
          </a:xfr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1DE333AE-2940-5717-7A92-AE026E74226A}"/>
              </a:ext>
            </a:extLst>
          </p:cNvPr>
          <p:cNvSpPr>
            <a:spLocks noGrp="1" noChangeArrowheads="1"/>
          </p:cNvSpPr>
          <p:nvPr>
            <p:ph type="title"/>
          </p:nvPr>
        </p:nvSpPr>
        <p:spPr/>
        <p:txBody>
          <a:bodyPr/>
          <a:lstStyle/>
          <a:p>
            <a:pPr eaLnBrk="1" hangingPunct="1"/>
            <a:r>
              <a:rPr lang="en-US" altLang="en-US" sz="4000" b="1">
                <a:solidFill>
                  <a:schemeClr val="bg1"/>
                </a:solidFill>
              </a:rPr>
              <a:t>Pergamum: The Church That Lived Next Door To Satan</a:t>
            </a:r>
          </a:p>
        </p:txBody>
      </p:sp>
      <p:sp>
        <p:nvSpPr>
          <p:cNvPr id="35843" name="Rectangle 3">
            <a:extLst>
              <a:ext uri="{FF2B5EF4-FFF2-40B4-BE49-F238E27FC236}">
                <a16:creationId xmlns:a16="http://schemas.microsoft.com/office/drawing/2014/main" id="{9E625A0E-2E36-2190-D5F4-0E06C9FA7CCB}"/>
              </a:ext>
            </a:extLst>
          </p:cNvPr>
          <p:cNvSpPr>
            <a:spLocks noGrp="1" noChangeArrowheads="1"/>
          </p:cNvSpPr>
          <p:nvPr>
            <p:ph type="body" idx="4294967295"/>
          </p:nvPr>
        </p:nvSpPr>
        <p:spPr>
          <a:xfrm>
            <a:off x="914400" y="1600200"/>
            <a:ext cx="7772400" cy="5029200"/>
          </a:xfrm>
        </p:spPr>
        <p:txBody>
          <a:bodyPr/>
          <a:lstStyle/>
          <a:p>
            <a:pPr eaLnBrk="1" hangingPunct="1"/>
            <a:r>
              <a:rPr lang="en-US" altLang="en-US" b="1">
                <a:solidFill>
                  <a:schemeClr val="bg1"/>
                </a:solidFill>
              </a:rPr>
              <a:t>Commendation:</a:t>
            </a:r>
          </a:p>
          <a:p>
            <a:pPr eaLnBrk="1" hangingPunct="1"/>
            <a:r>
              <a:rPr lang="en-US" altLang="en-US" b="1">
                <a:solidFill>
                  <a:srgbClr val="FFFF00"/>
                </a:solidFill>
              </a:rPr>
              <a:t>“I know…where you dwell, where Satan’s throne is.”</a:t>
            </a:r>
          </a:p>
          <a:p>
            <a:pPr eaLnBrk="1" hangingPunct="1"/>
            <a:r>
              <a:rPr lang="en-US" altLang="en-US" b="1">
                <a:solidFill>
                  <a:srgbClr val="FFFF00"/>
                </a:solidFill>
              </a:rPr>
              <a:t>Hold fast the Lord’s name.</a:t>
            </a:r>
          </a:p>
          <a:p>
            <a:pPr eaLnBrk="1" hangingPunct="1"/>
            <a:r>
              <a:rPr lang="en-US" altLang="en-US" b="1">
                <a:solidFill>
                  <a:srgbClr val="FFFF00"/>
                </a:solidFill>
              </a:rPr>
              <a:t>Did not deny faith.</a:t>
            </a:r>
          </a:p>
          <a:p>
            <a:pPr eaLnBrk="1" hangingPunct="1"/>
            <a:r>
              <a:rPr lang="en-US" altLang="en-US" b="1">
                <a:solidFill>
                  <a:srgbClr val="FFFF00"/>
                </a:solidFill>
              </a:rPr>
              <a:t>Antipas suffered martydom</a:t>
            </a:r>
          </a:p>
          <a:p>
            <a:pPr eaLnBrk="1" hangingPunct="1"/>
            <a:endParaRPr lang="en-US" altLang="en-US"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58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58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58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091DD513-690A-2C3B-E699-15C28E4DA8F8}"/>
              </a:ext>
            </a:extLst>
          </p:cNvPr>
          <p:cNvSpPr>
            <a:spLocks noGrp="1" noChangeArrowheads="1"/>
          </p:cNvSpPr>
          <p:nvPr>
            <p:ph type="title"/>
          </p:nvPr>
        </p:nvSpPr>
        <p:spPr/>
        <p:txBody>
          <a:bodyPr/>
          <a:lstStyle/>
          <a:p>
            <a:pPr eaLnBrk="1" hangingPunct="1"/>
            <a:r>
              <a:rPr lang="en-US" altLang="en-US" sz="4000" b="1">
                <a:solidFill>
                  <a:schemeClr val="bg1"/>
                </a:solidFill>
              </a:rPr>
              <a:t>Pergamum: The Church That Lived Next Door To Satan</a:t>
            </a:r>
          </a:p>
        </p:txBody>
      </p:sp>
      <p:sp>
        <p:nvSpPr>
          <p:cNvPr id="36867" name="Rectangle 3">
            <a:extLst>
              <a:ext uri="{FF2B5EF4-FFF2-40B4-BE49-F238E27FC236}">
                <a16:creationId xmlns:a16="http://schemas.microsoft.com/office/drawing/2014/main" id="{5DC5A7D1-52C8-A289-96C4-631BDBAAC151}"/>
              </a:ext>
            </a:extLst>
          </p:cNvPr>
          <p:cNvSpPr>
            <a:spLocks noGrp="1" noChangeArrowheads="1"/>
          </p:cNvSpPr>
          <p:nvPr>
            <p:ph type="body" idx="4294967295"/>
          </p:nvPr>
        </p:nvSpPr>
        <p:spPr>
          <a:xfrm>
            <a:off x="914400" y="1600200"/>
            <a:ext cx="7772400" cy="5029200"/>
          </a:xfrm>
        </p:spPr>
        <p:txBody>
          <a:bodyPr/>
          <a:lstStyle/>
          <a:p>
            <a:pPr eaLnBrk="1" hangingPunct="1"/>
            <a:r>
              <a:rPr lang="en-US" altLang="en-US" b="1">
                <a:solidFill>
                  <a:schemeClr val="bg1"/>
                </a:solidFill>
              </a:rPr>
              <a:t>Condemnation:</a:t>
            </a:r>
          </a:p>
          <a:p>
            <a:pPr eaLnBrk="1" hangingPunct="1"/>
            <a:r>
              <a:rPr lang="en-US" altLang="en-US" b="1">
                <a:solidFill>
                  <a:srgbClr val="FFFF00"/>
                </a:solidFill>
              </a:rPr>
              <a:t>Some held to the doctrine of Balaam.</a:t>
            </a:r>
          </a:p>
          <a:p>
            <a:pPr eaLnBrk="1" hangingPunct="1"/>
            <a:r>
              <a:rPr lang="en-US" altLang="en-US" b="1">
                <a:solidFill>
                  <a:schemeClr val="bg1"/>
                </a:solidFill>
              </a:rPr>
              <a:t>“But I have a few things against you, because you have there those who hold the doctrine of Balaam, who taught Balak to put a stumbling block before the children of Israel, to eat things sacrificed to idols, and to commit sexual immorality.”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Fertile Crescent Topo">
            <a:extLst>
              <a:ext uri="{FF2B5EF4-FFF2-40B4-BE49-F238E27FC236}">
                <a16:creationId xmlns:a16="http://schemas.microsoft.com/office/drawing/2014/main" id="{DD166ED8-92EB-07AA-686D-CA3ED0DDF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75"/>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Freeform 6">
            <a:extLst>
              <a:ext uri="{FF2B5EF4-FFF2-40B4-BE49-F238E27FC236}">
                <a16:creationId xmlns:a16="http://schemas.microsoft.com/office/drawing/2014/main" id="{2C46ADB1-2B0C-CE89-4701-D644FD9E8C5B}"/>
              </a:ext>
            </a:extLst>
          </p:cNvPr>
          <p:cNvSpPr>
            <a:spLocks/>
          </p:cNvSpPr>
          <p:nvPr/>
        </p:nvSpPr>
        <p:spPr bwMode="auto">
          <a:xfrm>
            <a:off x="2438400" y="1371600"/>
            <a:ext cx="1152525" cy="2266950"/>
          </a:xfrm>
          <a:custGeom>
            <a:avLst/>
            <a:gdLst>
              <a:gd name="T0" fmla="*/ 39 w 726"/>
              <a:gd name="T1" fmla="*/ 1428 h 1428"/>
              <a:gd name="T2" fmla="*/ 63 w 726"/>
              <a:gd name="T3" fmla="*/ 1097 h 1428"/>
              <a:gd name="T4" fmla="*/ 110 w 726"/>
              <a:gd name="T5" fmla="*/ 1018 h 1428"/>
              <a:gd name="T6" fmla="*/ 165 w 726"/>
              <a:gd name="T7" fmla="*/ 916 h 1428"/>
              <a:gd name="T8" fmla="*/ 213 w 726"/>
              <a:gd name="T9" fmla="*/ 813 h 1428"/>
              <a:gd name="T10" fmla="*/ 300 w 726"/>
              <a:gd name="T11" fmla="*/ 647 h 1428"/>
              <a:gd name="T12" fmla="*/ 363 w 726"/>
              <a:gd name="T13" fmla="*/ 505 h 1428"/>
              <a:gd name="T14" fmla="*/ 418 w 726"/>
              <a:gd name="T15" fmla="*/ 442 h 1428"/>
              <a:gd name="T16" fmla="*/ 505 w 726"/>
              <a:gd name="T17" fmla="*/ 340 h 1428"/>
              <a:gd name="T18" fmla="*/ 528 w 726"/>
              <a:gd name="T19" fmla="*/ 198 h 1428"/>
              <a:gd name="T20" fmla="*/ 599 w 726"/>
              <a:gd name="T21" fmla="*/ 142 h 1428"/>
              <a:gd name="T22" fmla="*/ 655 w 726"/>
              <a:gd name="T23" fmla="*/ 63 h 1428"/>
              <a:gd name="T24" fmla="*/ 726 w 726"/>
              <a:gd name="T25" fmla="*/ 0 h 1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6"/>
              <a:gd name="T40" fmla="*/ 0 h 1428"/>
              <a:gd name="T41" fmla="*/ 726 w 726"/>
              <a:gd name="T42" fmla="*/ 1428 h 14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6" h="1428">
                <a:moveTo>
                  <a:pt x="39" y="1428"/>
                </a:moveTo>
                <a:cubicBezTo>
                  <a:pt x="31" y="1321"/>
                  <a:pt x="0" y="1191"/>
                  <a:pt x="63" y="1097"/>
                </a:cubicBezTo>
                <a:cubicBezTo>
                  <a:pt x="72" y="1056"/>
                  <a:pt x="76" y="1042"/>
                  <a:pt x="110" y="1018"/>
                </a:cubicBezTo>
                <a:cubicBezTo>
                  <a:pt x="139" y="933"/>
                  <a:pt x="116" y="965"/>
                  <a:pt x="165" y="916"/>
                </a:cubicBezTo>
                <a:cubicBezTo>
                  <a:pt x="178" y="876"/>
                  <a:pt x="190" y="848"/>
                  <a:pt x="213" y="813"/>
                </a:cubicBezTo>
                <a:cubicBezTo>
                  <a:pt x="226" y="749"/>
                  <a:pt x="269" y="703"/>
                  <a:pt x="300" y="647"/>
                </a:cubicBezTo>
                <a:cubicBezTo>
                  <a:pt x="325" y="601"/>
                  <a:pt x="338" y="550"/>
                  <a:pt x="363" y="505"/>
                </a:cubicBezTo>
                <a:cubicBezTo>
                  <a:pt x="381" y="474"/>
                  <a:pt x="394" y="469"/>
                  <a:pt x="418" y="442"/>
                </a:cubicBezTo>
                <a:cubicBezTo>
                  <a:pt x="448" y="408"/>
                  <a:pt x="473" y="371"/>
                  <a:pt x="505" y="340"/>
                </a:cubicBezTo>
                <a:cubicBezTo>
                  <a:pt x="507" y="325"/>
                  <a:pt x="517" y="218"/>
                  <a:pt x="528" y="198"/>
                </a:cubicBezTo>
                <a:cubicBezTo>
                  <a:pt x="533" y="189"/>
                  <a:pt x="588" y="150"/>
                  <a:pt x="599" y="142"/>
                </a:cubicBezTo>
                <a:cubicBezTo>
                  <a:pt x="610" y="98"/>
                  <a:pt x="628" y="101"/>
                  <a:pt x="655" y="63"/>
                </a:cubicBezTo>
                <a:cubicBezTo>
                  <a:pt x="679" y="29"/>
                  <a:pt x="676" y="0"/>
                  <a:pt x="726" y="0"/>
                </a:cubicBezTo>
              </a:path>
            </a:pathLst>
          </a:custGeom>
          <a:noFill/>
          <a:ln w="101600" cap="rnd">
            <a:solidFill>
              <a:srgbClr val="FFFF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1990"/>
                                        </p:tgtEl>
                                        <p:attrNameLst>
                                          <p:attrName>style.visibility</p:attrName>
                                        </p:attrNameLst>
                                      </p:cBhvr>
                                      <p:to>
                                        <p:strVal val="visible"/>
                                      </p:to>
                                    </p:set>
                                    <p:animEffect transition="in" filter="wipe(down)">
                                      <p:cBhvr>
                                        <p:cTn id="7" dur="2000"/>
                                        <p:tgtEl>
                                          <p:spTgt spid="41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5E7D9027-8638-DEB8-F08A-93FA3BD5447F}"/>
              </a:ext>
            </a:extLst>
          </p:cNvPr>
          <p:cNvSpPr>
            <a:spLocks noGrp="1" noChangeArrowheads="1"/>
          </p:cNvSpPr>
          <p:nvPr>
            <p:ph type="title"/>
          </p:nvPr>
        </p:nvSpPr>
        <p:spPr>
          <a:xfrm>
            <a:off x="76200" y="274638"/>
            <a:ext cx="4267200" cy="1249362"/>
          </a:xfrm>
        </p:spPr>
        <p:txBody>
          <a:bodyPr/>
          <a:lstStyle/>
          <a:p>
            <a:pPr eaLnBrk="1" hangingPunct="1"/>
            <a:r>
              <a:rPr lang="en-US" altLang="en-US" sz="3600">
                <a:solidFill>
                  <a:schemeClr val="bg1"/>
                </a:solidFill>
              </a:rPr>
              <a:t>In the Middle of the Lampstands</a:t>
            </a:r>
            <a:r>
              <a:rPr lang="en-US" altLang="en-US" sz="4000"/>
              <a:t> </a:t>
            </a:r>
          </a:p>
        </p:txBody>
      </p:sp>
      <p:sp>
        <p:nvSpPr>
          <p:cNvPr id="5123" name="Rectangle 3">
            <a:extLst>
              <a:ext uri="{FF2B5EF4-FFF2-40B4-BE49-F238E27FC236}">
                <a16:creationId xmlns:a16="http://schemas.microsoft.com/office/drawing/2014/main" id="{56FCCC5D-8B2B-1F99-46D6-2AA15AE0774F}"/>
              </a:ext>
            </a:extLst>
          </p:cNvPr>
          <p:cNvSpPr>
            <a:spLocks noGrp="1" noChangeArrowheads="1"/>
          </p:cNvSpPr>
          <p:nvPr>
            <p:ph type="body" idx="1"/>
          </p:nvPr>
        </p:nvSpPr>
        <p:spPr>
          <a:xfrm>
            <a:off x="4267200" y="1600200"/>
            <a:ext cx="4419600" cy="3703638"/>
          </a:xfrm>
        </p:spPr>
        <p:txBody>
          <a:bodyPr/>
          <a:lstStyle/>
          <a:p>
            <a:pPr eaLnBrk="1" hangingPunct="1"/>
            <a:endParaRPr lang="en-US" altLang="en-US"/>
          </a:p>
        </p:txBody>
      </p:sp>
      <p:pic>
        <p:nvPicPr>
          <p:cNvPr id="5124" name="Picture 4" descr="05">
            <a:extLst>
              <a:ext uri="{FF2B5EF4-FFF2-40B4-BE49-F238E27FC236}">
                <a16:creationId xmlns:a16="http://schemas.microsoft.com/office/drawing/2014/main" id="{152F68D1-3B4C-902E-2273-FACBDCF023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0063" y="-12700"/>
            <a:ext cx="4830762"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Lampstand158sm">
            <a:extLst>
              <a:ext uri="{FF2B5EF4-FFF2-40B4-BE49-F238E27FC236}">
                <a16:creationId xmlns:a16="http://schemas.microsoft.com/office/drawing/2014/main" id="{62C18106-4F98-D83E-84D3-A3B7CF0132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676400"/>
            <a:ext cx="2474913" cy="4722813"/>
          </a:xfrm>
          <a:prstGeom prst="rect">
            <a:avLst/>
          </a:prstGeom>
          <a:noFill/>
          <a:ln w="57150" cmpd="thickThin">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5126" name="Text Box 6">
            <a:extLst>
              <a:ext uri="{FF2B5EF4-FFF2-40B4-BE49-F238E27FC236}">
                <a16:creationId xmlns:a16="http://schemas.microsoft.com/office/drawing/2014/main" id="{37495C77-FC90-89D5-D7D3-5C55FF09013E}"/>
              </a:ext>
            </a:extLst>
          </p:cNvPr>
          <p:cNvSpPr txBox="1">
            <a:spLocks noChangeArrowheads="1"/>
          </p:cNvSpPr>
          <p:nvPr/>
        </p:nvSpPr>
        <p:spPr bwMode="auto">
          <a:xfrm>
            <a:off x="0" y="6477000"/>
            <a:ext cx="434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a:latin typeface="Tahoma" panose="020B0604030504040204" pitchFamily="34" charset="0"/>
              </a:rPr>
              <a:t>Lamp on Stand – Ephesus Museum</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descr="DSC_0403 - Copy">
            <a:extLst>
              <a:ext uri="{FF2B5EF4-FFF2-40B4-BE49-F238E27FC236}">
                <a16:creationId xmlns:a16="http://schemas.microsoft.com/office/drawing/2014/main" id="{A82D66DF-D93E-8C79-7637-9D8FCF0DD9C8}"/>
              </a:ext>
            </a:extLst>
          </p:cNvPr>
          <p:cNvPicPr>
            <a:picLocks noChangeAspect="1" noChangeArrowheads="1"/>
          </p:cNvPicPr>
          <p:nvPr>
            <p:ph/>
          </p:nvPr>
        </p:nvPicPr>
        <p:blipFill>
          <a:blip r:embed="rId3">
            <a:extLst>
              <a:ext uri="{28A0092B-C50C-407E-A947-70E740481C1C}">
                <a14:useLocalDpi xmlns:a14="http://schemas.microsoft.com/office/drawing/2010/main" val="0"/>
              </a:ext>
            </a:extLst>
          </a:blip>
          <a:srcRect t="20331"/>
          <a:stretch>
            <a:fillRect/>
          </a:stretch>
        </p:blipFill>
        <p:spPr>
          <a:xfrm>
            <a:off x="-228600" y="-76200"/>
            <a:ext cx="9525000" cy="5045075"/>
          </a:xfrm>
          <a:noFill/>
        </p:spPr>
      </p:pic>
      <p:sp>
        <p:nvSpPr>
          <p:cNvPr id="41987" name="Text Box 6">
            <a:extLst>
              <a:ext uri="{FF2B5EF4-FFF2-40B4-BE49-F238E27FC236}">
                <a16:creationId xmlns:a16="http://schemas.microsoft.com/office/drawing/2014/main" id="{A9A52394-7EE7-39A9-7F2A-187A4C5F400C}"/>
              </a:ext>
            </a:extLst>
          </p:cNvPr>
          <p:cNvSpPr txBox="1">
            <a:spLocks noChangeArrowheads="1"/>
          </p:cNvSpPr>
          <p:nvPr/>
        </p:nvSpPr>
        <p:spPr bwMode="auto">
          <a:xfrm>
            <a:off x="914400" y="5029200"/>
            <a:ext cx="74676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chemeClr val="bg1"/>
                </a:solidFill>
              </a:rPr>
              <a:t>Numbers 22:5 Then he [Balak] sent messengers to Balaam the son of Beor at Pethor, which is</a:t>
            </a:r>
            <a:r>
              <a:rPr lang="en-US" altLang="en-US" b="1" i="1">
                <a:solidFill>
                  <a:schemeClr val="bg1"/>
                </a:solidFill>
              </a:rPr>
              <a:t> </a:t>
            </a:r>
            <a:r>
              <a:rPr lang="en-US" altLang="en-US" b="1">
                <a:solidFill>
                  <a:schemeClr val="bg1"/>
                </a:solidFill>
              </a:rPr>
              <a:t>near the River [Euphrates] in the land of the sons of his people, to call him, saying: “Look, a people has come from Egypt. See, they cover the face of the earth, and are settling next to me”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anaan">
            <a:extLst>
              <a:ext uri="{FF2B5EF4-FFF2-40B4-BE49-F238E27FC236}">
                <a16:creationId xmlns:a16="http://schemas.microsoft.com/office/drawing/2014/main" id="{7FA4E325-FF8F-331F-CC56-16BBCAADE8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8763"/>
            <a:ext cx="9144000" cy="594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Line 4">
            <a:extLst>
              <a:ext uri="{FF2B5EF4-FFF2-40B4-BE49-F238E27FC236}">
                <a16:creationId xmlns:a16="http://schemas.microsoft.com/office/drawing/2014/main" id="{703AECB7-BB22-2FAA-CB75-00DC088F01AB}"/>
              </a:ext>
            </a:extLst>
          </p:cNvPr>
          <p:cNvSpPr>
            <a:spLocks noChangeShapeType="1"/>
          </p:cNvSpPr>
          <p:nvPr/>
        </p:nvSpPr>
        <p:spPr bwMode="auto">
          <a:xfrm flipH="1">
            <a:off x="5867400" y="3581400"/>
            <a:ext cx="76200" cy="9144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7" name="Rectangle 5">
            <a:extLst>
              <a:ext uri="{FF2B5EF4-FFF2-40B4-BE49-F238E27FC236}">
                <a16:creationId xmlns:a16="http://schemas.microsoft.com/office/drawing/2014/main" id="{2F8D8A48-A601-664F-202D-CBF4944124D1}"/>
              </a:ext>
            </a:extLst>
          </p:cNvPr>
          <p:cNvSpPr>
            <a:spLocks noGrp="1" noChangeArrowheads="1"/>
          </p:cNvSpPr>
          <p:nvPr>
            <p:ph type="body" idx="4294967295"/>
          </p:nvPr>
        </p:nvSpPr>
        <p:spPr>
          <a:xfrm>
            <a:off x="685800" y="381000"/>
            <a:ext cx="8001000" cy="6324600"/>
          </a:xfrm>
        </p:spPr>
        <p:txBody>
          <a:bodyPr/>
          <a:lstStyle/>
          <a:p>
            <a:pPr algn="ctr" eaLnBrk="1" hangingPunct="1">
              <a:lnSpc>
                <a:spcPct val="90000"/>
              </a:lnSpc>
            </a:pPr>
            <a:r>
              <a:rPr lang="en-US" altLang="en-US" b="1">
                <a:solidFill>
                  <a:srgbClr val="FFFF00"/>
                </a:solidFill>
                <a:latin typeface="Arial Black" panose="020B0A04020102020204" pitchFamily="34" charset="0"/>
              </a:rPr>
              <a:t>“The Doctrine of Balaam”</a:t>
            </a:r>
          </a:p>
          <a:p>
            <a:pPr eaLnBrk="1" hangingPunct="1">
              <a:lnSpc>
                <a:spcPct val="90000"/>
              </a:lnSpc>
            </a:pPr>
            <a:r>
              <a:rPr lang="en-US" altLang="en-US" b="1">
                <a:solidFill>
                  <a:schemeClr val="bg1"/>
                </a:solidFill>
              </a:rPr>
              <a:t>Num.31:16  Look, these women caused the children of Israel, through the </a:t>
            </a:r>
            <a:r>
              <a:rPr lang="en-US" altLang="en-US" b="1">
                <a:solidFill>
                  <a:srgbClr val="FFFF00"/>
                </a:solidFill>
              </a:rPr>
              <a:t>counsel of Balaam</a:t>
            </a:r>
            <a:r>
              <a:rPr lang="en-US" altLang="en-US" b="1">
                <a:solidFill>
                  <a:schemeClr val="bg1"/>
                </a:solidFill>
              </a:rPr>
              <a:t>, to trespass against the LORD in the incident of Peor…</a:t>
            </a:r>
            <a:endParaRPr lang="en-US" altLang="en-US"/>
          </a:p>
          <a:p>
            <a:pPr eaLnBrk="1" hangingPunct="1">
              <a:lnSpc>
                <a:spcPct val="90000"/>
              </a:lnSpc>
            </a:pPr>
            <a:r>
              <a:rPr lang="en-US" altLang="en-US" b="1">
                <a:solidFill>
                  <a:schemeClr val="bg1"/>
                </a:solidFill>
              </a:rPr>
              <a:t>Num. 25:1-2 Now Israel remained in Acacia Grove, and the people began to commit harlotry with the women of Moab. They invited the people to the sacrifices of their gods, and the people ate and bowed down to their gods. </a:t>
            </a:r>
          </a:p>
        </p:txBody>
      </p:sp>
      <p:sp>
        <p:nvSpPr>
          <p:cNvPr id="44038" name="Line 6">
            <a:extLst>
              <a:ext uri="{FF2B5EF4-FFF2-40B4-BE49-F238E27FC236}">
                <a16:creationId xmlns:a16="http://schemas.microsoft.com/office/drawing/2014/main" id="{2CE62C64-A8B0-306C-FA29-C26191E25006}"/>
              </a:ext>
            </a:extLst>
          </p:cNvPr>
          <p:cNvSpPr>
            <a:spLocks noChangeShapeType="1"/>
          </p:cNvSpPr>
          <p:nvPr/>
        </p:nvSpPr>
        <p:spPr bwMode="auto">
          <a:xfrm>
            <a:off x="1143000" y="5410200"/>
            <a:ext cx="43434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40" name="Line 8">
            <a:extLst>
              <a:ext uri="{FF2B5EF4-FFF2-40B4-BE49-F238E27FC236}">
                <a16:creationId xmlns:a16="http://schemas.microsoft.com/office/drawing/2014/main" id="{4E46C6DF-0B61-4665-63CD-321E29432FBF}"/>
              </a:ext>
            </a:extLst>
          </p:cNvPr>
          <p:cNvSpPr>
            <a:spLocks noChangeShapeType="1"/>
          </p:cNvSpPr>
          <p:nvPr/>
        </p:nvSpPr>
        <p:spPr bwMode="auto">
          <a:xfrm>
            <a:off x="2514600" y="5867400"/>
            <a:ext cx="39624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4037">
                                            <p:txEl>
                                              <p:pRg st="0" end="0"/>
                                            </p:txEl>
                                          </p:spTgt>
                                        </p:tgtEl>
                                        <p:attrNameLst>
                                          <p:attrName>style.visibility</p:attrName>
                                        </p:attrNameLst>
                                      </p:cBhvr>
                                      <p:to>
                                        <p:strVal val="visible"/>
                                      </p:to>
                                    </p:set>
                                    <p:animEffect transition="in" filter="wipe(left)">
                                      <p:cBhvr>
                                        <p:cTn id="7" dur="500"/>
                                        <p:tgtEl>
                                          <p:spTgt spid="4403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4037">
                                            <p:txEl>
                                              <p:pRg st="1" end="1"/>
                                            </p:txEl>
                                          </p:spTgt>
                                        </p:tgtEl>
                                        <p:attrNameLst>
                                          <p:attrName>style.visibility</p:attrName>
                                        </p:attrNameLst>
                                      </p:cBhvr>
                                      <p:to>
                                        <p:strVal val="visible"/>
                                      </p:to>
                                    </p:set>
                                    <p:animEffect transition="in" filter="wipe(left)">
                                      <p:cBhvr>
                                        <p:cTn id="12" dur="500"/>
                                        <p:tgtEl>
                                          <p:spTgt spid="4403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4037">
                                            <p:txEl>
                                              <p:pRg st="2" end="2"/>
                                            </p:txEl>
                                          </p:spTgt>
                                        </p:tgtEl>
                                        <p:attrNameLst>
                                          <p:attrName>style.visibility</p:attrName>
                                        </p:attrNameLst>
                                      </p:cBhvr>
                                      <p:to>
                                        <p:strVal val="visible"/>
                                      </p:to>
                                    </p:set>
                                    <p:animEffect transition="in" filter="wipe(left)">
                                      <p:cBhvr>
                                        <p:cTn id="17" dur="500"/>
                                        <p:tgtEl>
                                          <p:spTgt spid="4403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4038"/>
                                        </p:tgtEl>
                                        <p:attrNameLst>
                                          <p:attrName>style.visibility</p:attrName>
                                        </p:attrNameLst>
                                      </p:cBhvr>
                                      <p:to>
                                        <p:strVal val="visible"/>
                                      </p:to>
                                    </p:set>
                                    <p:animEffect transition="in" filter="wipe(left)">
                                      <p:cBhvr>
                                        <p:cTn id="22" dur="500"/>
                                        <p:tgtEl>
                                          <p:spTgt spid="4403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44040"/>
                                        </p:tgtEl>
                                        <p:attrNameLst>
                                          <p:attrName>style.visibility</p:attrName>
                                        </p:attrNameLst>
                                      </p:cBhvr>
                                      <p:to>
                                        <p:strVal val="visible"/>
                                      </p:to>
                                    </p:set>
                                    <p:animEffect transition="in" filter="wipe(left)">
                                      <p:cBhvr>
                                        <p:cTn id="27" dur="500"/>
                                        <p:tgtEl>
                                          <p:spTgt spid="44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C4154019-F070-AA5E-070F-4A05CD45318F}"/>
              </a:ext>
            </a:extLst>
          </p:cNvPr>
          <p:cNvSpPr>
            <a:spLocks noGrp="1" noChangeArrowheads="1"/>
          </p:cNvSpPr>
          <p:nvPr>
            <p:ph type="body" idx="4294967295"/>
          </p:nvPr>
        </p:nvSpPr>
        <p:spPr>
          <a:xfrm>
            <a:off x="762000" y="381000"/>
            <a:ext cx="7924800" cy="5745163"/>
          </a:xfrm>
        </p:spPr>
        <p:txBody>
          <a:bodyPr/>
          <a:lstStyle/>
          <a:p>
            <a:pPr algn="ctr" eaLnBrk="1" hangingPunct="1"/>
            <a:r>
              <a:rPr lang="en-US" altLang="en-US" b="1">
                <a:solidFill>
                  <a:srgbClr val="FFFF00"/>
                </a:solidFill>
                <a:latin typeface="Arial Black" panose="020B0A04020102020204" pitchFamily="34" charset="0"/>
              </a:rPr>
              <a:t>“The Doctrine of Balaam”</a:t>
            </a:r>
          </a:p>
          <a:p>
            <a:pPr eaLnBrk="1" hangingPunct="1"/>
            <a:r>
              <a:rPr lang="en-US" altLang="en-US" b="1">
                <a:solidFill>
                  <a:srgbClr val="FFFF00"/>
                </a:solidFill>
              </a:rPr>
              <a:t>Psalm 106:28</a:t>
            </a:r>
            <a:r>
              <a:rPr lang="en-US" altLang="en-US" b="1">
                <a:solidFill>
                  <a:schemeClr val="bg1"/>
                </a:solidFill>
              </a:rPr>
              <a:t> They joined themselves also to Baal of Peor, And ate sacrifices made to the dead.</a:t>
            </a:r>
          </a:p>
          <a:p>
            <a:pPr eaLnBrk="1" hangingPunct="1"/>
            <a:r>
              <a:rPr lang="en-US" altLang="en-US" b="1">
                <a:solidFill>
                  <a:schemeClr val="bg1"/>
                </a:solidFill>
              </a:rPr>
              <a:t>Summary: Seduce the men; get them involved in the worship of Moabite idols and it accompanying sexual immorality.</a:t>
            </a:r>
            <a:endParaRPr lang="en-US" altLang="en-US" b="1">
              <a:solidFill>
                <a:srgbClr val="FFFF00"/>
              </a:solidFill>
              <a:latin typeface="Arial Black" panose="020B0A04020102020204" pitchFamily="34" charset="0"/>
            </a:endParaRPr>
          </a:p>
        </p:txBody>
      </p:sp>
      <p:sp>
        <p:nvSpPr>
          <p:cNvPr id="45059" name="Text Box 6">
            <a:extLst>
              <a:ext uri="{FF2B5EF4-FFF2-40B4-BE49-F238E27FC236}">
                <a16:creationId xmlns:a16="http://schemas.microsoft.com/office/drawing/2014/main" id="{C9572574-4E9A-3620-B14D-441D2096D19D}"/>
              </a:ext>
            </a:extLst>
          </p:cNvPr>
          <p:cNvSpPr txBox="1">
            <a:spLocks noChangeArrowheads="1"/>
          </p:cNvSpPr>
          <p:nvPr/>
        </p:nvSpPr>
        <p:spPr bwMode="auto">
          <a:xfrm>
            <a:off x="990600" y="1143000"/>
            <a:ext cx="7239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32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95234">
                                            <p:txEl>
                                              <p:pRg st="0" end="0"/>
                                            </p:txEl>
                                          </p:spTgt>
                                        </p:tgtEl>
                                        <p:attrNameLst>
                                          <p:attrName>style.visibility</p:attrName>
                                        </p:attrNameLst>
                                      </p:cBhvr>
                                      <p:to>
                                        <p:strVal val="visible"/>
                                      </p:to>
                                    </p:set>
                                    <p:anim calcmode="lin" valueType="num">
                                      <p:cBhvr>
                                        <p:cTn id="7" dur="500" fill="hold"/>
                                        <p:tgtEl>
                                          <p:spTgt spid="9523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523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95234">
                                            <p:txEl>
                                              <p:pRg st="1" end="1"/>
                                            </p:txEl>
                                          </p:spTgt>
                                        </p:tgtEl>
                                        <p:attrNameLst>
                                          <p:attrName>style.visibility</p:attrName>
                                        </p:attrNameLst>
                                      </p:cBhvr>
                                      <p:to>
                                        <p:strVal val="visible"/>
                                      </p:to>
                                    </p:set>
                                    <p:anim calcmode="lin" valueType="num">
                                      <p:cBhvr>
                                        <p:cTn id="13" dur="500" fill="hold"/>
                                        <p:tgtEl>
                                          <p:spTgt spid="9523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523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95234">
                                            <p:txEl>
                                              <p:pRg st="2" end="2"/>
                                            </p:txEl>
                                          </p:spTgt>
                                        </p:tgtEl>
                                        <p:attrNameLst>
                                          <p:attrName>style.visibility</p:attrName>
                                        </p:attrNameLst>
                                      </p:cBhvr>
                                      <p:to>
                                        <p:strVal val="visible"/>
                                      </p:to>
                                    </p:set>
                                    <p:anim calcmode="lin" valueType="num">
                                      <p:cBhvr>
                                        <p:cTn id="19" dur="500" fill="hold"/>
                                        <p:tgtEl>
                                          <p:spTgt spid="9523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5234">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34BF3831-D9AE-59E6-63D1-A98AC4916706}"/>
              </a:ext>
            </a:extLst>
          </p:cNvPr>
          <p:cNvSpPr>
            <a:spLocks noGrp="1" noChangeArrowheads="1"/>
          </p:cNvSpPr>
          <p:nvPr>
            <p:ph type="body" idx="4294967295"/>
          </p:nvPr>
        </p:nvSpPr>
        <p:spPr>
          <a:xfrm>
            <a:off x="762000" y="381000"/>
            <a:ext cx="7924800" cy="5745163"/>
          </a:xfrm>
        </p:spPr>
        <p:txBody>
          <a:bodyPr/>
          <a:lstStyle/>
          <a:p>
            <a:pPr algn="ctr" eaLnBrk="1" hangingPunct="1"/>
            <a:r>
              <a:rPr lang="en-US" altLang="en-US" b="1">
                <a:solidFill>
                  <a:srgbClr val="FFFF00"/>
                </a:solidFill>
                <a:latin typeface="Arial Black" panose="020B0A04020102020204" pitchFamily="34" charset="0"/>
              </a:rPr>
              <a:t>“The Doctrine of Balaam” </a:t>
            </a:r>
          </a:p>
          <a:p>
            <a:pPr eaLnBrk="1" hangingPunct="1"/>
            <a:r>
              <a:rPr lang="en-US" altLang="en-US" b="1">
                <a:solidFill>
                  <a:schemeClr val="bg1"/>
                </a:solidFill>
              </a:rPr>
              <a:t>2 Pet. 2:15: They have forsaken the right way and gone astray, following</a:t>
            </a:r>
            <a:r>
              <a:rPr lang="en-US" altLang="en-US" b="1">
                <a:solidFill>
                  <a:srgbClr val="FFFF00"/>
                </a:solidFill>
              </a:rPr>
              <a:t> the way of Balaam </a:t>
            </a:r>
            <a:r>
              <a:rPr lang="en-US" altLang="en-US" b="1">
                <a:solidFill>
                  <a:schemeClr val="bg1"/>
                </a:solidFill>
              </a:rPr>
              <a:t>the son of Beor,</a:t>
            </a:r>
            <a:r>
              <a:rPr lang="en-US" altLang="en-US" b="1">
                <a:solidFill>
                  <a:srgbClr val="FFFF00"/>
                </a:solidFill>
              </a:rPr>
              <a:t> who loved the wages of unrighteousness;</a:t>
            </a:r>
            <a:endParaRPr lang="en-US" altLang="en-US" b="1">
              <a:solidFill>
                <a:schemeClr val="bg1"/>
              </a:solidFill>
            </a:endParaRPr>
          </a:p>
          <a:p>
            <a:pPr eaLnBrk="1" hangingPunct="1"/>
            <a:r>
              <a:rPr lang="en-US" altLang="en-US" b="1">
                <a:solidFill>
                  <a:schemeClr val="bg1"/>
                </a:solidFill>
              </a:rPr>
              <a:t>Jude 11: Woe to them! For they have gone in the way of Cain, have run greedily </a:t>
            </a:r>
            <a:r>
              <a:rPr lang="en-US" altLang="en-US" b="1">
                <a:solidFill>
                  <a:srgbClr val="FFFF00"/>
                </a:solidFill>
              </a:rPr>
              <a:t>in the error of Balaam for profit</a:t>
            </a:r>
            <a:r>
              <a:rPr lang="en-US" altLang="en-US" b="1">
                <a:solidFill>
                  <a:schemeClr val="bg1"/>
                </a:solidFill>
              </a:rPr>
              <a:t>, and perished in the rebellion of Korah.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08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608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608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build="p"/>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810ECD52-A64A-AB4D-746E-41052A591AC9}"/>
              </a:ext>
            </a:extLst>
          </p:cNvPr>
          <p:cNvSpPr>
            <a:spLocks noGrp="1" noChangeArrowheads="1"/>
          </p:cNvSpPr>
          <p:nvPr>
            <p:ph type="title"/>
          </p:nvPr>
        </p:nvSpPr>
        <p:spPr/>
        <p:txBody>
          <a:bodyPr/>
          <a:lstStyle/>
          <a:p>
            <a:pPr eaLnBrk="1" hangingPunct="1"/>
            <a:r>
              <a:rPr lang="en-US" altLang="en-US" sz="4000" b="1">
                <a:solidFill>
                  <a:schemeClr val="bg1"/>
                </a:solidFill>
              </a:rPr>
              <a:t>Pergamum: The Church That Lived Next Door To Satan</a:t>
            </a:r>
          </a:p>
        </p:txBody>
      </p:sp>
      <p:sp>
        <p:nvSpPr>
          <p:cNvPr id="40963" name="Rectangle 3">
            <a:extLst>
              <a:ext uri="{FF2B5EF4-FFF2-40B4-BE49-F238E27FC236}">
                <a16:creationId xmlns:a16="http://schemas.microsoft.com/office/drawing/2014/main" id="{F3108B18-54AE-522C-0248-B5DE7A95B9A4}"/>
              </a:ext>
            </a:extLst>
          </p:cNvPr>
          <p:cNvSpPr>
            <a:spLocks noGrp="1" noChangeArrowheads="1"/>
          </p:cNvSpPr>
          <p:nvPr>
            <p:ph type="body" idx="4294967295"/>
          </p:nvPr>
        </p:nvSpPr>
        <p:spPr>
          <a:xfrm>
            <a:off x="914400" y="1600200"/>
            <a:ext cx="7772400" cy="5029200"/>
          </a:xfrm>
        </p:spPr>
        <p:txBody>
          <a:bodyPr/>
          <a:lstStyle/>
          <a:p>
            <a:pPr eaLnBrk="1" hangingPunct="1"/>
            <a:r>
              <a:rPr lang="en-US" altLang="en-US" b="1">
                <a:solidFill>
                  <a:schemeClr val="bg1"/>
                </a:solidFill>
              </a:rPr>
              <a:t>Condemnation:</a:t>
            </a:r>
          </a:p>
          <a:p>
            <a:pPr eaLnBrk="1" hangingPunct="1"/>
            <a:r>
              <a:rPr lang="en-US" altLang="en-US" b="1">
                <a:solidFill>
                  <a:srgbClr val="FFFF00"/>
                </a:solidFill>
              </a:rPr>
              <a:t>Some held to the doctrine of Balaam.</a:t>
            </a:r>
          </a:p>
          <a:p>
            <a:pPr eaLnBrk="1" hangingPunct="1"/>
            <a:r>
              <a:rPr lang="en-US" altLang="en-US" b="1">
                <a:solidFill>
                  <a:srgbClr val="FFFF00"/>
                </a:solidFill>
              </a:rPr>
              <a:t>Others endorsed the teaching of the Nicolaitans.</a:t>
            </a:r>
          </a:p>
          <a:p>
            <a:pPr eaLnBrk="1" hangingPunct="1"/>
            <a:r>
              <a:rPr lang="en-US" altLang="en-US" b="1">
                <a:solidFill>
                  <a:srgbClr val="FFFF00"/>
                </a:solidFill>
              </a:rPr>
              <a:t>---Erroneous belief leads to wrong behavior. </a:t>
            </a:r>
          </a:p>
          <a:p>
            <a:pPr eaLnBrk="1" hangingPunct="1"/>
            <a:r>
              <a:rPr lang="en-US" altLang="en-US" b="1">
                <a:solidFill>
                  <a:srgbClr val="FFFF00"/>
                </a:solidFill>
              </a:rPr>
              <a:t>This is why we have admonitions like Prov. 4:23!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96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096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09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AB0AC78C-1FF6-1EE3-9A5E-6DD9588C0781}"/>
              </a:ext>
            </a:extLst>
          </p:cNvPr>
          <p:cNvSpPr>
            <a:spLocks noGrp="1" noChangeArrowheads="1"/>
          </p:cNvSpPr>
          <p:nvPr>
            <p:ph type="title"/>
          </p:nvPr>
        </p:nvSpPr>
        <p:spPr/>
        <p:txBody>
          <a:bodyPr/>
          <a:lstStyle/>
          <a:p>
            <a:pPr eaLnBrk="1" hangingPunct="1"/>
            <a:r>
              <a:rPr lang="en-US" altLang="en-US" sz="4000" b="1">
                <a:solidFill>
                  <a:schemeClr val="bg1"/>
                </a:solidFill>
              </a:rPr>
              <a:t>Pergamum: The Church That Lived Next Door To Satan</a:t>
            </a:r>
          </a:p>
        </p:txBody>
      </p:sp>
      <p:sp>
        <p:nvSpPr>
          <p:cNvPr id="37891" name="Rectangle 3">
            <a:extLst>
              <a:ext uri="{FF2B5EF4-FFF2-40B4-BE49-F238E27FC236}">
                <a16:creationId xmlns:a16="http://schemas.microsoft.com/office/drawing/2014/main" id="{90198847-ADE3-5B43-4A30-3981BFA7DC82}"/>
              </a:ext>
            </a:extLst>
          </p:cNvPr>
          <p:cNvSpPr>
            <a:spLocks noGrp="1" noChangeArrowheads="1"/>
          </p:cNvSpPr>
          <p:nvPr>
            <p:ph type="body" idx="4294967295"/>
          </p:nvPr>
        </p:nvSpPr>
        <p:spPr>
          <a:xfrm>
            <a:off x="914400" y="1600200"/>
            <a:ext cx="7772400" cy="5029200"/>
          </a:xfrm>
        </p:spPr>
        <p:txBody>
          <a:bodyPr/>
          <a:lstStyle/>
          <a:p>
            <a:pPr eaLnBrk="1" hangingPunct="1">
              <a:lnSpc>
                <a:spcPct val="90000"/>
              </a:lnSpc>
            </a:pPr>
            <a:r>
              <a:rPr lang="en-US" altLang="en-US" b="1">
                <a:solidFill>
                  <a:schemeClr val="bg1"/>
                </a:solidFill>
              </a:rPr>
              <a:t>Exhotation/Warning:</a:t>
            </a:r>
          </a:p>
          <a:p>
            <a:pPr eaLnBrk="1" hangingPunct="1">
              <a:lnSpc>
                <a:spcPct val="90000"/>
              </a:lnSpc>
            </a:pPr>
            <a:r>
              <a:rPr lang="en-US" altLang="en-US" b="1">
                <a:solidFill>
                  <a:srgbClr val="FFFF00"/>
                </a:solidFill>
              </a:rPr>
              <a:t>Repentance was demanded or else the Lord would come and make war “with the sword of My mouth.” cf. Heb. 10:31.</a:t>
            </a:r>
          </a:p>
          <a:p>
            <a:pPr eaLnBrk="1" hangingPunct="1">
              <a:lnSpc>
                <a:spcPct val="90000"/>
              </a:lnSpc>
            </a:pPr>
            <a:r>
              <a:rPr lang="en-US" altLang="en-US" b="1">
                <a:solidFill>
                  <a:srgbClr val="FFFF00"/>
                </a:solidFill>
              </a:rPr>
              <a:t>---Balaam, killed w/the sword Num.31:8.</a:t>
            </a:r>
          </a:p>
          <a:p>
            <a:pPr eaLnBrk="1" hangingPunct="1">
              <a:lnSpc>
                <a:spcPct val="90000"/>
              </a:lnSpc>
            </a:pPr>
            <a:r>
              <a:rPr lang="en-US" altLang="en-US" b="1">
                <a:solidFill>
                  <a:srgbClr val="FFFF00"/>
                </a:solidFill>
              </a:rPr>
              <a:t>Again, answer was not to pack their bags and move off to some place where it was easier to be a Christian.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78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78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78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C3DD92B9-55D8-2AC5-2A33-CCBF086CF53F}"/>
              </a:ext>
            </a:extLst>
          </p:cNvPr>
          <p:cNvSpPr>
            <a:spLocks noGrp="1" noChangeArrowheads="1"/>
          </p:cNvSpPr>
          <p:nvPr>
            <p:ph type="title"/>
          </p:nvPr>
        </p:nvSpPr>
        <p:spPr/>
        <p:txBody>
          <a:bodyPr/>
          <a:lstStyle/>
          <a:p>
            <a:pPr eaLnBrk="1" hangingPunct="1"/>
            <a:r>
              <a:rPr lang="en-US" altLang="en-US" sz="4000" b="1">
                <a:solidFill>
                  <a:schemeClr val="bg1"/>
                </a:solidFill>
              </a:rPr>
              <a:t>Pergamum: The Church That Lived Next Door To Satan</a:t>
            </a:r>
          </a:p>
        </p:txBody>
      </p:sp>
      <p:sp>
        <p:nvSpPr>
          <p:cNvPr id="54275" name="Rectangle 3">
            <a:extLst>
              <a:ext uri="{FF2B5EF4-FFF2-40B4-BE49-F238E27FC236}">
                <a16:creationId xmlns:a16="http://schemas.microsoft.com/office/drawing/2014/main" id="{162C168B-B459-9ECA-BAC5-49E25FEB12B9}"/>
              </a:ext>
            </a:extLst>
          </p:cNvPr>
          <p:cNvSpPr>
            <a:spLocks noGrp="1" noChangeArrowheads="1"/>
          </p:cNvSpPr>
          <p:nvPr>
            <p:ph type="body" idx="4294967295"/>
          </p:nvPr>
        </p:nvSpPr>
        <p:spPr>
          <a:xfrm>
            <a:off x="914400" y="1600200"/>
            <a:ext cx="7772400" cy="5029200"/>
          </a:xfrm>
        </p:spPr>
        <p:txBody>
          <a:bodyPr/>
          <a:lstStyle/>
          <a:p>
            <a:pPr eaLnBrk="1" hangingPunct="1">
              <a:lnSpc>
                <a:spcPct val="80000"/>
              </a:lnSpc>
            </a:pPr>
            <a:r>
              <a:rPr lang="en-US" altLang="en-US" sz="2800" b="1">
                <a:solidFill>
                  <a:schemeClr val="bg1"/>
                </a:solidFill>
              </a:rPr>
              <a:t>Promises:</a:t>
            </a:r>
          </a:p>
          <a:p>
            <a:pPr eaLnBrk="1" hangingPunct="1">
              <a:lnSpc>
                <a:spcPct val="80000"/>
              </a:lnSpc>
            </a:pPr>
            <a:r>
              <a:rPr lang="en-US" altLang="en-US" sz="2800" b="1">
                <a:solidFill>
                  <a:srgbClr val="FFFF00"/>
                </a:solidFill>
              </a:rPr>
              <a:t>Hidden manna </a:t>
            </a:r>
          </a:p>
          <a:p>
            <a:pPr eaLnBrk="1" hangingPunct="1">
              <a:lnSpc>
                <a:spcPct val="80000"/>
              </a:lnSpc>
            </a:pPr>
            <a:r>
              <a:rPr lang="en-US" altLang="en-US" sz="2800" b="1">
                <a:solidFill>
                  <a:srgbClr val="FFFF00"/>
                </a:solidFill>
              </a:rPr>
              <a:t>cf. Ex.16:33:</a:t>
            </a:r>
            <a:r>
              <a:rPr lang="en-US" altLang="en-US" sz="2800" b="1"/>
              <a:t> </a:t>
            </a:r>
            <a:r>
              <a:rPr lang="en-US" altLang="en-US" sz="2800" b="1">
                <a:solidFill>
                  <a:schemeClr val="bg1"/>
                </a:solidFill>
              </a:rPr>
              <a:t>And Moses said to Aaron, "Take a pot and put an omer of manna in it, and lay it up before the LORD, to be kept for your generations“</a:t>
            </a:r>
          </a:p>
          <a:p>
            <a:pPr eaLnBrk="1" hangingPunct="1">
              <a:lnSpc>
                <a:spcPct val="80000"/>
              </a:lnSpc>
            </a:pPr>
            <a:r>
              <a:rPr lang="en-US" altLang="en-US" sz="2800" b="1">
                <a:solidFill>
                  <a:srgbClr val="FFFF00"/>
                </a:solidFill>
              </a:rPr>
              <a:t>Heb.9:4:</a:t>
            </a:r>
            <a:r>
              <a:rPr lang="en-US" altLang="en-US" sz="2800" b="1">
                <a:solidFill>
                  <a:schemeClr val="bg1"/>
                </a:solidFill>
              </a:rPr>
              <a:t> which had the golden censer and the ark of the covenant overlaid on all sides with gold, in which were the golden pot that had the manna, Aaron’s rod that budded, and the tablets of the covenant.</a:t>
            </a:r>
          </a:p>
          <a:p>
            <a:pPr eaLnBrk="1" hangingPunct="1">
              <a:lnSpc>
                <a:spcPct val="80000"/>
              </a:lnSpc>
            </a:pPr>
            <a:r>
              <a:rPr lang="en-US" altLang="en-US" sz="2800" b="1">
                <a:solidFill>
                  <a:srgbClr val="FFFF00"/>
                </a:solidFill>
              </a:rPr>
              <a:t>A far richer feast than those who participated in the idolatrous feasts!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42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42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427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42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F11E575C-A5A4-9280-6F3F-4CDF3F86FBA1}"/>
              </a:ext>
            </a:extLst>
          </p:cNvPr>
          <p:cNvSpPr>
            <a:spLocks noGrp="1" noChangeArrowheads="1"/>
          </p:cNvSpPr>
          <p:nvPr>
            <p:ph type="title"/>
          </p:nvPr>
        </p:nvSpPr>
        <p:spPr/>
        <p:txBody>
          <a:bodyPr/>
          <a:lstStyle/>
          <a:p>
            <a:pPr eaLnBrk="1" hangingPunct="1"/>
            <a:r>
              <a:rPr lang="en-US" altLang="en-US" sz="4000" b="1">
                <a:solidFill>
                  <a:schemeClr val="bg1"/>
                </a:solidFill>
              </a:rPr>
              <a:t>Pergamum: The Church That Lived Next Door To Satan</a:t>
            </a:r>
          </a:p>
        </p:txBody>
      </p:sp>
      <p:sp>
        <p:nvSpPr>
          <p:cNvPr id="55299" name="Rectangle 3">
            <a:extLst>
              <a:ext uri="{FF2B5EF4-FFF2-40B4-BE49-F238E27FC236}">
                <a16:creationId xmlns:a16="http://schemas.microsoft.com/office/drawing/2014/main" id="{3F934CC1-F6A8-8790-E783-58791411E76E}"/>
              </a:ext>
            </a:extLst>
          </p:cNvPr>
          <p:cNvSpPr>
            <a:spLocks noGrp="1" noChangeArrowheads="1"/>
          </p:cNvSpPr>
          <p:nvPr>
            <p:ph type="body" idx="4294967295"/>
          </p:nvPr>
        </p:nvSpPr>
        <p:spPr>
          <a:xfrm>
            <a:off x="914400" y="1600200"/>
            <a:ext cx="7772400" cy="5029200"/>
          </a:xfrm>
        </p:spPr>
        <p:txBody>
          <a:bodyPr/>
          <a:lstStyle/>
          <a:p>
            <a:pPr eaLnBrk="1" hangingPunct="1">
              <a:lnSpc>
                <a:spcPct val="90000"/>
              </a:lnSpc>
            </a:pPr>
            <a:r>
              <a:rPr lang="en-US" altLang="en-US" sz="2800" b="1">
                <a:solidFill>
                  <a:schemeClr val="bg1"/>
                </a:solidFill>
              </a:rPr>
              <a:t>Promises:</a:t>
            </a:r>
          </a:p>
          <a:p>
            <a:pPr eaLnBrk="1" hangingPunct="1">
              <a:lnSpc>
                <a:spcPct val="90000"/>
              </a:lnSpc>
            </a:pPr>
            <a:r>
              <a:rPr lang="en-US" altLang="en-US" sz="2800" b="1">
                <a:solidFill>
                  <a:srgbClr val="FFFF00"/>
                </a:solidFill>
              </a:rPr>
              <a:t>Hidden Manna </a:t>
            </a:r>
          </a:p>
          <a:p>
            <a:pPr eaLnBrk="1" hangingPunct="1">
              <a:lnSpc>
                <a:spcPct val="90000"/>
              </a:lnSpc>
            </a:pPr>
            <a:r>
              <a:rPr lang="en-US" altLang="en-US" sz="2800" b="1">
                <a:solidFill>
                  <a:srgbClr val="FFFF00"/>
                </a:solidFill>
              </a:rPr>
              <a:t>White Stone; New Name</a:t>
            </a:r>
          </a:p>
          <a:p>
            <a:pPr eaLnBrk="1" hangingPunct="1">
              <a:lnSpc>
                <a:spcPct val="90000"/>
              </a:lnSpc>
            </a:pPr>
            <a:r>
              <a:rPr lang="en-US" altLang="en-US" sz="2800" b="1">
                <a:solidFill>
                  <a:srgbClr val="FFFF00"/>
                </a:solidFill>
              </a:rPr>
              <a:t>Jesus gives us His name 3:12</a:t>
            </a:r>
          </a:p>
          <a:p>
            <a:pPr eaLnBrk="1" hangingPunct="1">
              <a:lnSpc>
                <a:spcPct val="90000"/>
              </a:lnSpc>
            </a:pPr>
            <a:r>
              <a:rPr lang="en-US" altLang="en-US" sz="2800" b="1">
                <a:solidFill>
                  <a:srgbClr val="FFFF00"/>
                </a:solidFill>
              </a:rPr>
              <a:t>Our new state? 1 John 3:2-3: </a:t>
            </a:r>
            <a:r>
              <a:rPr lang="en-US" altLang="en-US" sz="2800" b="1">
                <a:solidFill>
                  <a:schemeClr val="bg1"/>
                </a:solidFill>
              </a:rPr>
              <a:t>Beloved, now we are children of God; and it has not yet been revealed what we shall be, but we know that when He is revealed, we shall be like Him, for we shall see Him as He is.  And everyone who has this hope in Him purifies himself, just as He is pure.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52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52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529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52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8E4832FF-9300-D223-EDD7-4EE0AAE2F4CC}"/>
              </a:ext>
            </a:extLst>
          </p:cNvPr>
          <p:cNvSpPr>
            <a:spLocks noGrp="1" noChangeArrowheads="1"/>
          </p:cNvSpPr>
          <p:nvPr>
            <p:ph type="title"/>
          </p:nvPr>
        </p:nvSpPr>
        <p:spPr>
          <a:xfrm>
            <a:off x="533400" y="152400"/>
            <a:ext cx="4267200" cy="1249363"/>
          </a:xfrm>
        </p:spPr>
        <p:txBody>
          <a:bodyPr/>
          <a:lstStyle/>
          <a:p>
            <a:pPr eaLnBrk="1" hangingPunct="1"/>
            <a:r>
              <a:rPr lang="en-US" altLang="en-US" sz="3600">
                <a:solidFill>
                  <a:schemeClr val="bg1"/>
                </a:solidFill>
              </a:rPr>
              <a:t>In the Middle of the Lampstands</a:t>
            </a:r>
            <a:r>
              <a:rPr lang="en-US" altLang="en-US" sz="4000"/>
              <a:t> </a:t>
            </a:r>
          </a:p>
        </p:txBody>
      </p:sp>
      <p:sp>
        <p:nvSpPr>
          <p:cNvPr id="6147" name="Text Box 3">
            <a:extLst>
              <a:ext uri="{FF2B5EF4-FFF2-40B4-BE49-F238E27FC236}">
                <a16:creationId xmlns:a16="http://schemas.microsoft.com/office/drawing/2014/main" id="{ED8E0BA3-8150-9F12-BA25-40245EA35528}"/>
              </a:ext>
            </a:extLst>
          </p:cNvPr>
          <p:cNvSpPr txBox="1">
            <a:spLocks noChangeArrowheads="1"/>
          </p:cNvSpPr>
          <p:nvPr/>
        </p:nvSpPr>
        <p:spPr bwMode="auto">
          <a:xfrm>
            <a:off x="0" y="6477000"/>
            <a:ext cx="434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a:latin typeface="Tahoma" panose="020B0604030504040204" pitchFamily="34" charset="0"/>
              </a:rPr>
              <a:t>Lamp on Stand – Ephesus Museum</a:t>
            </a:r>
          </a:p>
        </p:txBody>
      </p:sp>
      <p:pic>
        <p:nvPicPr>
          <p:cNvPr id="6148" name="Picture 4" descr="Knesset menorah, tb120402sm">
            <a:extLst>
              <a:ext uri="{FF2B5EF4-FFF2-40B4-BE49-F238E27FC236}">
                <a16:creationId xmlns:a16="http://schemas.microsoft.com/office/drawing/2014/main" id="{8DBFD976-7613-0766-FAF1-9E10B1CA2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8088" y="1371600"/>
            <a:ext cx="5395912"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5">
            <a:extLst>
              <a:ext uri="{FF2B5EF4-FFF2-40B4-BE49-F238E27FC236}">
                <a16:creationId xmlns:a16="http://schemas.microsoft.com/office/drawing/2014/main" id="{A27DA830-3497-9210-2C23-45C9DF3F0085}"/>
              </a:ext>
            </a:extLst>
          </p:cNvPr>
          <p:cNvSpPr txBox="1">
            <a:spLocks noChangeArrowheads="1"/>
          </p:cNvSpPr>
          <p:nvPr/>
        </p:nvSpPr>
        <p:spPr bwMode="auto">
          <a:xfrm>
            <a:off x="5943600" y="228600"/>
            <a:ext cx="1828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a:solidFill>
                  <a:srgbClr val="FFFF00"/>
                </a:solidFill>
              </a:rPr>
              <a:t>Not this:</a:t>
            </a:r>
          </a:p>
        </p:txBody>
      </p:sp>
      <p:pic>
        <p:nvPicPr>
          <p:cNvPr id="6150" name="Picture 6" descr="Lampstand158sm">
            <a:extLst>
              <a:ext uri="{FF2B5EF4-FFF2-40B4-BE49-F238E27FC236}">
                <a16:creationId xmlns:a16="http://schemas.microsoft.com/office/drawing/2014/main" id="{778B4E6A-262D-A0C6-83A4-D41B9FE752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058988"/>
            <a:ext cx="2474913" cy="4722812"/>
          </a:xfrm>
          <a:prstGeom prst="rect">
            <a:avLst/>
          </a:prstGeom>
          <a:noFill/>
          <a:ln w="57150" cmpd="thickThin">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6151" name="Text Box 7">
            <a:extLst>
              <a:ext uri="{FF2B5EF4-FFF2-40B4-BE49-F238E27FC236}">
                <a16:creationId xmlns:a16="http://schemas.microsoft.com/office/drawing/2014/main" id="{3F2D5971-6D3D-16F5-D140-7BEE4B32A16C}"/>
              </a:ext>
            </a:extLst>
          </p:cNvPr>
          <p:cNvSpPr txBox="1">
            <a:spLocks noChangeArrowheads="1"/>
          </p:cNvSpPr>
          <p:nvPr/>
        </p:nvSpPr>
        <p:spPr bwMode="auto">
          <a:xfrm>
            <a:off x="1447800" y="1492250"/>
            <a:ext cx="1828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a:solidFill>
                  <a:srgbClr val="FFFF00"/>
                </a:solidFill>
              </a:rPr>
              <a:t>This:</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78C03C5-4D78-DE05-E7B9-053B9771D413}"/>
              </a:ext>
            </a:extLst>
          </p:cNvPr>
          <p:cNvSpPr>
            <a:spLocks noGrp="1" noChangeArrowheads="1"/>
          </p:cNvSpPr>
          <p:nvPr>
            <p:ph type="title"/>
          </p:nvPr>
        </p:nvSpPr>
        <p:spPr>
          <a:xfrm>
            <a:off x="2514600" y="274638"/>
            <a:ext cx="4267200" cy="1249362"/>
          </a:xfrm>
        </p:spPr>
        <p:txBody>
          <a:bodyPr/>
          <a:lstStyle/>
          <a:p>
            <a:pPr eaLnBrk="1" hangingPunct="1"/>
            <a:r>
              <a:rPr lang="en-US" altLang="en-US" sz="3600">
                <a:solidFill>
                  <a:schemeClr val="bg1"/>
                </a:solidFill>
              </a:rPr>
              <a:t>In the Middle of the Lampstands</a:t>
            </a:r>
            <a:r>
              <a:rPr lang="en-US" altLang="en-US" sz="4000"/>
              <a:t> </a:t>
            </a:r>
          </a:p>
        </p:txBody>
      </p:sp>
      <p:pic>
        <p:nvPicPr>
          <p:cNvPr id="7171" name="Picture 3" descr="Lampstand158sm">
            <a:extLst>
              <a:ext uri="{FF2B5EF4-FFF2-40B4-BE49-F238E27FC236}">
                <a16:creationId xmlns:a16="http://schemas.microsoft.com/office/drawing/2014/main" id="{EA479545-2B4B-3DB2-1BF1-5A25F9348E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8688" y="1676400"/>
            <a:ext cx="2474912" cy="4722813"/>
          </a:xfrm>
          <a:prstGeom prst="rect">
            <a:avLst/>
          </a:prstGeom>
          <a:noFill/>
          <a:ln w="57150" cmpd="thickThin">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7172" name="Text Box 4">
            <a:extLst>
              <a:ext uri="{FF2B5EF4-FFF2-40B4-BE49-F238E27FC236}">
                <a16:creationId xmlns:a16="http://schemas.microsoft.com/office/drawing/2014/main" id="{8A478282-2FBA-D6AD-6E4D-868B261A65FF}"/>
              </a:ext>
            </a:extLst>
          </p:cNvPr>
          <p:cNvSpPr txBox="1">
            <a:spLocks noChangeArrowheads="1"/>
          </p:cNvSpPr>
          <p:nvPr/>
        </p:nvSpPr>
        <p:spPr bwMode="auto">
          <a:xfrm>
            <a:off x="0" y="6477000"/>
            <a:ext cx="434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a:latin typeface="Tahoma" panose="020B0604030504040204" pitchFamily="34" charset="0"/>
              </a:rPr>
              <a:t>Lamp on Stand – Ephesus Museum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even Churches of Asia">
            <a:extLst>
              <a:ext uri="{FF2B5EF4-FFF2-40B4-BE49-F238E27FC236}">
                <a16:creationId xmlns:a16="http://schemas.microsoft.com/office/drawing/2014/main" id="{268142F5-03AE-1910-5704-03956E03C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92" r="44124" b="24406"/>
          <a:stretch>
            <a:fillRect/>
          </a:stretch>
        </p:blipFill>
        <p:spPr bwMode="auto">
          <a:xfrm>
            <a:off x="685800" y="41275"/>
            <a:ext cx="7924800"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a:extLst>
              <a:ext uri="{FF2B5EF4-FFF2-40B4-BE49-F238E27FC236}">
                <a16:creationId xmlns:a16="http://schemas.microsoft.com/office/drawing/2014/main" id="{5DB51F7B-5BC1-104A-49C8-71CA35687EDB}"/>
              </a:ext>
            </a:extLst>
          </p:cNvPr>
          <p:cNvSpPr>
            <a:spLocks noChangeArrowheads="1"/>
          </p:cNvSpPr>
          <p:nvPr/>
        </p:nvSpPr>
        <p:spPr bwMode="auto">
          <a:xfrm>
            <a:off x="3657600" y="3429000"/>
            <a:ext cx="1905000" cy="457200"/>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ipe(down)">
                                      <p:cBhvr>
                                        <p:cTn id="7"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a:extLst>
              <a:ext uri="{FF2B5EF4-FFF2-40B4-BE49-F238E27FC236}">
                <a16:creationId xmlns:a16="http://schemas.microsoft.com/office/drawing/2014/main" id="{473AEF9C-EF5E-AC5D-316C-DDB7E6AFD93A}"/>
              </a:ext>
            </a:extLst>
          </p:cNvPr>
          <p:cNvSpPr txBox="1">
            <a:spLocks noChangeArrowheads="1"/>
          </p:cNvSpPr>
          <p:nvPr/>
        </p:nvSpPr>
        <p:spPr bwMode="auto">
          <a:xfrm>
            <a:off x="1066800" y="414338"/>
            <a:ext cx="6934200" cy="545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FF00"/>
                </a:solidFill>
              </a:rPr>
              <a:t>12 "And to the angel of the church in Pergamum write: These are the words of him who has the sharp two-edged sword: 13 "I know where you are living, where Satan's throne is. Yet you are holding fast to my name, and you did not deny your faith in me even in the days of Antipas my witness, my faithful one, who was killed among you, where Satan lives.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a:extLst>
              <a:ext uri="{FF2B5EF4-FFF2-40B4-BE49-F238E27FC236}">
                <a16:creationId xmlns:a16="http://schemas.microsoft.com/office/drawing/2014/main" id="{C9A112F7-F2AC-7183-1DAE-F45BACD20BC4}"/>
              </a:ext>
            </a:extLst>
          </p:cNvPr>
          <p:cNvSpPr txBox="1">
            <a:spLocks noChangeArrowheads="1"/>
          </p:cNvSpPr>
          <p:nvPr/>
        </p:nvSpPr>
        <p:spPr bwMode="auto">
          <a:xfrm>
            <a:off x="1066800" y="152400"/>
            <a:ext cx="6934200" cy="642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FF00"/>
                </a:solidFill>
              </a:rPr>
              <a:t>14 But I have a few things against you: you have some there who hold to the teaching of Balaam, who taught Balak to put a stumbling block before the people of Israel, so that they would eat food sacrificed to idols and practice fornication. 15 So you also have some who hold to the teaching of the Nicolaitans. 16 Repent then. If not, I will come to you soon and make war against them with the sword of my mouth.</a:t>
            </a:r>
            <a:r>
              <a:rPr lang="en-US" altLang="en-US" sz="2800"/>
              <a:t> </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1316</TotalTime>
  <Words>2649</Words>
  <Application>Microsoft Office PowerPoint</Application>
  <PresentationFormat>On-screen Show (4:3)</PresentationFormat>
  <Paragraphs>158</Paragraphs>
  <Slides>48</Slides>
  <Notes>48</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Arial Black</vt:lpstr>
      <vt:lpstr>Tahoma</vt:lpstr>
      <vt:lpstr>Default Design</vt:lpstr>
      <vt:lpstr>PowerPoint Presentation</vt:lpstr>
      <vt:lpstr>Satellite View </vt:lpstr>
      <vt:lpstr>PowerPoint Presentation</vt:lpstr>
      <vt:lpstr>In the Middle of the Lampstands </vt:lpstr>
      <vt:lpstr>In the Middle of the Lampstands </vt:lpstr>
      <vt:lpstr>In the Middle of the Lampstands </vt:lpstr>
      <vt:lpstr>PowerPoint Presentation</vt:lpstr>
      <vt:lpstr>PowerPoint Presentation</vt:lpstr>
      <vt:lpstr>PowerPoint Presentation</vt:lpstr>
      <vt:lpstr>PowerPoint Presentation</vt:lpstr>
      <vt:lpstr>Pergamum: Where Satan’s Throne Is</vt:lpstr>
      <vt:lpstr>Pergamum – The Acropolis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Pergamum: The Church That Lived Next Door To Satan</vt:lpstr>
      <vt:lpstr>Pergamum: The Church That Lived Next Door To Satan</vt:lpstr>
      <vt:lpstr>PowerPoint Presentation</vt:lpstr>
      <vt:lpstr>PowerPoint Presentation</vt:lpstr>
      <vt:lpstr>PowerPoint Presentation</vt:lpstr>
      <vt:lpstr>PowerPoint Presentation</vt:lpstr>
      <vt:lpstr>PowerPoint Presentation</vt:lpstr>
      <vt:lpstr>PowerPoint Presentation</vt:lpstr>
      <vt:lpstr>Pergamum: The Church That Lived Next Door To Satan</vt:lpstr>
      <vt:lpstr>Pergamum: The Church That Lived Next Door To Satan</vt:lpstr>
      <vt:lpstr>Pergamum: The Church That Lived Next Door To Satan</vt:lpstr>
      <vt:lpstr>Pergamum: The Church That Lived Next Door To Satan</vt:lpstr>
    </vt:vector>
  </TitlesOfParts>
  <Company>Hanceville church of Christ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Leon Mauldin</dc:creator>
  <cp:lastModifiedBy>Leon Mauldin</cp:lastModifiedBy>
  <cp:revision>72</cp:revision>
  <dcterms:created xsi:type="dcterms:W3CDTF">2006-09-29T02:07:50Z</dcterms:created>
  <dcterms:modified xsi:type="dcterms:W3CDTF">2023-01-28T15:15:40Z</dcterms:modified>
</cp:coreProperties>
</file>