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86" r:id="rId4"/>
    <p:sldId id="262" r:id="rId5"/>
    <p:sldId id="287" r:id="rId6"/>
    <p:sldId id="290" r:id="rId7"/>
    <p:sldId id="291" r:id="rId8"/>
    <p:sldId id="292" r:id="rId9"/>
    <p:sldId id="300" r:id="rId10"/>
    <p:sldId id="265" r:id="rId11"/>
    <p:sldId id="266" r:id="rId12"/>
    <p:sldId id="263" r:id="rId13"/>
    <p:sldId id="267" r:id="rId14"/>
    <p:sldId id="268" r:id="rId15"/>
    <p:sldId id="301" r:id="rId16"/>
    <p:sldId id="269" r:id="rId17"/>
    <p:sldId id="270" r:id="rId18"/>
    <p:sldId id="293" r:id="rId19"/>
    <p:sldId id="294" r:id="rId20"/>
    <p:sldId id="295" r:id="rId21"/>
    <p:sldId id="296" r:id="rId22"/>
    <p:sldId id="271" r:id="rId23"/>
    <p:sldId id="275" r:id="rId24"/>
    <p:sldId id="272" r:id="rId25"/>
    <p:sldId id="298" r:id="rId26"/>
    <p:sldId id="297" r:id="rId27"/>
    <p:sldId id="283" r:id="rId28"/>
    <p:sldId id="279" r:id="rId29"/>
    <p:sldId id="276" r:id="rId30"/>
    <p:sldId id="277" r:id="rId31"/>
    <p:sldId id="278" r:id="rId32"/>
    <p:sldId id="273" r:id="rId33"/>
    <p:sldId id="284" r:id="rId34"/>
    <p:sldId id="285" r:id="rId35"/>
    <p:sldId id="28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0E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51241BD-1723-E358-92D7-5760F21A24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971D609-9F95-AEA6-E150-2005F601A4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C69A09A4-436D-AF18-24CF-F999FEC1901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96C05A30-1C28-0172-6E02-986A9D1BB70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2025A9AC-6D7C-4E01-A7CA-0956ED30D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49ACE08-E362-01EF-A5CE-552DD8BCBC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CA9BE70-28F1-9354-2C01-58CFE89996C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5CD4E976-E7CC-89CB-D4A7-B4B35BA4E0B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7DDB7F1-D2DF-0F1D-DF3C-A4AEEC7854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4782B6E9-88CA-69F0-8527-FF1ECCCD76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698B2B83-3C06-0EF0-D242-222AA3470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A5ABF29-D564-46C8-BF7B-B78BBD355C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BC57609-B0E9-23B3-2CC5-AC94328C4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FC7E2D-6BF0-4EAD-BF1C-61530DD8315F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355C4F2-0A8A-F9C1-CE60-555149DDB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46121212-4E6E-A937-1D14-FB922798C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565C7D4-5F2B-27BB-7F2A-428BA49C0E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EBD218-7473-4375-9CFD-21B65C3281E3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4F4370EF-B33E-4C77-470D-EE37513D6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8E24767-1EE0-0B74-FD26-AA5DD201A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Roman Street with marble fragments.  Note street level on right.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12C8A6AA-6FE9-62B8-16C7-7257822A64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36685D-9777-4425-998E-9256D16628BB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0BA7BE1-3CD7-A4D7-A24F-5581DDE82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6366B0C-6D46-D4C0-6B0D-23547CFD3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1E37CA7-7F1E-E6EC-97F5-57DA25C29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A188BF-5DD6-4D0E-8F4B-FFF8FF3113AA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1DDF97C8-F4EE-0689-F70D-9D0925F5F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8CBFDA58-2D62-77EB-8642-6B4E8293D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CE7F493-215C-2144-007D-408E061EA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7F717B-F0CE-40A9-8996-ED5C0214C81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4996EAED-82CC-4885-9C3A-3675BFD10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8DB8978-93E9-CB4E-0F69-5BD931D39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F2C038B5-10DB-CBA8-92ED-2134791CB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2E8BEA-B0C6-4AAD-9B6C-3E09BFF9732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A292C7E-1345-C9B5-9489-63F05339C2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BD1A0F9-74A2-4BD0-672F-B3E1678A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Not only had the busy service of Ephesus, but exhibited the love which Ephesus lacked.  cf. 1 Thes. 1:3.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587A578-880B-2482-DB1A-5B9996E16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BB5350-F958-493F-A256-63E198BAFF21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EC5549A-289A-FB4F-2883-919F5C8D21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3AC7E504-8779-8CB8-E4DE-6B24F9CFE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A003E547-1882-4CC0-904E-30B1703BF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DBC83E-08EF-4259-9596-9DA7E52E292F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C765DE6-48C1-80DA-711C-66377FACE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14360A83-60FB-9956-9085-CD7EBA5B0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The church of Thyatira displayed love, and faith, service and endurance, but HOLINESS is not included among its qualities.  Made no attempt to restrain Jezebel.  Stott: The church of Thyatira was the opposite of the church of Ephesus.  Ephesus could not bear evil, self-styled apostles, but had no love (2:2,4).  Thyatira had love, but tolerated an evil, self-styled prophetess (60).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Jezebel was known for her idolatry and witchcraft (1 Kgs.16:30-32; 18:4,19; 21:25; 2 Kgs. 9:22).  She sought to contaminate Israel, and her husband Ahab lacked the moral conviction or stamina to withstand her.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Stott, quoting Charles Hodge: she was encouraging the Christians of Thyatira to attend the ceremonies and feasts of the local trade-guilds which were “dedicated no doubt to some pagan deith” and “too often ended in unbridled licentiousness.” (63).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Similar to, if not identical with the Nicolaitans and doctrine of Balaam: practices of fornication and eating of food sacrificed to idols.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0B130268-A239-EB1B-B5E9-5F16CA1F14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32530D-A0A7-48A4-9A37-6829797C2901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26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DE56175-6BED-0A68-4D46-1076701C2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100F8C02-7515-C2C2-F6DE-50CD172FA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The church of Thyatira displayed love, and faith, service and endurance, but HOLINESS is not included among its qualities.  Made no attempt to restrain Jezebel.  Stott: The church of Thyatira was the opposite of the church of Ephesus.  Ephesus could not bear evil, self-styled apostles, but had no love (2:2,4).  Thyatira had love, but tolerated an evil, self-styled prophetess (60).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Jezebel was known for her idolatry and witchcraft (1 Kgs.16:30-32; 18:4,19; 21:25; 2 Kgs. 9:22).  She sought to contaminate Israel, and her husband Ahab lacked the moral conviction or stamina to withstand her.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Stott, quoting Charles Hodge: she was encouraging the Christians of Thyatira to attend the ceremonies and feasts of the local trade-guilds which were “dedicated no doubt to some pagan deith” and “too often ended in unbridled licentiousness.” (63).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Similar to, if not identical with the Nicolaitans and doctrine of Balaam: practices of fornication and eating of food sacrificed to idols.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878B26D-3510-5A85-B48E-3260995D0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A99C0B-AF23-4B0B-BD6E-98C5D7A01E3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6695A977-6324-CCC9-F48D-49BF91BB7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C204965-A562-2C8C-9FA4-5FC932B34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The church of Thyatira displayed love, and faith, service and endurance, but HOLINESS is not included among its qualities.  Made no attempt to restrain Jezebel.  Stott: The church of Thyatira was the opposite of the church of Ephesus.  Ephesus could not bear evil, self-styled apostles, but had no love (2:2,4).  Thyatira had love, but tolerated an evil, self-styled prophetess (60).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Jezebel was known for her idolatry and witchcraft (1 Kgs.16:30-32; 18:4,19; 21:25; 2 Kgs. 9:22).  She sought to contaminate Israel, and her husband Ahab lacked the moral conviction or stamina to withstand her.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Stott, quoting Charles Hodge: she was encouraging the Christians of Thyatira to attend the ceremonies and feasts of the local trade-guilds which were “dedicated no doubt to some pagan deith” and “too often ended in unbridled licentiousness.” (63).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Similar to, if not identical with the Nicolaitans and doctrine of Balaam: practices of fornication and eating of food sacrificed to idols.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38F80B21-0076-3BBD-D0FE-2DC8E6A3EB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13B1FA-626B-4D35-A031-8E2588E68142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8A66F62-19D9-5B60-9422-74A6BC7D95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9D0A6CB-F6A7-8E71-27ED-99F4CE05F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Cf. Acts 5:1-11; Heb. 13:4; 1 Cor. 6:9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Re: children: cf. Jehu in 2 Kgs. 9&amp;10.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A186980-3678-DC9A-B22E-5270663543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310CEF0-6347-4E9C-BFBA-8FCD559C7E2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13F4DBA4-C0BF-B490-6942-F521B98484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26C58DB5-C7C9-5D28-8A56-E2733A887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4E43FC0-94DD-3603-B17B-DBEB9FFDC0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294CE1-499F-495D-A075-809EF9DEB1E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6FEA341-A709-17A6-3D19-25CAFE7E0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8361BD61-1F62-6A64-5DA9-9E13107AE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Stott: If the devil cannot destroy the church by persecution or heresy, he will try to corrupt it with evil. Such at least was the dragon’s strategy in Thyatira.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13DAEC0F-2B61-359A-D4E3-46FBF981F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52A27C-3327-45B1-BCD6-88357F24B66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D17D67F2-99D1-C13C-C4A7-C355A1C67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E223BB63-F6A3-1BBA-6402-F89386EEF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4641591E-318F-D8BB-7B76-DF591D20C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C4F181-09EF-487C-BB55-14C77626741A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5237370-CE53-4EFC-8C6E-40416BBE51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D1FB531-419B-C6AC-6557-F6F7E9C11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6086099B-B7F0-B2D1-A1B3-D4B4BB638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201921-6BFC-4954-80DB-A2228A735AAE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457DD26-6843-AE35-8238-4C197168F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7BB2D4B9-8D8C-BE7E-2CCB-75BCD50FF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Rule the nations: background is Psa.2.  We share in His reign; we have been raised to sit with Him in heavenly places.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Jesus identifies Himself as the morning star: 22:16.  The gift promised is Jesus Himself.  Give me Jesus! Let me be found in Him! Greatest gift of all—2 Cor. 9:15.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E93EF1C0-C3CC-4B3A-2DC0-BE4AC5E14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4EF620-B56D-49C1-BDB4-B218424BBE09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F2A459FF-15F0-0E82-4099-CC6FDA157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382018D8-9AA8-0FD8-7D5A-7B64BFD8B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Rule the nations: background is Psa.2.  We share in His reign; we have been raised to sit with Him in heavenly places.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Jesus identifies Himself as the morning star: 22:16.  The gift promised is Jesus Himself.  Give me Jesus! Let me be found in Him! Greatest gift of all—2 Cor. 9:15.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FCDA316-5529-CBD0-FE73-86778E7E8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1C39B2-DF7D-4933-9E34-E362BAACFEC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F3DB3B1-8C06-B7D3-949B-B315F19C5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613791A0-9497-881F-4E0E-F8FBC8790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Rule the nations: background is Psa.2.  We share in His reign; we have been raised to sit with Him in heavenly places.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Jesus identifies Himself as the morning star: 22:16.  The gift promised is Jesus Himself.  Give me Jesus! Let me be found in Him! Greatest gift of all—2 Cor. 9:15.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A39F2D13-787C-2150-474A-A11499378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942F70-D5B1-486E-B76D-0293D7743BE5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A96EB1A-245A-A2C8-46BC-6CD7A9D27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80E468A-E27C-D3C1-5276-BC0F008DB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13558D63-0CB8-B08C-1B37-3CFCA6FCCE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F1C620DC-0096-AC07-3E22-6FFC96BC2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C72C04D-9D2D-B749-CA8A-8FC8E12B7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954B1C2-06F7-481F-8B68-17EA61545121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C448F218-0CFF-5C08-FF9C-99275DBE3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F72AD8-87E7-4E7B-B250-5F99904F61D3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03A8990-D87D-3222-D1DE-E8458604F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4DA7384-0A9C-5C2B-2462-6FF726CBF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From Pergamum turn south-east and travel 49 miles to Thyatira. Thyatira had a commercial rather than a political distinction.  Numerous  trade guilds.  Noted for bakers, bronze-workers, clothiers, weavers, tanners, dyers and potters.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1838B819-4A07-E86F-19E8-4B5C404126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62E91E-46E6-45D5-8DBD-0A8616CEDFEB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B19740D-B8FE-B514-B02C-6F2BB51895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25CDD88A-7DC6-BED3-ADFF-88B37CABF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picture shows remains of the Byzantine Church of St. John in Thyatira, showing the continuation of Christianity in the city many years after mention of the church in Revelation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BF29-D564-46C8-BF7B-B78BBD355CE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96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596AA5BA-232A-B4DC-9746-0B7BD2F46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87FD37-6497-4DEC-9784-F9DFB9DAD2C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5642E98-FF62-BED2-596F-F8611F70E8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9F9435B-171E-FC05-F363-C76B7867F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06BD885-7437-D8B6-6106-287431D65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887903-FA68-4B88-9D2B-2FC057C5116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0FABE08-FC72-BA92-E9EE-E9AD28AD9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448DCA03-FA8C-6D29-7CD7-FB34ED7A2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ECD299A-EC6C-491A-C603-D7FCA2304A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84BF28-BB30-4167-BCDB-5FFEA4B3D1D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F070F2AE-A6B2-343D-5D1B-3C0219F694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4E165AE-9617-57C6-5302-0BA18824F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02A829-8F42-FD3D-E920-78E8DDDD68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F80E4-04B3-1C76-46A1-9ED262E52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DB7FFE-BE11-A648-4E71-0BD73632C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833C0-3EC1-4C54-B0E0-08A90C91C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49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3F1237-21A4-65EE-A571-4306B333C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DE7FB-DAE8-F080-EFC1-D28D3D07A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69AD69-0CF2-6DC5-779E-93C193F5B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A5358-A5A6-4262-A4D9-E80BB34A2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15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B0F0F9-11B5-CF49-BCB7-4C4E8C22A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54C697-09DF-F522-0D24-61F3CA13D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8B51ED-F66D-E28D-87F9-5A9BE6D9D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A90538-7867-4FB7-BF0A-2BEC664F9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99F676-6340-3A3E-C7E3-EC24CE22DE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E39319-2791-ABF7-FA4E-D20BF70EC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8FE7E9-39E8-A4F1-6DE3-CDB8DDECC9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7BF92-218A-4C8F-B805-11D8D76266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95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D21C0B1-F353-6D46-2024-289FCFB97A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D27CDC0-F7C7-62DD-9D52-677F83BBF3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41EBA34-B19B-8BB0-F8FD-9AF8C444D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9021A-2E20-432A-BD41-FD34D2F79A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23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12CE47-C241-4282-4BE4-46EF9523A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E87CFD-25BF-9E09-13EB-CD35BB459B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48E487-101A-D59B-FCCF-EA98E07BC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C18BC-2806-4344-91EF-425B644007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1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60B8DF-EB61-94A6-A13A-F333CB383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9FCEB-049A-481D-461F-D0390AE5B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1037B5-9D4A-C30A-5769-DAF13DF36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BB563-D3CA-413B-B351-4C4B56049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7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EF802E-45D1-0F73-3126-4F5249BC1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A82DF-E49E-A587-1C97-D9AF64BAA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BAA42-099C-6B8B-977F-DE52CD2AC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6DB2E-5307-48A2-BEB1-EF07DE433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64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D6A9C9-368B-A2C9-3142-FEA51CD810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53ADA5-72AD-C390-DC7B-C126FA6659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570310B-2177-6C2B-125C-E739DADF6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D431E-F47C-4E85-961C-A7275EEB9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52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F664EB-367C-1BFC-4A2A-92D246EA0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360907-9372-A5F7-1F89-F0F3173B9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291BDE-3FEB-1FED-DA6B-4BCB07642E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C52AC-95DB-45F4-AAF1-5AABF26A5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66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B0B165-DD6D-B12B-D69C-78AE839E6C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48F9B-91A3-3472-1E38-37E9677FA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6CE9C3-4BE7-80E7-907B-A71A3D316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5880A-DFBE-42A2-B928-EBC7D70EC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9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06B73-9B6E-5BD7-981C-1EA7817B66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08CD7-2BBB-5BE4-AA97-E9221E06C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96805-8819-171A-F0B2-190979A0FA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8A73C-4868-4D55-B8C5-E300ECB27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04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FAC8C-5531-7BE1-02B7-B6BAE3F6C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DFBCAB-A82F-599E-FD15-6887E9E54A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E5349-0DF7-B267-A59C-6441BC698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2F817-4B9A-4296-98B7-FE9D53647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24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6A1369-5293-3C1A-19BC-AE6A892E3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B7C571-C847-23B8-AFA3-0DB00D8F4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43B123-7188-EFCD-CF01-3064D45C3C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A77B40-7EE4-8B61-1ECD-39F07329D1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4C8373-F7ED-790A-D30A-35D54E393B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C8BD4D3D-CC90-45F7-BC3D-CE44093605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>
            <a:extLst>
              <a:ext uri="{FF2B5EF4-FFF2-40B4-BE49-F238E27FC236}">
                <a16:creationId xmlns:a16="http://schemas.microsoft.com/office/drawing/2014/main" id="{46D2B218-0998-21D2-258C-E00B06B0E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6019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/>
              <a:t>WHAT JESUS THINKS OF THE CHURCH</a:t>
            </a:r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6204BA7E-E570-E2C0-2FCE-857959D77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81200"/>
            <a:ext cx="55626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</a:rPr>
              <a:t>A STUDY OF THE SEVEN CHURCHES OF ASIA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</a:rPr>
              <a:t>REVELATION 2-3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/>
              <a:t>Letter to the church at </a:t>
            </a:r>
            <a:r>
              <a:rPr lang="en-US" altLang="en-US" sz="3200">
                <a:latin typeface="Arial Black" panose="020B0A04020102020204" pitchFamily="34" charset="0"/>
              </a:rPr>
              <a:t>Thyatira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03412">
            <a:extLst>
              <a:ext uri="{FF2B5EF4-FFF2-40B4-BE49-F238E27FC236}">
                <a16:creationId xmlns:a16="http://schemas.microsoft.com/office/drawing/2014/main" id="{BE0F3861-8485-EB7B-8A65-6C65D60A2E8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0200" cy="6915150"/>
          </a:xfrm>
          <a:noFill/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EA04FA58-0960-C60A-C2C1-829DC937F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19800"/>
            <a:ext cx="708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</a:rPr>
              <a:t>Ancient Thyatira is Modern Akhisar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3422">
            <a:extLst>
              <a:ext uri="{FF2B5EF4-FFF2-40B4-BE49-F238E27FC236}">
                <a16:creationId xmlns:a16="http://schemas.microsoft.com/office/drawing/2014/main" id="{31275152-BF3B-0FD2-EB8D-A9B4B94A2A4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38"/>
            <a:ext cx="9220200" cy="6913562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03442">
            <a:extLst>
              <a:ext uri="{FF2B5EF4-FFF2-40B4-BE49-F238E27FC236}">
                <a16:creationId xmlns:a16="http://schemas.microsoft.com/office/drawing/2014/main" id="{76A8039A-07F7-E131-9828-B2534CEE49B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0200" cy="691356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03433">
            <a:extLst>
              <a:ext uri="{FF2B5EF4-FFF2-40B4-BE49-F238E27FC236}">
                <a16:creationId xmlns:a16="http://schemas.microsoft.com/office/drawing/2014/main" id="{C1EFFF7B-76C4-0DFA-31C4-88DD7E4944A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363" y="15875"/>
            <a:ext cx="9326563" cy="6994525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03440">
            <a:extLst>
              <a:ext uri="{FF2B5EF4-FFF2-40B4-BE49-F238E27FC236}">
                <a16:creationId xmlns:a16="http://schemas.microsoft.com/office/drawing/2014/main" id="{56A412EC-D45E-9C1D-8200-C4B6DD8A4F9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723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building, outdoor, ground, ruin&#10;&#10;Description automatically generated">
            <a:extLst>
              <a:ext uri="{FF2B5EF4-FFF2-40B4-BE49-F238E27FC236}">
                <a16:creationId xmlns:a16="http://schemas.microsoft.com/office/drawing/2014/main" id="{6038A8D0-C2EC-536F-25C3-5FD94E4F752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3"/>
            <a:ext cx="5447720" cy="7263629"/>
          </a:xfrm>
        </p:spPr>
      </p:pic>
    </p:spTree>
    <p:extLst>
      <p:ext uri="{BB962C8B-B14F-4D97-AF65-F5344CB8AC3E}">
        <p14:creationId xmlns:p14="http://schemas.microsoft.com/office/powerpoint/2010/main" val="194938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3426">
            <a:extLst>
              <a:ext uri="{FF2B5EF4-FFF2-40B4-BE49-F238E27FC236}">
                <a16:creationId xmlns:a16="http://schemas.microsoft.com/office/drawing/2014/main" id="{C7B2771B-A47E-D354-B969-05A7557AA27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72300"/>
          </a:xfrm>
          <a:noFill/>
        </p:spPr>
      </p:pic>
      <p:sp>
        <p:nvSpPr>
          <p:cNvPr id="16387" name="Rectangle 4">
            <a:extLst>
              <a:ext uri="{FF2B5EF4-FFF2-40B4-BE49-F238E27FC236}">
                <a16:creationId xmlns:a16="http://schemas.microsoft.com/office/drawing/2014/main" id="{AA03E8EE-FED1-51CD-B051-84D0B308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638800"/>
            <a:ext cx="7391400" cy="1219200"/>
          </a:xfrm>
          <a:prstGeom prst="rect">
            <a:avLst/>
          </a:prstGeom>
          <a:solidFill>
            <a:srgbClr val="BBE0E3">
              <a:alpha val="7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8" name="TextBox 5">
            <a:extLst>
              <a:ext uri="{FF2B5EF4-FFF2-40B4-BE49-F238E27FC236}">
                <a16:creationId xmlns:a16="http://schemas.microsoft.com/office/drawing/2014/main" id="{47961CBE-DD3C-F1A2-10F1-3F554895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15000"/>
            <a:ext cx="7010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Home of Lydia. Converted Acts 16:11-15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She was a seller of Purple fabric.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C5AB146-405C-F9C4-E367-A3A1B88D5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The Home of Lydia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71380F0-B736-C712-566C-B3845DB73A7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95600" y="1295400"/>
            <a:ext cx="5943600" cy="1905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Converted in Philippi</a:t>
            </a:r>
          </a:p>
          <a:p>
            <a:pPr lvl="1" eaLnBrk="1" hangingPunct="1"/>
            <a:r>
              <a:rPr lang="en-US" altLang="en-US" sz="2400">
                <a:solidFill>
                  <a:schemeClr val="bg1"/>
                </a:solidFill>
              </a:rPr>
              <a:t>Acts 16:11-15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A seller of purple fabrics</a:t>
            </a:r>
          </a:p>
        </p:txBody>
      </p:sp>
      <p:pic>
        <p:nvPicPr>
          <p:cNvPr id="17412" name="Picture 4" descr="dyemaster 101-sm">
            <a:extLst>
              <a:ext uri="{FF2B5EF4-FFF2-40B4-BE49-F238E27FC236}">
                <a16:creationId xmlns:a16="http://schemas.microsoft.com/office/drawing/2014/main" id="{C6E1C41D-4A6B-3483-1864-818C60AC8E1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41413"/>
            <a:ext cx="2530475" cy="5640387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9C640F0-6529-8289-24A2-7FAE8223B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572000"/>
            <a:ext cx="2895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latin typeface="Tahoma" panose="020B0604030504040204" pitchFamily="34" charset="0"/>
              </a:rPr>
              <a:t>The Purple of Asia Minor is made from the Madder Root.</a:t>
            </a:r>
            <a:br>
              <a:rPr lang="en-US" altLang="en-US" sz="2400" b="0">
                <a:latin typeface="Tahoma" panose="020B0604030504040204" pitchFamily="34" charset="0"/>
              </a:rPr>
            </a:br>
            <a:r>
              <a:rPr lang="en-US" altLang="en-US" sz="2400" b="0">
                <a:latin typeface="Tahoma" panose="020B0604030504040204" pitchFamily="34" charset="0"/>
              </a:rPr>
              <a:t>It is often called</a:t>
            </a:r>
            <a:br>
              <a:rPr lang="en-US" altLang="en-US" sz="2400" b="0">
                <a:latin typeface="Tahoma" panose="020B0604030504040204" pitchFamily="34" charset="0"/>
              </a:rPr>
            </a:br>
            <a:r>
              <a:rPr lang="en-US" altLang="en-US" sz="2400" b="0" i="1">
                <a:latin typeface="Tahoma" panose="020B0604030504040204" pitchFamily="34" charset="0"/>
              </a:rPr>
              <a:t>Turkey Red</a:t>
            </a:r>
            <a:r>
              <a:rPr lang="en-US" altLang="en-US" sz="2400" b="0"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17414" name="Picture 6" descr="madder root 01-sm">
            <a:extLst>
              <a:ext uri="{FF2B5EF4-FFF2-40B4-BE49-F238E27FC236}">
                <a16:creationId xmlns:a16="http://schemas.microsoft.com/office/drawing/2014/main" id="{69FB1B56-11D6-24F4-FAF7-903EFBF303E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429000"/>
            <a:ext cx="3429000" cy="2908300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415" name="Text Box 7">
            <a:extLst>
              <a:ext uri="{FF2B5EF4-FFF2-40B4-BE49-F238E27FC236}">
                <a16:creationId xmlns:a16="http://schemas.microsoft.com/office/drawing/2014/main" id="{3BC2A78D-D9ED-6ECA-F939-E0D0D4600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6507163"/>
            <a:ext cx="7635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0">
                <a:latin typeface="Times New Roman" panose="02020603050405020304" pitchFamily="18" charset="0"/>
              </a:rPr>
              <a:t>F.Jenkins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2B30F72-1224-86B5-BF7F-A3AF9FF2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B25AD2A-D48E-92B1-89D6-09BFF446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D1AE1AA-8728-D04A-BBC1-D81788AE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38862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Satellite View</a:t>
            </a:r>
            <a:r>
              <a:rPr lang="en-US" altLang="en-US"/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551277B-D2BC-98EB-846E-92B2FF1D3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/>
              <a:t>x</a:t>
            </a:r>
          </a:p>
        </p:txBody>
      </p:sp>
      <p:pic>
        <p:nvPicPr>
          <p:cNvPr id="3076" name="Picture 4" descr="Crete-islands4637sm">
            <a:extLst>
              <a:ext uri="{FF2B5EF4-FFF2-40B4-BE49-F238E27FC236}">
                <a16:creationId xmlns:a16="http://schemas.microsoft.com/office/drawing/2014/main" id="{95EA8313-116B-EEC5-854C-0B92239F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0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23A8DD51-9331-F534-69EC-17020C89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2626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Crete</a:t>
            </a:r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8506173D-A769-C6D5-B906-945FFB5CC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752600"/>
            <a:ext cx="2286000" cy="762000"/>
          </a:xfrm>
          <a:prstGeom prst="wedgeRoundRectCallout">
            <a:avLst>
              <a:gd name="adj1" fmla="val 216944"/>
              <a:gd name="adj2" fmla="val 213750"/>
              <a:gd name="adj3" fmla="val 16667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tx1"/>
                </a:solidFill>
                <a:latin typeface="Tahoma" panose="020B0604030504040204" pitchFamily="34" charset="0"/>
              </a:rPr>
              <a:t>Patmos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E3025FE-0960-AC0C-CB36-9D10CE5E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200400"/>
            <a:ext cx="3429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0">
                <a:latin typeface="Tahoma" panose="020B0604030504040204" pitchFamily="34" charset="0"/>
              </a:rPr>
              <a:t>Size:</a:t>
            </a:r>
            <a:br>
              <a:rPr lang="en-US" altLang="en-US" b="0">
                <a:latin typeface="Tahoma" panose="020B0604030504040204" pitchFamily="34" charset="0"/>
              </a:rPr>
            </a:br>
            <a:r>
              <a:rPr lang="en-US" altLang="en-US" b="0">
                <a:latin typeface="Tahoma" panose="020B0604030504040204" pitchFamily="34" charset="0"/>
              </a:rPr>
              <a:t>About 22 sq. miles</a:t>
            </a:r>
            <a:br>
              <a:rPr lang="en-US" altLang="en-US" b="0">
                <a:latin typeface="Tahoma" panose="020B0604030504040204" pitchFamily="34" charset="0"/>
              </a:rPr>
            </a:br>
            <a:r>
              <a:rPr lang="en-US" altLang="en-US" b="0">
                <a:latin typeface="Tahoma" panose="020B0604030504040204" pitchFamily="34" charset="0"/>
              </a:rPr>
              <a:t>of land area.</a:t>
            </a:r>
            <a:br>
              <a:rPr lang="en-US" altLang="en-US" b="0">
                <a:latin typeface="Tahoma" panose="020B0604030504040204" pitchFamily="34" charset="0"/>
              </a:rPr>
            </a:br>
            <a:endParaRPr lang="en-US" altLang="en-US" b="0">
              <a:latin typeface="Tahoma" panose="020B0604030504040204" pitchFamily="34" charset="0"/>
            </a:endParaRPr>
          </a:p>
          <a:p>
            <a:pPr algn="ctr"/>
            <a:r>
              <a:rPr lang="en-US" altLang="en-US" b="0">
                <a:latin typeface="Tahoma" panose="020B0604030504040204" pitchFamily="34" charset="0"/>
              </a:rPr>
              <a:t>10 miles N-S</a:t>
            </a:r>
            <a:br>
              <a:rPr lang="en-US" altLang="en-US" b="0">
                <a:latin typeface="Tahoma" panose="020B0604030504040204" pitchFamily="34" charset="0"/>
              </a:rPr>
            </a:br>
            <a:r>
              <a:rPr lang="en-US" altLang="en-US" b="0">
                <a:latin typeface="Tahoma" panose="020B0604030504040204" pitchFamily="34" charset="0"/>
              </a:rPr>
              <a:t>6 miles E-W at</a:t>
            </a:r>
            <a:br>
              <a:rPr lang="en-US" altLang="en-US" b="0">
                <a:latin typeface="Tahoma" panose="020B0604030504040204" pitchFamily="34" charset="0"/>
              </a:rPr>
            </a:br>
            <a:r>
              <a:rPr lang="en-US" altLang="en-US" b="0">
                <a:latin typeface="Tahoma" panose="020B0604030504040204" pitchFamily="34" charset="0"/>
              </a:rPr>
              <a:t>north end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BD3F717-BDEA-2F64-3867-FA2338AE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4008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Tahoma" panose="020B0604030504040204" pitchFamily="34" charset="0"/>
              </a:rPr>
              <a:t>NASA Photo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6472133-25E2-B593-2828-12824E09B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33094"/>
            <a:ext cx="5156836" cy="68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82F9B14-AB19-958B-C60D-5D445B97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C84D7114-5C84-6ABC-4157-4952EE35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715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F351C47-27BD-5816-3BE4-907EAA947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2CC5BD4-F0D8-482B-DB83-BA65F44FA8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Commendation: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Love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Service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Faith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Patience  (perseverance-NASB)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Compare 1 Thes. 1:3: “We continually remember before our God and Father your </a:t>
            </a:r>
            <a:r>
              <a:rPr lang="en-US" altLang="en-US" sz="2800" b="1" dirty="0">
                <a:solidFill>
                  <a:srgbClr val="FFFF00"/>
                </a:solidFill>
              </a:rPr>
              <a:t>work produced by faith</a:t>
            </a:r>
            <a:r>
              <a:rPr lang="en-US" altLang="en-US" sz="2800" b="1" dirty="0">
                <a:solidFill>
                  <a:schemeClr val="bg1"/>
                </a:solidFill>
              </a:rPr>
              <a:t>, your </a:t>
            </a:r>
            <a:r>
              <a:rPr lang="en-US" altLang="en-US" sz="2800" b="1" dirty="0">
                <a:solidFill>
                  <a:srgbClr val="FFFF00"/>
                </a:solidFill>
              </a:rPr>
              <a:t>labor prompted by love</a:t>
            </a:r>
            <a:r>
              <a:rPr lang="en-US" altLang="en-US" sz="2800" b="1" dirty="0">
                <a:solidFill>
                  <a:schemeClr val="bg1"/>
                </a:solidFill>
              </a:rPr>
              <a:t>, and </a:t>
            </a:r>
            <a:r>
              <a:rPr lang="en-US" altLang="en-US" sz="2800" b="1" dirty="0">
                <a:solidFill>
                  <a:srgbClr val="FFFF00"/>
                </a:solidFill>
              </a:rPr>
              <a:t>your endurance inspired by hope</a:t>
            </a:r>
            <a:r>
              <a:rPr lang="en-US" altLang="en-US" sz="2800" b="1" dirty="0">
                <a:solidFill>
                  <a:schemeClr val="bg1"/>
                </a:solidFill>
              </a:rPr>
              <a:t> in our Lord Jesus Christ” (NIV).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177A98B-2B74-E900-8441-6449FC5A5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251B021-3E35-272C-E5D4-765159B8CB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Commendation: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Growth: last works more than the first.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The church at Thyatira was exceeding the works it did at first.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578C915-8EA6-6D30-7F66-C5EA672F3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835083D-7797-C2C7-2173-625E5879D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Condemnation: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Overlooking evil teaching of Jezebel.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Claimed to be a prophetess.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Through her teaching led Christians into idolatry and sexual misconduct.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“She does not want to repent.” (CSB)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EA229-AD62-F743-1341-527D9A33B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aseline="30000" dirty="0"/>
              <a:t>ESV </a:t>
            </a:r>
            <a:r>
              <a:rPr lang="en-US" altLang="en-US" sz="3200" dirty="0"/>
              <a:t>I gave her time to repent, but </a:t>
            </a:r>
            <a:r>
              <a:rPr lang="en-US" altLang="en-US" sz="3200" dirty="0">
                <a:solidFill>
                  <a:srgbClr val="FFFF00"/>
                </a:solidFill>
              </a:rPr>
              <a:t>she refuses to repent </a:t>
            </a:r>
            <a:r>
              <a:rPr lang="en-US" altLang="en-US" sz="3200" dirty="0"/>
              <a:t>of her sexual immorality.</a:t>
            </a:r>
          </a:p>
          <a:p>
            <a:pPr eaLnBrk="1" hangingPunct="1"/>
            <a:r>
              <a:rPr lang="en-US" altLang="en-US" sz="3200" baseline="30000" dirty="0"/>
              <a:t>NAU </a:t>
            </a:r>
            <a:r>
              <a:rPr lang="en-US" altLang="en-US" sz="3200" dirty="0"/>
              <a:t>'I gave her time to repent, and she </a:t>
            </a:r>
            <a:r>
              <a:rPr lang="en-US" altLang="en-US" sz="3200" dirty="0">
                <a:solidFill>
                  <a:srgbClr val="FFFF00"/>
                </a:solidFill>
              </a:rPr>
              <a:t>does not want to repent </a:t>
            </a:r>
            <a:r>
              <a:rPr lang="en-US" altLang="en-US" sz="3200" dirty="0"/>
              <a:t>of her immorality.</a:t>
            </a:r>
          </a:p>
          <a:p>
            <a:pPr eaLnBrk="1" hangingPunct="1"/>
            <a:r>
              <a:rPr lang="en-US" altLang="en-US" sz="3200" baseline="30000" dirty="0"/>
              <a:t>NET </a:t>
            </a:r>
            <a:r>
              <a:rPr lang="en-US" altLang="en-US" sz="3200" dirty="0"/>
              <a:t>I have given her time to repent, but she is </a:t>
            </a:r>
            <a:r>
              <a:rPr lang="en-US" altLang="en-US" sz="3200" dirty="0">
                <a:solidFill>
                  <a:srgbClr val="FFFF00"/>
                </a:solidFill>
              </a:rPr>
              <a:t>not willing to repent </a:t>
            </a:r>
            <a:r>
              <a:rPr lang="en-US" altLang="en-US" sz="3200" dirty="0"/>
              <a:t>of her sexual immorality.</a:t>
            </a:r>
          </a:p>
          <a:p>
            <a:pPr eaLnBrk="1" hangingPunct="1"/>
            <a:endParaRPr lang="en-US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2CF26D5-FBAC-F867-2574-014E27087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B0D7AD3-59F6-AECB-A294-3B08EB3DD45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Condemnation: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Boasted that they had plumbed the deep things of Satan, v.24 </a:t>
            </a:r>
            <a:r>
              <a:rPr lang="en-US" altLang="en-US" sz="2800" b="1" dirty="0">
                <a:solidFill>
                  <a:schemeClr val="bg1"/>
                </a:solidFill>
              </a:rPr>
              <a:t>(perhaps reasoning that since matter was evil the sins of the flesh could be indulged w/o damage to the spirit).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966D36E-6847-2BC9-15FF-BEEB5CA09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480D1DD-4E95-A41D-1083-F7CEB593A94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0678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Condemnation: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They made no attempt to restrain Jezebel v.20.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Eph. 5:11: no fellowship with.. darkness..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2 Thes. 3:6: withdraw from.. disorderly..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Rom. 16:17-18: </a:t>
            </a:r>
            <a:r>
              <a:rPr lang="en-US" altLang="en-US" sz="2800" b="1" dirty="0">
                <a:solidFill>
                  <a:schemeClr val="bg1"/>
                </a:solidFill>
              </a:rPr>
              <a:t>Now I urge you, brethren, note those who cause divisions and offenses, contrary to the doctrine which you learned, and avoid them.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18  For those who are such do not serve our Lord Jesus Christ, but their own belly, and by smooth words and flattering speech deceive the hearts of the simple.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19134FD-70AA-0B9F-6825-8FB557518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750D688-D456-8800-3278-54E39CBB2F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067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Warning: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I will cast her into a sickbed.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Will kill her children with death.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***cf. 2 Kgs. 9: Jezebel’s death.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***Acts 5:1-11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***Heb. 13:4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***1 Cor. 6:9-10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“I am He who searches the minds and hearts”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CD7CBD3-968F-540E-EF7C-89B3C851D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4187BF5-4154-F5EC-35CA-57DEC91E1D5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Note: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Holiness of life and character is an indispensable mark of the Christian life and of the true church.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1 Thes.4:3: </a:t>
            </a:r>
            <a:r>
              <a:rPr lang="en-US" altLang="en-US" sz="2800" b="1" dirty="0">
                <a:solidFill>
                  <a:srgbClr val="FFFF00"/>
                </a:solidFill>
              </a:rPr>
              <a:t>For this is the will of God, your sanctification: that you should abstain from sexual immorality…7 For God did not call us to uncleanness, but in holiness.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00"/>
                </a:solidFill>
              </a:rPr>
              <a:t>8  Therefore he who rejects this does not reject man, but God, who has also given us His Holy Spirit.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atmos #4.jpg">
            <a:extLst>
              <a:ext uri="{FF2B5EF4-FFF2-40B4-BE49-F238E27FC236}">
                <a16:creationId xmlns:a16="http://schemas.microsoft.com/office/drawing/2014/main" id="{E4726D61-8C04-C704-BD94-8FAA57FF4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D3DE40B-A3B4-9882-119E-7319ED881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1CC1330-C1B2-E80E-A2AF-66AE7819FF1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Holiness of life and character: </a:t>
            </a:r>
          </a:p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Ex. 28:36: “You shall also make a plate of pure gold and engrave on it, like the engraving of a signet: HOLINESS TO THE LORD.”</a:t>
            </a:r>
          </a:p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1 Pet 2:9: “But you are a chosen generation, a royal priesthood, a holy nation, His own special people, that you may proclaim the praises of Him who called you out of darkness into His marvelous light.”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62F7824-D857-6568-BBD8-90FA56B5F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63A9A61-17F8-55A9-F032-B7291B0E34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Holiness of life and character: </a:t>
            </a:r>
          </a:p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2 Cor. 7:1: “Therefore, having these promises, beloved, let us cleanse ourselves from all defilement of flesh and spirit, perfecting holiness in the fear of God” (NASB).</a:t>
            </a:r>
          </a:p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“Since we have these promises, dear friends, let us purify ourselves from everything that contaminates body and spirit, perfecting holiness out of reverence for God” (NIV).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E0C20A2-9B6D-E44D-0D64-FAF2481B2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EA57641-EDF8-A83C-1B24-12DC94D36FF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2667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Admonition: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Hold fast what you have.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A2E02FF-EEAC-5099-A24D-02E156586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EC455C8-B5F6-F1CC-D37C-F4B7D46F86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3276600" cy="52578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Promise:</a:t>
            </a:r>
            <a:endParaRPr lang="en-US" altLang="en-US" sz="2800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“He who overcomes Power over nations.. Rule w/rod of iron; As the potter’s vessels shall be broken to pieces…”</a:t>
            </a:r>
          </a:p>
        </p:txBody>
      </p:sp>
      <p:pic>
        <p:nvPicPr>
          <p:cNvPr id="33796" name="Picture 4" descr="DSC06093">
            <a:extLst>
              <a:ext uri="{FF2B5EF4-FFF2-40B4-BE49-F238E27FC236}">
                <a16:creationId xmlns:a16="http://schemas.microsoft.com/office/drawing/2014/main" id="{CA371444-8E08-52EB-E435-B2C3E7C9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b="9666"/>
          <a:stretch>
            <a:fillRect/>
          </a:stretch>
        </p:blipFill>
        <p:spPr bwMode="auto">
          <a:xfrm>
            <a:off x="3200400" y="2209800"/>
            <a:ext cx="59436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B783F8B-2ABE-AA23-0F36-04099F112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11CCA1C-E2C0-80BE-7390-AD392ACC50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Promise:</a:t>
            </a:r>
            <a:endParaRPr lang="en-US" altLang="en-US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“And I will give him the morning star.”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Jesus identifies Himself as the morning star: 22:16.  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The gift promised is Jesus Himself.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Give me Jesus! Let me be found in Him! Greatest gift of all—2 Cor. 9:15.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2B801D4-46E8-5CD2-D22B-3167D2CD9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Thyatira: The Church That Fellowshipped Jezebel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D6515A2-CBD9-66C4-2D0F-8288EA2B82B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May our ears be open to listen to “what the Spirit is saying to the churches!”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ven Churches of Asia">
            <a:extLst>
              <a:ext uri="{FF2B5EF4-FFF2-40B4-BE49-F238E27FC236}">
                <a16:creationId xmlns:a16="http://schemas.microsoft.com/office/drawing/2014/main" id="{93A47FA5-3367-B2F5-4510-75AA63B4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" r="44124" b="24406"/>
          <a:stretch>
            <a:fillRect/>
          </a:stretch>
        </p:blipFill>
        <p:spPr bwMode="auto">
          <a:xfrm>
            <a:off x="457200" y="76200"/>
            <a:ext cx="79248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1AFAB22A-F2B2-650A-ECE9-C5C993300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886200"/>
            <a:ext cx="1905000" cy="457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CE08D3E-D4D9-9AA0-0C96-F386BDBD0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4267200" cy="1249363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In the Middle of the Lampstands</a:t>
            </a:r>
            <a:r>
              <a:rPr lang="en-US" altLang="en-US" sz="4000"/>
              <a:t> </a:t>
            </a: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id="{94342E2B-A1F0-E07C-A661-A81428DB5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28600"/>
            <a:ext cx="1828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Not this:</a:t>
            </a:r>
          </a:p>
        </p:txBody>
      </p:sp>
      <p:sp>
        <p:nvSpPr>
          <p:cNvPr id="6148" name="Text Box 7">
            <a:extLst>
              <a:ext uri="{FF2B5EF4-FFF2-40B4-BE49-F238E27FC236}">
                <a16:creationId xmlns:a16="http://schemas.microsoft.com/office/drawing/2014/main" id="{EEDF147C-A94C-02BC-CF40-6C3362AD4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954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This:</a:t>
            </a:r>
          </a:p>
        </p:txBody>
      </p:sp>
      <p:pic>
        <p:nvPicPr>
          <p:cNvPr id="6149" name="Content Placeholder 3" descr="Lampstand Ephesus Museum.jpg">
            <a:extLst>
              <a:ext uri="{FF2B5EF4-FFF2-40B4-BE49-F238E27FC236}">
                <a16:creationId xmlns:a16="http://schemas.microsoft.com/office/drawing/2014/main" id="{C069A7B5-0501-1396-CF53-9CFFA3AF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t="15852" r="10745" b="7401"/>
          <a:stretch>
            <a:fillRect/>
          </a:stretch>
        </p:blipFill>
        <p:spPr bwMode="auto">
          <a:xfrm>
            <a:off x="1143000" y="2057400"/>
            <a:ext cx="2590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Lampstand.jpg">
            <a:extLst>
              <a:ext uri="{FF2B5EF4-FFF2-40B4-BE49-F238E27FC236}">
                <a16:creationId xmlns:a16="http://schemas.microsoft.com/office/drawing/2014/main" id="{C0C5B16B-C172-D1FF-708B-963029333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15"/>
          <a:stretch>
            <a:fillRect/>
          </a:stretch>
        </p:blipFill>
        <p:spPr bwMode="auto">
          <a:xfrm>
            <a:off x="3886200" y="1676400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3A10EB40-D3D5-0685-3B24-37AF488F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aseline="30000" dirty="0"/>
              <a:t>8</a:t>
            </a:r>
            <a:r>
              <a:rPr lang="en-US" altLang="en-US" sz="3000" dirty="0"/>
              <a:t> " And to the angel of the church in Thyatira write, ' These things says the Son of God, who has eyes like a flame of fire, and His feet like fine brass: </a:t>
            </a:r>
            <a:r>
              <a:rPr lang="en-US" altLang="en-US" sz="3000" baseline="30000" dirty="0"/>
              <a:t>19</a:t>
            </a:r>
            <a:r>
              <a:rPr lang="en-US" altLang="en-US" sz="3000" dirty="0"/>
              <a:t> "I know your works, love, service, faith, and your patience; and as for your works, the last are more than the first. </a:t>
            </a:r>
            <a:r>
              <a:rPr lang="en-US" altLang="en-US" sz="3000" baseline="30000" dirty="0"/>
              <a:t>20</a:t>
            </a:r>
            <a:r>
              <a:rPr lang="en-US" altLang="en-US" sz="3000" dirty="0"/>
              <a:t> "Nevertheless I have a few things against you, because you </a:t>
            </a:r>
            <a:r>
              <a:rPr lang="en-US" altLang="en-US" sz="3000" dirty="0">
                <a:solidFill>
                  <a:srgbClr val="FFFF00"/>
                </a:solidFill>
              </a:rPr>
              <a:t>allow </a:t>
            </a:r>
            <a:r>
              <a:rPr lang="en-US" altLang="en-US" sz="3000" dirty="0"/>
              <a:t>that woman</a:t>
            </a:r>
            <a:r>
              <a:rPr lang="en-US" altLang="en-US" sz="3000" dirty="0">
                <a:solidFill>
                  <a:srgbClr val="FFFF00"/>
                </a:solidFill>
              </a:rPr>
              <a:t> Jezebel</a:t>
            </a:r>
            <a:r>
              <a:rPr lang="en-US" altLang="en-US" sz="3000" dirty="0"/>
              <a:t>, who calls herself a prophetess, to teach and seduce My servants to commit </a:t>
            </a:r>
            <a:r>
              <a:rPr lang="en-US" altLang="en-US" sz="3000" dirty="0">
                <a:solidFill>
                  <a:srgbClr val="FFFF00"/>
                </a:solidFill>
              </a:rPr>
              <a:t>sexual immorality</a:t>
            </a:r>
            <a:r>
              <a:rPr lang="en-US" altLang="en-US" sz="3000" dirty="0"/>
              <a:t> and eat things sacrificed to </a:t>
            </a:r>
            <a:r>
              <a:rPr lang="en-US" altLang="en-US" sz="3000" dirty="0">
                <a:solidFill>
                  <a:srgbClr val="FFFF00"/>
                </a:solidFill>
              </a:rPr>
              <a:t>idols</a:t>
            </a:r>
            <a:r>
              <a:rPr lang="en-US" altLang="en-US" sz="3000" dirty="0"/>
              <a:t>. </a:t>
            </a:r>
            <a:r>
              <a:rPr lang="en-US" altLang="en-US" sz="3000" baseline="30000" dirty="0"/>
              <a:t>21</a:t>
            </a:r>
            <a:r>
              <a:rPr lang="en-US" altLang="en-US" sz="3000" dirty="0"/>
              <a:t> "And I gave her time to </a:t>
            </a:r>
            <a:r>
              <a:rPr lang="en-US" altLang="en-US" sz="3000" dirty="0">
                <a:solidFill>
                  <a:srgbClr val="FFFF00"/>
                </a:solidFill>
              </a:rPr>
              <a:t>repent </a:t>
            </a:r>
            <a:r>
              <a:rPr lang="en-US" altLang="en-US" sz="3000" dirty="0"/>
              <a:t>of her sexual immorality, and she did not repent.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>
            <a:extLst>
              <a:ext uri="{FF2B5EF4-FFF2-40B4-BE49-F238E27FC236}">
                <a16:creationId xmlns:a16="http://schemas.microsoft.com/office/drawing/2014/main" id="{39C51B46-2B14-DC5F-AAFA-79BF23F5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/>
              <a:t> </a:t>
            </a:r>
            <a:r>
              <a:rPr lang="en-US" altLang="en-US" sz="3200" baseline="30000" dirty="0"/>
              <a:t>22</a:t>
            </a:r>
            <a:r>
              <a:rPr lang="en-US" altLang="en-US" sz="3200" dirty="0"/>
              <a:t> "Indeed I will cast her into a sickbed, and those who commit adultery with her into great tribulation, unless they repent of their deeds. </a:t>
            </a:r>
            <a:r>
              <a:rPr lang="en-US" altLang="en-US" sz="3200" baseline="30000" dirty="0"/>
              <a:t>23</a:t>
            </a:r>
            <a:r>
              <a:rPr lang="en-US" altLang="en-US" sz="3200" dirty="0"/>
              <a:t> "I will kill her children with death, and all the churches shall know that I am He who searches the minds and hearts. And I will give to each one of you according to your works. </a:t>
            </a:r>
            <a:r>
              <a:rPr lang="en-US" altLang="en-US" sz="3200" baseline="30000" dirty="0"/>
              <a:t>24</a:t>
            </a:r>
            <a:r>
              <a:rPr lang="en-US" altLang="en-US" sz="3200" dirty="0"/>
              <a:t> "Now to you I say, and to the rest in Thyatira, as many as do not have this doctrine, who have not known the depths of Satan, as they say, I will put on you no other burden.</a:t>
            </a:r>
            <a:endParaRPr lang="en-US" altLang="en-US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id="{B73D909F-10D8-63D1-7642-CFEEB51F5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/>
              <a:t> </a:t>
            </a:r>
            <a:r>
              <a:rPr lang="en-US" altLang="en-US" sz="3200" baseline="30000" dirty="0"/>
              <a:t>25</a:t>
            </a:r>
            <a:r>
              <a:rPr lang="en-US" altLang="en-US" sz="3200" dirty="0"/>
              <a:t> "But hold fast what you have till I come. </a:t>
            </a:r>
            <a:r>
              <a:rPr lang="en-US" altLang="en-US" sz="3200" baseline="30000" dirty="0"/>
              <a:t>26</a:t>
            </a:r>
            <a:r>
              <a:rPr lang="en-US" altLang="en-US" sz="3200" dirty="0"/>
              <a:t> "And he who overcomes, and keeps My works until the end, to him I will give power over the nations -- </a:t>
            </a:r>
            <a:r>
              <a:rPr lang="en-US" altLang="en-US" sz="3200" baseline="30000" dirty="0"/>
              <a:t>27</a:t>
            </a:r>
            <a:r>
              <a:rPr lang="en-US" altLang="en-US" sz="3200" dirty="0"/>
              <a:t> 'He shall rule them with a rod of iron; They shall be dashed to pieces like the potter's vessels' -- as I also have received from My Father; </a:t>
            </a:r>
            <a:r>
              <a:rPr lang="en-US" altLang="en-US" sz="3200" baseline="30000" dirty="0"/>
              <a:t>28</a:t>
            </a:r>
            <a:r>
              <a:rPr lang="en-US" altLang="en-US" sz="3200" dirty="0"/>
              <a:t> "and I will give him the morning star. </a:t>
            </a:r>
            <a:r>
              <a:rPr lang="en-US" altLang="en-US" sz="3200" baseline="30000" dirty="0"/>
              <a:t>29</a:t>
            </a:r>
            <a:r>
              <a:rPr lang="en-US" altLang="en-US" sz="3200" dirty="0"/>
              <a:t> "He who has an ear, let him hear what the Spirit says to the churches." '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51960B2-8B17-396F-5746-8FFE83CC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2220</Words>
  <Application>Microsoft Office PowerPoint</Application>
  <PresentationFormat>On-screen Show (4:3)</PresentationFormat>
  <Paragraphs>143</Paragraphs>
  <Slides>35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Tahoma</vt:lpstr>
      <vt:lpstr>Times New Roman</vt:lpstr>
      <vt:lpstr>Default Design</vt:lpstr>
      <vt:lpstr>PowerPoint Presentation</vt:lpstr>
      <vt:lpstr>Satellite View </vt:lpstr>
      <vt:lpstr>PowerPoint Presentation</vt:lpstr>
      <vt:lpstr>PowerPoint Presentation</vt:lpstr>
      <vt:lpstr>In the Middle of the Lampstands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Home of Lydia</vt:lpstr>
      <vt:lpstr>PowerPoint Presentation</vt:lpstr>
      <vt:lpstr>PowerPoint Presentation</vt:lpstr>
      <vt:lpstr>PowerPoint Presentation</vt:lpstr>
      <vt:lpstr>PowerPoint Presentation</vt:lpstr>
      <vt:lpstr>Thyatira: The Church That Fellowshipped Jezebel</vt:lpstr>
      <vt:lpstr>Thyatira: The Church That Fellowshipped Jezebel</vt:lpstr>
      <vt:lpstr>Thyatira: The Church That Fellowshipped Jezebel</vt:lpstr>
      <vt:lpstr>PowerPoint Presentation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  <vt:lpstr>Thyatira: The Church That Fellowshipped Jezebel</vt:lpstr>
    </vt:vector>
  </TitlesOfParts>
  <Company>Hanceville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 Mauldin</dc:creator>
  <cp:lastModifiedBy>Leon Mauldin</cp:lastModifiedBy>
  <cp:revision>64</cp:revision>
  <dcterms:created xsi:type="dcterms:W3CDTF">2006-10-02T01:43:50Z</dcterms:created>
  <dcterms:modified xsi:type="dcterms:W3CDTF">2023-01-29T13:05:31Z</dcterms:modified>
</cp:coreProperties>
</file>