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598" autoAdjust="0"/>
  </p:normalViewPr>
  <p:slideViewPr>
    <p:cSldViewPr snapToGrid="0">
      <p:cViewPr>
        <p:scale>
          <a:sx n="93" d="100"/>
          <a:sy n="93" d="100"/>
        </p:scale>
        <p:origin x="92" y="2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3/25/2023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3/25/2023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E39055A8-6754-4F27-8010-BF142982D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4">
            <a:extLst>
              <a:ext uri="{FF2B5EF4-FFF2-40B4-BE49-F238E27FC236}">
                <a16:creationId xmlns:a16="http://schemas.microsoft.com/office/drawing/2014/main" id="{7CAA9933-4D8C-4741-9B88-8B6BFC34B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6">
            <a:extLst>
              <a:ext uri="{FF2B5EF4-FFF2-40B4-BE49-F238E27FC236}">
                <a16:creationId xmlns:a16="http://schemas.microsoft.com/office/drawing/2014/main" id="{E22FB203-CB3A-4E5E-86C7-7DFAD8310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AB4C3"/>
              </a:solidFill>
            </a:endParaRPr>
          </a:p>
        </p:txBody>
      </p:sp>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vert="horz" lIns="91440" tIns="45720" rIns="91440" bIns="45720" rtlCol="0" anchor="t">
            <a:normAutofit/>
          </a:bodyPr>
          <a:lstStyle/>
          <a:p>
            <a:r>
              <a:rPr lang="en-US" sz="8800" b="1" kern="1200" spc="-40" baseline="0" dirty="0">
                <a:solidFill>
                  <a:srgbClr val="FFFFFF"/>
                </a:solidFill>
                <a:latin typeface="+mj-lt"/>
                <a:ea typeface="+mj-ea"/>
                <a:cs typeface="+mj-cs"/>
              </a:rPr>
              <a:t>Between Young and Old</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vert="horz" lIns="91440" tIns="45720" rIns="91440" bIns="45720" rtlCol="0" anchor="b">
            <a:normAutofit lnSpcReduction="10000"/>
          </a:bodyPr>
          <a:lstStyle/>
          <a:p>
            <a:pPr>
              <a:lnSpc>
                <a:spcPct val="100000"/>
              </a:lnSpc>
            </a:pPr>
            <a:r>
              <a:rPr lang="en-US" b="1" kern="1200" spc="-20" baseline="0" dirty="0">
                <a:solidFill>
                  <a:srgbClr val="FFFFFF"/>
                </a:solidFill>
                <a:latin typeface="+mn-lt"/>
                <a:ea typeface="+mn-ea"/>
                <a:cs typeface="+mn-cs"/>
              </a:rPr>
              <a:t>Considering how younger generations should interact with older generations in the church.</a:t>
            </a:r>
          </a:p>
        </p:txBody>
      </p:sp>
      <p:pic>
        <p:nvPicPr>
          <p:cNvPr id="5" name="Picture Placeholder 4">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a:srcRect l="2825" r="25901"/>
          <a:stretch/>
        </p:blipFill>
        <p:spPr>
          <a:xfrm>
            <a:off x="8074089" y="10"/>
            <a:ext cx="4130351" cy="6857990"/>
          </a:xfrm>
          <a:prstGeom prst="rect">
            <a:avLst/>
          </a:prstGeom>
        </p:spPr>
      </p:pic>
    </p:spTree>
    <p:extLst>
      <p:ext uri="{BB962C8B-B14F-4D97-AF65-F5344CB8AC3E}">
        <p14:creationId xmlns:p14="http://schemas.microsoft.com/office/powerpoint/2010/main" val="272071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157082" y="296332"/>
            <a:ext cx="6659033" cy="1200611"/>
          </a:xfrm>
        </p:spPr>
        <p:txBody>
          <a:bodyPr vert="horz" lIns="91440" tIns="45720" rIns="91440" bIns="45720" rtlCol="0" anchor="b">
            <a:normAutofit fontScale="90000"/>
          </a:bodyPr>
          <a:lstStyle/>
          <a:p>
            <a:r>
              <a:rPr lang="en-US" sz="4100" spc="-40" dirty="0">
                <a:solidFill>
                  <a:schemeClr val="accent1"/>
                </a:solidFill>
              </a:rPr>
              <a:t>Learning from a young Jesus (Luke 2.41-52)</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157082" y="1793275"/>
            <a:ext cx="6734447" cy="4768393"/>
          </a:xfrm>
        </p:spPr>
        <p:txBody>
          <a:bodyPr vert="horz" lIns="91440" tIns="45720" rIns="91440" bIns="45720" rtlCol="0">
            <a:normAutofit fontScale="92500" lnSpcReduction="10000"/>
          </a:bodyPr>
          <a:lstStyle/>
          <a:p>
            <a:pPr marL="342900" indent="-228600">
              <a:lnSpc>
                <a:spcPct val="100000"/>
              </a:lnSpc>
              <a:buFont typeface="Arial" panose="020B0604020202020204" pitchFamily="34" charset="0"/>
              <a:buChar char="•"/>
            </a:pPr>
            <a:r>
              <a:rPr lang="en-US" dirty="0"/>
              <a:t>Jesus is learning from people who are older than Him. Learning from His parents’ faithfulness (vs. 41) and listening to rabbis and asking questions (vs. 46).</a:t>
            </a:r>
          </a:p>
          <a:p>
            <a:pPr marL="342900" indent="-228600">
              <a:lnSpc>
                <a:spcPct val="100000"/>
              </a:lnSpc>
              <a:buFont typeface="Arial" panose="020B0604020202020204" pitchFamily="34" charset="0"/>
              <a:buChar char="•"/>
            </a:pPr>
            <a:r>
              <a:rPr lang="en-US" dirty="0"/>
              <a:t>He acts submissively towards His parents, following them and doing what was asked of Him. (vs. 51) Jesus grew in His wisdom and understanding, His discipline, and in favor with God and man. (vs. 52)</a:t>
            </a:r>
          </a:p>
          <a:p>
            <a:pPr marL="342900" indent="-228600">
              <a:lnSpc>
                <a:spcPct val="100000"/>
              </a:lnSpc>
              <a:buFont typeface="Arial" panose="020B0604020202020204" pitchFamily="34" charset="0"/>
              <a:buChar char="•"/>
            </a:pPr>
            <a:r>
              <a:rPr lang="en-US" dirty="0"/>
              <a:t>We learn that we need to listen, submit, ask questions and grow. We need to keep up with a healthy relationship with Our God and then that will reflect in growth in our relationships with others. </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a:srcRect t="7313" r="1" b="1"/>
          <a:stretch/>
        </p:blipFill>
        <p:spPr>
          <a:xfrm>
            <a:off x="7086601" y="10"/>
            <a:ext cx="5105400"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lvl="0">
              <a:spcAft>
                <a:spcPts val="600"/>
              </a:spcAft>
            </a:pPr>
            <a:r>
              <a:rPr lang="en-US" noProof="0">
                <a:solidFill>
                  <a:srgbClr val="FFFFFF"/>
                </a:solidFill>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lvl="0">
              <a:spcAft>
                <a:spcPts val="600"/>
              </a:spcAft>
            </a:pPr>
            <a:fld id="{244D815C-8BF3-4ECF-A945-A2A7C2983AF9}" type="slidenum">
              <a:rPr lang="en-US" noProof="0">
                <a:solidFill>
                  <a:srgbClr val="FFFFFF"/>
                </a:solidFill>
              </a:rPr>
              <a:pPr lvl="0">
                <a:spcAft>
                  <a:spcPts val="600"/>
                </a:spcAft>
              </a:pPr>
              <a:t>2</a:t>
            </a:fld>
            <a:endParaRPr lang="en-US" noProof="0">
              <a:solidFill>
                <a:srgbClr val="FFFFFF"/>
              </a:solidFill>
            </a:endParaRPr>
          </a:p>
        </p:txBody>
      </p:sp>
    </p:spTree>
    <p:extLst>
      <p:ext uri="{BB962C8B-B14F-4D97-AF65-F5344CB8AC3E}">
        <p14:creationId xmlns:p14="http://schemas.microsoft.com/office/powerpoint/2010/main" val="107475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7700" y="365124"/>
            <a:ext cx="5677796" cy="1818678"/>
          </a:xfrm>
        </p:spPr>
        <p:txBody>
          <a:bodyPr vert="horz" lIns="91440" tIns="45720" rIns="91440" bIns="45720" rtlCol="0" anchor="b">
            <a:normAutofit/>
          </a:bodyPr>
          <a:lstStyle/>
          <a:p>
            <a:r>
              <a:rPr lang="en-US" sz="4100" spc="-40" dirty="0">
                <a:solidFill>
                  <a:schemeClr val="accent1"/>
                </a:solidFill>
              </a:rPr>
              <a:t>“Let no one despise you for your youth” (1st Timothy 4.6-5.2)</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295634" y="2286000"/>
            <a:ext cx="6428300" cy="4382932"/>
          </a:xfrm>
        </p:spPr>
        <p:txBody>
          <a:bodyPr vert="horz" lIns="91440" tIns="45720" rIns="91440" bIns="45720" rtlCol="0">
            <a:normAutofit/>
          </a:bodyPr>
          <a:lstStyle/>
          <a:p>
            <a:pPr indent="-228600">
              <a:lnSpc>
                <a:spcPct val="100000"/>
              </a:lnSpc>
              <a:buFont typeface="Arial" panose="020B0604020202020204" pitchFamily="34" charset="0"/>
              <a:buChar char="•"/>
            </a:pPr>
            <a:r>
              <a:rPr lang="en-US" sz="1700" dirty="0"/>
              <a:t>Young people have a responsibility for their doctrine – we need to make sure we are growing closer to God at all opportunities. We need to desire the Spiritual and Eternal over the worthless.</a:t>
            </a:r>
          </a:p>
          <a:p>
            <a:pPr indent="-228600">
              <a:lnSpc>
                <a:spcPct val="100000"/>
              </a:lnSpc>
              <a:buFont typeface="Arial" panose="020B0604020202020204" pitchFamily="34" charset="0"/>
              <a:buChar char="•"/>
            </a:pPr>
            <a:r>
              <a:rPr lang="en-US" sz="1700" dirty="0"/>
              <a:t>We need to, again, listen to those who are older than us to learn from them about the Christian walk.</a:t>
            </a:r>
          </a:p>
          <a:p>
            <a:pPr indent="-228600">
              <a:lnSpc>
                <a:spcPct val="100000"/>
              </a:lnSpc>
              <a:buFont typeface="Arial" panose="020B0604020202020204" pitchFamily="34" charset="0"/>
              <a:buChar char="•"/>
            </a:pPr>
            <a:r>
              <a:rPr lang="en-US" sz="1700" dirty="0"/>
              <a:t>We also need to consider are we examples? Are we growing? Do people notice our growth? Are we devoted to reading our scripture, encouragement, service?</a:t>
            </a:r>
          </a:p>
          <a:p>
            <a:pPr indent="-228600">
              <a:lnSpc>
                <a:spcPct val="100000"/>
              </a:lnSpc>
              <a:buFont typeface="Arial" panose="020B0604020202020204" pitchFamily="34" charset="0"/>
              <a:buChar char="•"/>
            </a:pPr>
            <a:r>
              <a:rPr lang="en-US" sz="1700" dirty="0"/>
              <a:t>When we are approaching older men and women about doctrine, we need to be very considerate of our words, and the encouragement we use. It is not our place to be rude and unkind.</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a:srcRect l="12448" r="13107"/>
          <a:stretch/>
        </p:blipFill>
        <p:spPr>
          <a:xfrm>
            <a:off x="7086601" y="10"/>
            <a:ext cx="5105400"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cap="none" spc="0" normalizeH="0" baseline="0" noProof="0">
                <a:ln>
                  <a:noFill/>
                </a:ln>
                <a:solidFill>
                  <a:srgbClr val="FFFFFF"/>
                </a:solidFill>
                <a:effectLst/>
                <a:uLnTx/>
                <a:uFillTx/>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244D815C-8BF3-4ECF-A945-A2A7C2983AF9}" type="slidenum">
              <a:rPr kumimoji="0" lang="en-US" b="0" i="0" u="none" strike="noStrike" cap="none" spc="0" normalizeH="0" baseline="0" noProof="0">
                <a:ln>
                  <a:noFill/>
                </a:ln>
                <a:solidFill>
                  <a:srgbClr val="FFFFFF"/>
                </a:solidFill>
                <a:effectLst/>
                <a:uLnTx/>
                <a:uFillTx/>
              </a:rPr>
              <a:pPr marR="0" lvl="0" indent="0" fontAlgn="auto">
                <a:spcBef>
                  <a:spcPts val="0"/>
                </a:spcBef>
                <a:spcAft>
                  <a:spcPts val="600"/>
                </a:spcAft>
                <a:buClrTx/>
                <a:buSzTx/>
                <a:buFontTx/>
                <a:buNone/>
                <a:tabLst/>
                <a:defRPr/>
              </a:pPr>
              <a:t>3</a:t>
            </a:fld>
            <a:endParaRPr kumimoji="0" lang="en-US" b="0" i="0" u="none" strike="noStrike" cap="none" spc="0" normalizeH="0" baseline="0" noProof="0">
              <a:ln>
                <a:noFill/>
              </a:ln>
              <a:solidFill>
                <a:srgbClr val="FFFFFF"/>
              </a:solidFill>
              <a:effectLst/>
              <a:uLnTx/>
              <a:uFillTx/>
            </a:endParaRPr>
          </a:p>
        </p:txBody>
      </p:sp>
    </p:spTree>
    <p:extLst>
      <p:ext uri="{BB962C8B-B14F-4D97-AF65-F5344CB8AC3E}">
        <p14:creationId xmlns:p14="http://schemas.microsoft.com/office/powerpoint/2010/main" val="337506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CDDFFB0-721F-4A15-8F27-1B8597D52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7700" y="365124"/>
            <a:ext cx="5677796" cy="1818678"/>
          </a:xfrm>
        </p:spPr>
        <p:txBody>
          <a:bodyPr vert="horz" lIns="91440" tIns="45720" rIns="91440" bIns="45720" rtlCol="0" anchor="b">
            <a:normAutofit fontScale="90000"/>
          </a:bodyPr>
          <a:lstStyle/>
          <a:p>
            <a:pPr algn="ctr"/>
            <a:r>
              <a:rPr lang="en-US" sz="4100" spc="-40" dirty="0">
                <a:solidFill>
                  <a:schemeClr val="accent1"/>
                </a:solidFill>
              </a:rPr>
              <a:t>“Show perfect courtesy toward all people…” (Titus 2.1-3.11)</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295634" y="2286000"/>
            <a:ext cx="6428300" cy="4382932"/>
          </a:xfrm>
        </p:spPr>
        <p:txBody>
          <a:bodyPr vert="horz" lIns="91440" tIns="45720" rIns="91440" bIns="45720" rtlCol="0">
            <a:normAutofit lnSpcReduction="10000"/>
          </a:bodyPr>
          <a:lstStyle/>
          <a:p>
            <a:pPr indent="-228600">
              <a:lnSpc>
                <a:spcPct val="100000"/>
              </a:lnSpc>
              <a:buFont typeface="Arial" panose="020B0604020202020204" pitchFamily="34" charset="0"/>
              <a:buChar char="•"/>
            </a:pPr>
            <a:r>
              <a:rPr lang="en-US" sz="2000" dirty="0"/>
              <a:t>There are a lot of traits that are important to consider in the passage. Take note of the ones that you aren’t growing in or the ones you struggle more with. </a:t>
            </a:r>
          </a:p>
          <a:p>
            <a:pPr indent="-228600">
              <a:lnSpc>
                <a:spcPct val="100000"/>
              </a:lnSpc>
              <a:buFont typeface="Arial" panose="020B0604020202020204" pitchFamily="34" charset="0"/>
              <a:buChar char="•"/>
            </a:pPr>
            <a:r>
              <a:rPr lang="en-US" sz="2000" dirty="0"/>
              <a:t>Do we treat our older members with the respect, dignity and kindness? Do we listen with care for their needs? Do we listen to their wisdom and teaching?</a:t>
            </a:r>
          </a:p>
          <a:p>
            <a:pPr indent="-228600">
              <a:lnSpc>
                <a:spcPct val="100000"/>
              </a:lnSpc>
              <a:buFont typeface="Arial" panose="020B0604020202020204" pitchFamily="34" charset="0"/>
              <a:buChar char="•"/>
            </a:pPr>
            <a:r>
              <a:rPr lang="en-US" sz="2000" dirty="0"/>
              <a:t>Are we showing our elders proper respect? Do we gossip about them? Do we gossip about older people and maintain bitterness?</a:t>
            </a:r>
          </a:p>
          <a:p>
            <a:pPr indent="-228600">
              <a:lnSpc>
                <a:spcPct val="100000"/>
              </a:lnSpc>
              <a:buFont typeface="Arial" panose="020B0604020202020204" pitchFamily="34" charset="0"/>
              <a:buChar char="•"/>
            </a:pPr>
            <a:r>
              <a:rPr lang="en-US" sz="2000" dirty="0"/>
              <a:t>We have been called out of the realm and body of hate. We have been changed by the Lord. That means we break down the generational boundaries, motivated by the love, purity, and kindness shown to us by the Lord.</a:t>
            </a:r>
          </a:p>
          <a:p>
            <a:pPr indent="-228600">
              <a:lnSpc>
                <a:spcPct val="100000"/>
              </a:lnSpc>
              <a:buFont typeface="Arial" panose="020B0604020202020204" pitchFamily="34" charset="0"/>
              <a:buChar char="•"/>
            </a:pPr>
            <a:endParaRPr lang="en-US" sz="1700" dirty="0"/>
          </a:p>
        </p:txBody>
      </p:sp>
      <p:pic>
        <p:nvPicPr>
          <p:cNvPr id="8" name="Picture Placeholder 7">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a:blip r:embed="rId2"/>
          <a:srcRect l="4217" r="4217"/>
          <a:stretch/>
        </p:blipFill>
        <p:spPr>
          <a:xfrm>
            <a:off x="7086601" y="10"/>
            <a:ext cx="5105400" cy="6857990"/>
          </a:xfrm>
          <a:prstGeom prst="rect">
            <a:avLst/>
          </a:prstGeom>
        </p:spPr>
      </p:pic>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44D815C-8BF3-4ECF-A945-A2A7C2983AF9}"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spTree>
    <p:extLst>
      <p:ext uri="{BB962C8B-B14F-4D97-AF65-F5344CB8AC3E}">
        <p14:creationId xmlns:p14="http://schemas.microsoft.com/office/powerpoint/2010/main" val="3921762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8ACEB-F060-05A6-4B77-E842DB265FAB}"/>
              </a:ext>
            </a:extLst>
          </p:cNvPr>
          <p:cNvSpPr>
            <a:spLocks noGrp="1"/>
          </p:cNvSpPr>
          <p:nvPr>
            <p:ph type="title"/>
          </p:nvPr>
        </p:nvSpPr>
        <p:spPr>
          <a:xfrm>
            <a:off x="199278" y="2206934"/>
            <a:ext cx="2771138" cy="3736665"/>
          </a:xfrm>
        </p:spPr>
        <p:txBody>
          <a:bodyPr>
            <a:normAutofit/>
          </a:bodyPr>
          <a:lstStyle/>
          <a:p>
            <a:r>
              <a:rPr lang="en-US" sz="4400" dirty="0"/>
              <a:t>Final </a:t>
            </a:r>
            <a:br>
              <a:rPr lang="en-US" sz="4400" dirty="0"/>
            </a:br>
            <a:r>
              <a:rPr lang="en-US" sz="4400" dirty="0"/>
              <a:t>Thoughts</a:t>
            </a:r>
          </a:p>
        </p:txBody>
      </p:sp>
      <p:sp>
        <p:nvSpPr>
          <p:cNvPr id="4" name="Content Placeholder 3">
            <a:extLst>
              <a:ext uri="{FF2B5EF4-FFF2-40B4-BE49-F238E27FC236}">
                <a16:creationId xmlns:a16="http://schemas.microsoft.com/office/drawing/2014/main" id="{ACE7653D-5447-88B8-9578-1A495F92E3DA}"/>
              </a:ext>
            </a:extLst>
          </p:cNvPr>
          <p:cNvSpPr>
            <a:spLocks noGrp="1"/>
          </p:cNvSpPr>
          <p:nvPr>
            <p:ph sz="quarter" idx="14"/>
          </p:nvPr>
        </p:nvSpPr>
        <p:spPr/>
        <p:txBody>
          <a:bodyPr>
            <a:normAutofit lnSpcReduction="10000"/>
          </a:bodyPr>
          <a:lstStyle/>
          <a:p>
            <a:pPr marL="514350" indent="-514350">
              <a:buFont typeface="+mj-lt"/>
              <a:buAutoNum type="romanLcPeriod"/>
            </a:pPr>
            <a:r>
              <a:rPr lang="en-US" dirty="0"/>
              <a:t>Who do you have a problem with? Why do you still have a problem with them? Have you made the efforts to mend the relationship, especially if it’s one sided? </a:t>
            </a:r>
          </a:p>
          <a:p>
            <a:pPr marL="514350" indent="-514350">
              <a:buFont typeface="+mj-lt"/>
              <a:buAutoNum type="romanLcPeriod"/>
            </a:pPr>
            <a:r>
              <a:rPr lang="en-US" dirty="0"/>
              <a:t>Who here could you ask to be a mentor? Who here are you inspired by their faith? You should let them know and get to know them and learn from them.</a:t>
            </a:r>
          </a:p>
          <a:p>
            <a:pPr marL="514350" indent="-514350">
              <a:buFont typeface="+mj-lt"/>
              <a:buAutoNum type="romanLcPeriod"/>
            </a:pPr>
            <a:r>
              <a:rPr lang="en-US" dirty="0"/>
              <a:t>How can you serve someone who is older? We have a lot of older members who are suffering right now – what efforts are we making to serve them and show kindness to them? How can we strive to be united with older members?</a:t>
            </a:r>
          </a:p>
          <a:p>
            <a:endParaRPr lang="en-US" dirty="0"/>
          </a:p>
        </p:txBody>
      </p:sp>
      <p:sp>
        <p:nvSpPr>
          <p:cNvPr id="5" name="Date Placeholder 4">
            <a:extLst>
              <a:ext uri="{FF2B5EF4-FFF2-40B4-BE49-F238E27FC236}">
                <a16:creationId xmlns:a16="http://schemas.microsoft.com/office/drawing/2014/main" id="{5CF8C510-6CDB-B5FB-0066-F772B9949CCD}"/>
              </a:ext>
            </a:extLst>
          </p:cNvPr>
          <p:cNvSpPr>
            <a:spLocks noGrp="1"/>
          </p:cNvSpPr>
          <p:nvPr>
            <p:ph type="dt" sz="half" idx="10"/>
          </p:nvPr>
        </p:nvSpPr>
        <p:spPr/>
        <p:txBody>
          <a:bodyPr/>
          <a:lstStyle/>
          <a:p>
            <a:pPr>
              <a:defRPr/>
            </a:pPr>
            <a:r>
              <a:rPr lang="en-US" dirty="0">
                <a:solidFill>
                  <a:prstClr val="black"/>
                </a:solidFill>
              </a:rPr>
              <a:t>2023</a:t>
            </a:r>
          </a:p>
        </p:txBody>
      </p:sp>
      <p:sp>
        <p:nvSpPr>
          <p:cNvPr id="6" name="Slide Number Placeholder 5">
            <a:extLst>
              <a:ext uri="{FF2B5EF4-FFF2-40B4-BE49-F238E27FC236}">
                <a16:creationId xmlns:a16="http://schemas.microsoft.com/office/drawing/2014/main" id="{DB15A9F3-B733-5D17-743F-53DBEEAB29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73846063"/>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{5C9B9A15-3643-440B-895A-F730EB19EF05}tf89117832_win32</Template>
  <TotalTime>536</TotalTime>
  <Words>562</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Avenir Next LT Pro</vt:lpstr>
      <vt:lpstr>Calibri</vt:lpstr>
      <vt:lpstr>ColorBlockVTI</vt:lpstr>
      <vt:lpstr>Between Young and Old</vt:lpstr>
      <vt:lpstr>Learning from a young Jesus (Luke 2.41-52)</vt:lpstr>
      <vt:lpstr>“Let no one despise you for your youth” (1st Timothy 4.6-5.2)</vt:lpstr>
      <vt:lpstr>“Show perfect courtesy toward all people…” (Titus 2.1-3.11)</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Between Young and Old</dc:title>
  <dc:creator>Alexander Newman</dc:creator>
  <cp:lastModifiedBy>Alexander Newman</cp:lastModifiedBy>
  <cp:revision>1</cp:revision>
  <dcterms:created xsi:type="dcterms:W3CDTF">2023-03-26T03:41:25Z</dcterms:created>
  <dcterms:modified xsi:type="dcterms:W3CDTF">2023-03-26T12:37:35Z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