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256" r:id="rId5"/>
    <p:sldId id="267" r:id="rId6"/>
    <p:sldId id="268" r:id="rId7"/>
    <p:sldId id="269"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598" autoAdjust="0"/>
  </p:normalViewPr>
  <p:slideViewPr>
    <p:cSldViewPr snapToGrid="0">
      <p:cViewPr>
        <p:scale>
          <a:sx n="93" d="100"/>
          <a:sy n="93" d="100"/>
        </p:scale>
        <p:origin x="92" y="2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4/1/2023</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4/1/2023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E39055A8-6754-4F27-8010-BF142982DD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4">
            <a:extLst>
              <a:ext uri="{FF2B5EF4-FFF2-40B4-BE49-F238E27FC236}">
                <a16:creationId xmlns:a16="http://schemas.microsoft.com/office/drawing/2014/main" id="{7CAA9933-4D8C-4741-9B88-8B6BFC34B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6">
            <a:extLst>
              <a:ext uri="{FF2B5EF4-FFF2-40B4-BE49-F238E27FC236}">
                <a16:creationId xmlns:a16="http://schemas.microsoft.com/office/drawing/2014/main" id="{E22FB203-CB3A-4E5E-86C7-7DFAD8310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AB4C3"/>
              </a:solidFill>
            </a:endParaRPr>
          </a:p>
        </p:txBody>
      </p:sp>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753034"/>
            <a:ext cx="6815446" cy="3887390"/>
          </a:xfrm>
        </p:spPr>
        <p:txBody>
          <a:bodyPr vert="horz" lIns="91440" tIns="45720" rIns="91440" bIns="45720" rtlCol="0" anchor="t">
            <a:normAutofit/>
          </a:bodyPr>
          <a:lstStyle/>
          <a:p>
            <a:r>
              <a:rPr lang="en-US" sz="8800" b="1" kern="1200" spc="-40" baseline="0" dirty="0">
                <a:solidFill>
                  <a:srgbClr val="FFFFFF"/>
                </a:solidFill>
                <a:latin typeface="+mj-lt"/>
                <a:ea typeface="+mj-ea"/>
                <a:cs typeface="+mj-cs"/>
              </a:rPr>
              <a:t>Between </a:t>
            </a:r>
            <a:r>
              <a:rPr lang="en-US" sz="8800" spc="-40" dirty="0">
                <a:solidFill>
                  <a:srgbClr val="FFFFFF"/>
                </a:solidFill>
              </a:rPr>
              <a:t>Old</a:t>
            </a:r>
            <a:r>
              <a:rPr lang="en-US" sz="8800" b="1" kern="1200" spc="-40" baseline="0" dirty="0">
                <a:solidFill>
                  <a:srgbClr val="FFFFFF"/>
                </a:solidFill>
                <a:latin typeface="+mj-lt"/>
                <a:ea typeface="+mj-ea"/>
                <a:cs typeface="+mj-cs"/>
              </a:rPr>
              <a:t> and </a:t>
            </a:r>
            <a:r>
              <a:rPr lang="en-US" sz="8800" spc="-40" dirty="0">
                <a:solidFill>
                  <a:srgbClr val="FFFFFF"/>
                </a:solidFill>
              </a:rPr>
              <a:t>Young</a:t>
            </a:r>
            <a:endParaRPr lang="en-US" sz="8800" b="1" kern="1200" spc="-40" baseline="0" dirty="0">
              <a:solidFill>
                <a:srgbClr val="FFFFFF"/>
              </a:solidFill>
              <a:latin typeface="+mj-lt"/>
              <a:ea typeface="+mj-ea"/>
              <a:cs typeface="+mj-cs"/>
            </a:endParaRP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4640424"/>
            <a:ext cx="6437555" cy="1303176"/>
          </a:xfrm>
        </p:spPr>
        <p:txBody>
          <a:bodyPr vert="horz" lIns="91440" tIns="45720" rIns="91440" bIns="45720" rtlCol="0" anchor="b">
            <a:normAutofit lnSpcReduction="10000"/>
          </a:bodyPr>
          <a:lstStyle/>
          <a:p>
            <a:pPr>
              <a:lnSpc>
                <a:spcPct val="100000"/>
              </a:lnSpc>
            </a:pPr>
            <a:r>
              <a:rPr lang="en-US" b="1" kern="1200" spc="-20" baseline="0" dirty="0">
                <a:solidFill>
                  <a:srgbClr val="FFFFFF"/>
                </a:solidFill>
                <a:latin typeface="+mn-lt"/>
                <a:ea typeface="+mn-ea"/>
                <a:cs typeface="+mn-cs"/>
              </a:rPr>
              <a:t>Considering how older generations should interact with younger generations in the church.</a:t>
            </a:r>
          </a:p>
        </p:txBody>
      </p:sp>
      <p:pic>
        <p:nvPicPr>
          <p:cNvPr id="5" name="Picture Placeholder 4">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a:srcRect l="16083" t="2222" r="16083" b="2021"/>
          <a:stretch/>
        </p:blipFill>
        <p:spPr>
          <a:xfrm>
            <a:off x="7878659" y="0"/>
            <a:ext cx="4313341" cy="6858000"/>
          </a:xfrm>
          <a:prstGeom prst="rect">
            <a:avLst/>
          </a:prstGeom>
        </p:spPr>
      </p:pic>
    </p:spTree>
    <p:extLst>
      <p:ext uri="{BB962C8B-B14F-4D97-AF65-F5344CB8AC3E}">
        <p14:creationId xmlns:p14="http://schemas.microsoft.com/office/powerpoint/2010/main" val="272071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CDDFFB0-721F-4A15-8F27-1B8597D52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157082" y="296332"/>
            <a:ext cx="6659033" cy="1200611"/>
          </a:xfrm>
        </p:spPr>
        <p:txBody>
          <a:bodyPr vert="horz" lIns="91440" tIns="45720" rIns="91440" bIns="45720" rtlCol="0" anchor="b">
            <a:normAutofit fontScale="90000"/>
          </a:bodyPr>
          <a:lstStyle/>
          <a:p>
            <a:r>
              <a:rPr lang="en-US" sz="4100" spc="-40" dirty="0">
                <a:solidFill>
                  <a:schemeClr val="accent1"/>
                </a:solidFill>
              </a:rPr>
              <a:t>Learning from an older Jesus (Mark 10.17-31)</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157082" y="1793275"/>
            <a:ext cx="6734447" cy="4768393"/>
          </a:xfrm>
        </p:spPr>
        <p:txBody>
          <a:bodyPr vert="horz" lIns="91440" tIns="45720" rIns="91440" bIns="45720" rtlCol="0">
            <a:normAutofit/>
          </a:bodyPr>
          <a:lstStyle/>
          <a:p>
            <a:pPr indent="-228600">
              <a:lnSpc>
                <a:spcPct val="100000"/>
              </a:lnSpc>
              <a:buFont typeface="Arial" panose="020B0604020202020204" pitchFamily="34" charset="0"/>
              <a:buChar char="•"/>
            </a:pPr>
            <a:r>
              <a:rPr lang="en-US" sz="2000" dirty="0"/>
              <a:t>Jesus’ interaction with the rich young ruler displays the heart, wisdom, example, and knowledge for older members when interacting with younger members.</a:t>
            </a:r>
          </a:p>
          <a:p>
            <a:pPr indent="-228600">
              <a:lnSpc>
                <a:spcPct val="100000"/>
              </a:lnSpc>
              <a:buFont typeface="Arial" panose="020B0604020202020204" pitchFamily="34" charset="0"/>
              <a:buChar char="•"/>
            </a:pPr>
            <a:r>
              <a:rPr lang="en-US" sz="2000" dirty="0"/>
              <a:t>Jesus has a clear understanding of the scripture, not just in His knowledge of the last six commandments, but also His understanding of the first that challenged the man who thought He had it all together.</a:t>
            </a:r>
          </a:p>
          <a:p>
            <a:pPr indent="-228600">
              <a:lnSpc>
                <a:spcPct val="100000"/>
              </a:lnSpc>
              <a:buFont typeface="Arial" panose="020B0604020202020204" pitchFamily="34" charset="0"/>
              <a:buChar char="•"/>
            </a:pPr>
            <a:r>
              <a:rPr lang="en-US" sz="2000" dirty="0"/>
              <a:t>Jesus was a living example of walking by faith. With little resources, He trusted in the mercy of the Father and desired the Father’s will above all things.</a:t>
            </a:r>
          </a:p>
          <a:p>
            <a:pPr indent="-228600">
              <a:lnSpc>
                <a:spcPct val="100000"/>
              </a:lnSpc>
              <a:buFont typeface="Arial" panose="020B0604020202020204" pitchFamily="34" charset="0"/>
              <a:buChar char="•"/>
            </a:pPr>
            <a:r>
              <a:rPr lang="en-US" sz="2000" dirty="0"/>
              <a:t>Jesus didn’t just rebuke the man – He was motivated by his deep love for Him. That meant telling Him an impossible thing to do. Older members need to be similarly motivated by truth and love.</a:t>
            </a:r>
          </a:p>
          <a:p>
            <a:pPr indent="-228600">
              <a:lnSpc>
                <a:spcPct val="100000"/>
              </a:lnSpc>
              <a:buFont typeface="Arial" panose="020B0604020202020204" pitchFamily="34" charset="0"/>
              <a:buChar char="•"/>
            </a:pPr>
            <a:endParaRPr lang="en-US" sz="1700" dirty="0"/>
          </a:p>
        </p:txBody>
      </p:sp>
      <p:pic>
        <p:nvPicPr>
          <p:cNvPr id="8" name="Picture Placeholder 7">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a:srcRect l="23564" r="20615"/>
          <a:stretch/>
        </p:blipFill>
        <p:spPr>
          <a:xfrm>
            <a:off x="7342908" y="10"/>
            <a:ext cx="4849091" cy="6857990"/>
          </a:xfrm>
          <a:prstGeom prst="rect">
            <a:avLst/>
          </a:prstGeom>
        </p:spPr>
      </p:pic>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vert="horz" lIns="91440" tIns="45720" rIns="91440" bIns="45720" rtlCol="0" anchor="ctr">
            <a:normAutofit/>
          </a:bodyPr>
          <a:lstStyle/>
          <a:p>
            <a:pPr lvl="0">
              <a:spcAft>
                <a:spcPts val="600"/>
              </a:spcAft>
            </a:pPr>
            <a:r>
              <a:rPr lang="en-US" noProof="0">
                <a:solidFill>
                  <a:srgbClr val="FFFFFF"/>
                </a:solidFill>
              </a:rPr>
              <a:t>2023</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vert="horz" lIns="91440" tIns="45720" rIns="91440" bIns="45720" rtlCol="0" anchor="ctr">
            <a:normAutofit/>
          </a:bodyPr>
          <a:lstStyle/>
          <a:p>
            <a:pPr lvl="0">
              <a:spcAft>
                <a:spcPts val="600"/>
              </a:spcAft>
            </a:pPr>
            <a:fld id="{244D815C-8BF3-4ECF-A945-A2A7C2983AF9}" type="slidenum">
              <a:rPr lang="en-US" noProof="0">
                <a:solidFill>
                  <a:srgbClr val="FFFFFF"/>
                </a:solidFill>
              </a:rPr>
              <a:pPr lvl="0">
                <a:spcAft>
                  <a:spcPts val="600"/>
                </a:spcAft>
              </a:pPr>
              <a:t>2</a:t>
            </a:fld>
            <a:endParaRPr lang="en-US" noProof="0">
              <a:solidFill>
                <a:srgbClr val="FFFFFF"/>
              </a:solidFill>
            </a:endParaRPr>
          </a:p>
        </p:txBody>
      </p:sp>
    </p:spTree>
    <p:extLst>
      <p:ext uri="{BB962C8B-B14F-4D97-AF65-F5344CB8AC3E}">
        <p14:creationId xmlns:p14="http://schemas.microsoft.com/office/powerpoint/2010/main" val="107475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CDDFFB0-721F-4A15-8F27-1B8597D52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295634" y="387926"/>
            <a:ext cx="6029862" cy="1795875"/>
          </a:xfrm>
        </p:spPr>
        <p:txBody>
          <a:bodyPr vert="horz" lIns="91440" tIns="45720" rIns="91440" bIns="45720" rtlCol="0" anchor="b">
            <a:normAutofit fontScale="90000"/>
          </a:bodyPr>
          <a:lstStyle/>
          <a:p>
            <a:r>
              <a:rPr lang="en-US" sz="4100" spc="-40" dirty="0">
                <a:solidFill>
                  <a:schemeClr val="accent1"/>
                </a:solidFill>
              </a:rPr>
              <a:t>“Do your best to present yourself to God as one approved…” </a:t>
            </a:r>
            <a:br>
              <a:rPr lang="en-US" sz="4100" spc="-40" dirty="0">
                <a:solidFill>
                  <a:schemeClr val="accent1"/>
                </a:solidFill>
              </a:rPr>
            </a:br>
            <a:r>
              <a:rPr lang="en-US" sz="4100" spc="-40" dirty="0">
                <a:solidFill>
                  <a:schemeClr val="accent1"/>
                </a:solidFill>
              </a:rPr>
              <a:t>(2 Timothy 2:14-26)</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295634" y="2286000"/>
            <a:ext cx="6428300" cy="4382932"/>
          </a:xfrm>
        </p:spPr>
        <p:txBody>
          <a:bodyPr vert="horz" lIns="91440" tIns="45720" rIns="91440" bIns="45720" rtlCol="0">
            <a:normAutofit fontScale="85000" lnSpcReduction="20000"/>
          </a:bodyPr>
          <a:lstStyle/>
          <a:p>
            <a:pPr indent="-228600">
              <a:lnSpc>
                <a:spcPct val="100000"/>
              </a:lnSpc>
              <a:buFont typeface="Arial" panose="020B0604020202020204" pitchFamily="34" charset="0"/>
              <a:buChar char="•"/>
            </a:pPr>
            <a:r>
              <a:rPr lang="en-US" sz="2600" dirty="0"/>
              <a:t>Paul and Timothy’s relationship give us a healthy look into the relationship between an older member of the church and how He cares for a younger man. </a:t>
            </a:r>
          </a:p>
          <a:p>
            <a:pPr indent="-228600">
              <a:lnSpc>
                <a:spcPct val="100000"/>
              </a:lnSpc>
              <a:buFont typeface="Arial" panose="020B0604020202020204" pitchFamily="34" charset="0"/>
              <a:buChar char="•"/>
            </a:pPr>
            <a:r>
              <a:rPr lang="en-US" sz="2600" dirty="0"/>
              <a:t>14-19: Avoiding the “gangrene” talk. Are we focused on what builds up the hearers? Are we focused on Bible study and encouraging talk? Do we stand on the firm foundation of God’s foundation?</a:t>
            </a:r>
          </a:p>
          <a:p>
            <a:pPr indent="-228600">
              <a:lnSpc>
                <a:spcPct val="100000"/>
              </a:lnSpc>
              <a:buFont typeface="Arial" panose="020B0604020202020204" pitchFamily="34" charset="0"/>
              <a:buChar char="•"/>
            </a:pPr>
            <a:r>
              <a:rPr lang="en-US" sz="2600" dirty="0"/>
              <a:t>20-26: Are you willing to be used by the Lord for every good work? Are you focused on being “the Lord’s servant”? Do you embody a kind, truthful, peaceful person dedicated to winning over your enemies?</a:t>
            </a:r>
          </a:p>
          <a:p>
            <a:pPr indent="-228600">
              <a:lnSpc>
                <a:spcPct val="100000"/>
              </a:lnSpc>
              <a:buFont typeface="Arial" panose="020B0604020202020204" pitchFamily="34" charset="0"/>
              <a:buChar char="•"/>
            </a:pPr>
            <a:endParaRPr lang="en-US" sz="1700" dirty="0"/>
          </a:p>
        </p:txBody>
      </p:sp>
      <p:pic>
        <p:nvPicPr>
          <p:cNvPr id="8" name="Picture Placeholder 7">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a:blip r:embed="rId2"/>
          <a:srcRect l="3002" r="3002"/>
          <a:stretch/>
        </p:blipFill>
        <p:spPr>
          <a:xfrm>
            <a:off x="7086601" y="10"/>
            <a:ext cx="5105400" cy="6857990"/>
          </a:xfrm>
          <a:prstGeom prst="rect">
            <a:avLst/>
          </a:prstGeom>
        </p:spPr>
      </p:pic>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r>
              <a:rPr kumimoji="0" lang="en-US" b="0" i="0" u="none" strike="noStrike" cap="none" spc="0" normalizeH="0" baseline="0" noProof="0">
                <a:ln>
                  <a:noFill/>
                </a:ln>
                <a:solidFill>
                  <a:srgbClr val="FFFFFF"/>
                </a:solidFill>
                <a:effectLst/>
                <a:uLnTx/>
                <a:uFillTx/>
              </a:rPr>
              <a:t>2023</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244D815C-8BF3-4ECF-A945-A2A7C2983AF9}" type="slidenum">
              <a:rPr kumimoji="0" lang="en-US" b="0" i="0" u="none" strike="noStrike" cap="none" spc="0" normalizeH="0" baseline="0" noProof="0">
                <a:ln>
                  <a:noFill/>
                </a:ln>
                <a:solidFill>
                  <a:srgbClr val="FFFFFF"/>
                </a:solidFill>
                <a:effectLst/>
                <a:uLnTx/>
                <a:uFillTx/>
              </a:rPr>
              <a:pPr marR="0" lvl="0" indent="0" fontAlgn="auto">
                <a:spcBef>
                  <a:spcPts val="0"/>
                </a:spcBef>
                <a:spcAft>
                  <a:spcPts val="600"/>
                </a:spcAft>
                <a:buClrTx/>
                <a:buSzTx/>
                <a:buFontTx/>
                <a:buNone/>
                <a:tabLst/>
                <a:defRPr/>
              </a:pPr>
              <a:t>3</a:t>
            </a:fld>
            <a:endParaRPr kumimoji="0" lang="en-US" b="0" i="0" u="none" strike="noStrike" cap="none" spc="0" normalizeH="0" baseline="0" noProof="0">
              <a:ln>
                <a:noFill/>
              </a:ln>
              <a:solidFill>
                <a:srgbClr val="FFFFFF"/>
              </a:solidFill>
              <a:effectLst/>
              <a:uLnTx/>
              <a:uFillTx/>
            </a:endParaRPr>
          </a:p>
        </p:txBody>
      </p:sp>
    </p:spTree>
    <p:extLst>
      <p:ext uri="{BB962C8B-B14F-4D97-AF65-F5344CB8AC3E}">
        <p14:creationId xmlns:p14="http://schemas.microsoft.com/office/powerpoint/2010/main" val="3375063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CDDFFB0-721F-4A15-8F27-1B8597D52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367145" y="365124"/>
            <a:ext cx="5958351" cy="1818678"/>
          </a:xfrm>
        </p:spPr>
        <p:txBody>
          <a:bodyPr vert="horz" lIns="91440" tIns="45720" rIns="91440" bIns="45720" rtlCol="0" anchor="b">
            <a:normAutofit fontScale="90000"/>
          </a:bodyPr>
          <a:lstStyle/>
          <a:p>
            <a:r>
              <a:rPr lang="en-US" sz="4100" spc="-40" dirty="0">
                <a:solidFill>
                  <a:schemeClr val="accent1"/>
                </a:solidFill>
              </a:rPr>
              <a:t>“Show yourself in all respects to be a model of good works…” </a:t>
            </a:r>
            <a:br>
              <a:rPr lang="en-US" sz="4100" spc="-40" dirty="0">
                <a:solidFill>
                  <a:schemeClr val="accent1"/>
                </a:solidFill>
              </a:rPr>
            </a:br>
            <a:r>
              <a:rPr lang="en-US" sz="4100" spc="-40" dirty="0">
                <a:solidFill>
                  <a:schemeClr val="accent1"/>
                </a:solidFill>
              </a:rPr>
              <a:t>(Titus 2.1-14)</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295634" y="2286000"/>
            <a:ext cx="6428300" cy="4382932"/>
          </a:xfrm>
        </p:spPr>
        <p:txBody>
          <a:bodyPr vert="horz" lIns="91440" tIns="45720" rIns="91440" bIns="45720" rtlCol="0">
            <a:normAutofit fontScale="85000" lnSpcReduction="10000"/>
          </a:bodyPr>
          <a:lstStyle/>
          <a:p>
            <a:pPr indent="-228600">
              <a:lnSpc>
                <a:spcPct val="100000"/>
              </a:lnSpc>
              <a:buFont typeface="Arial" panose="020B0604020202020204" pitchFamily="34" charset="0"/>
              <a:buChar char="•"/>
            </a:pPr>
            <a:r>
              <a:rPr lang="en-US" dirty="0"/>
              <a:t>Why is doctrine important? It reminds of our relationship with our Lord and our responsibilities attitudes towards others because of that relationship.</a:t>
            </a:r>
          </a:p>
          <a:p>
            <a:pPr indent="-228600">
              <a:lnSpc>
                <a:spcPct val="100000"/>
              </a:lnSpc>
              <a:buFont typeface="Arial" panose="020B0604020202020204" pitchFamily="34" charset="0"/>
              <a:buChar char="•"/>
            </a:pPr>
            <a:r>
              <a:rPr lang="en-US" dirty="0"/>
              <a:t>Older men: are you leading in love? Are you self-controlled? Are you steadfast in care for the Lord and His people? If you aren’t, how can you be more dedicated?</a:t>
            </a:r>
          </a:p>
          <a:p>
            <a:pPr indent="-228600">
              <a:lnSpc>
                <a:spcPct val="100000"/>
              </a:lnSpc>
              <a:buFont typeface="Arial" panose="020B0604020202020204" pitchFamily="34" charset="0"/>
              <a:buChar char="•"/>
            </a:pPr>
            <a:r>
              <a:rPr lang="en-US" dirty="0"/>
              <a:t>Older women: Are you reverent? Do you take your responsibility as a teacher seriously? Do you live as an example to those who look up to you?</a:t>
            </a:r>
          </a:p>
          <a:p>
            <a:pPr indent="-228600">
              <a:lnSpc>
                <a:spcPct val="100000"/>
              </a:lnSpc>
              <a:buFont typeface="Arial" panose="020B0604020202020204" pitchFamily="34" charset="0"/>
              <a:buChar char="•"/>
            </a:pPr>
            <a:r>
              <a:rPr lang="en-US" dirty="0"/>
              <a:t>God has redeemed all of us. That means we need to be dedicated to the service of one another and showing the hope within us through the works we do. </a:t>
            </a:r>
          </a:p>
          <a:p>
            <a:pPr indent="-228600">
              <a:lnSpc>
                <a:spcPct val="100000"/>
              </a:lnSpc>
              <a:buFont typeface="Arial" panose="020B0604020202020204" pitchFamily="34" charset="0"/>
              <a:buChar char="•"/>
            </a:pPr>
            <a:endParaRPr lang="en-US" sz="1700" dirty="0"/>
          </a:p>
        </p:txBody>
      </p:sp>
      <p:pic>
        <p:nvPicPr>
          <p:cNvPr id="8" name="Picture Placeholder 7">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a:blip r:embed="rId2"/>
          <a:srcRect t="8537" b="8537"/>
          <a:stretch/>
        </p:blipFill>
        <p:spPr>
          <a:xfrm>
            <a:off x="7086601" y="10"/>
            <a:ext cx="5105400" cy="6857990"/>
          </a:xfrm>
          <a:prstGeom prst="rect">
            <a:avLst/>
          </a:prstGeom>
        </p:spPr>
      </p:pic>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srgbClr val="FFFFFF"/>
                </a:solidFill>
                <a:effectLst/>
                <a:uLnTx/>
                <a:uFillTx/>
                <a:latin typeface="Avenir Next LT Pro"/>
                <a:ea typeface="+mn-ea"/>
                <a:cs typeface="+mn-cs"/>
              </a:rPr>
              <a:t>2023</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44D815C-8BF3-4ECF-A945-A2A7C2983AF9}" type="slidenum">
              <a:rPr kumimoji="0" lang="en-US" sz="1050" b="0" i="0" u="none" strike="noStrike" kern="1200" cap="none" spc="0" normalizeH="0" baseline="0" noProof="0">
                <a:ln>
                  <a:noFill/>
                </a:ln>
                <a:solidFill>
                  <a:srgbClr val="FFFFFF"/>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Avenir Next LT Pro"/>
              <a:ea typeface="+mn-ea"/>
              <a:cs typeface="+mn-cs"/>
            </a:endParaRPr>
          </a:p>
        </p:txBody>
      </p:sp>
    </p:spTree>
    <p:extLst>
      <p:ext uri="{BB962C8B-B14F-4D97-AF65-F5344CB8AC3E}">
        <p14:creationId xmlns:p14="http://schemas.microsoft.com/office/powerpoint/2010/main" val="3921762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8ACEB-F060-05A6-4B77-E842DB265FAB}"/>
              </a:ext>
            </a:extLst>
          </p:cNvPr>
          <p:cNvSpPr>
            <a:spLocks noGrp="1"/>
          </p:cNvSpPr>
          <p:nvPr>
            <p:ph type="title"/>
          </p:nvPr>
        </p:nvSpPr>
        <p:spPr>
          <a:xfrm>
            <a:off x="199278" y="2206934"/>
            <a:ext cx="2771138" cy="3736665"/>
          </a:xfrm>
        </p:spPr>
        <p:txBody>
          <a:bodyPr>
            <a:normAutofit/>
          </a:bodyPr>
          <a:lstStyle/>
          <a:p>
            <a:r>
              <a:rPr lang="en-US" sz="4400" dirty="0"/>
              <a:t>Final </a:t>
            </a:r>
            <a:br>
              <a:rPr lang="en-US" sz="4400" dirty="0"/>
            </a:br>
            <a:r>
              <a:rPr lang="en-US" sz="4400" dirty="0"/>
              <a:t>Thoughts</a:t>
            </a:r>
          </a:p>
        </p:txBody>
      </p:sp>
      <p:sp>
        <p:nvSpPr>
          <p:cNvPr id="4" name="Content Placeholder 3">
            <a:extLst>
              <a:ext uri="{FF2B5EF4-FFF2-40B4-BE49-F238E27FC236}">
                <a16:creationId xmlns:a16="http://schemas.microsoft.com/office/drawing/2014/main" id="{ACE7653D-5447-88B8-9578-1A495F92E3DA}"/>
              </a:ext>
            </a:extLst>
          </p:cNvPr>
          <p:cNvSpPr>
            <a:spLocks noGrp="1"/>
          </p:cNvSpPr>
          <p:nvPr>
            <p:ph sz="quarter" idx="14"/>
          </p:nvPr>
        </p:nvSpPr>
        <p:spPr>
          <a:xfrm>
            <a:off x="3274500" y="1700366"/>
            <a:ext cx="8607425" cy="4749800"/>
          </a:xfrm>
        </p:spPr>
        <p:txBody>
          <a:bodyPr>
            <a:normAutofit/>
          </a:bodyPr>
          <a:lstStyle/>
          <a:p>
            <a:pPr marL="514350" indent="-514350">
              <a:buFont typeface="+mj-lt"/>
              <a:buAutoNum type="romanLcPeriod"/>
            </a:pPr>
            <a:r>
              <a:rPr lang="en-US" dirty="0"/>
              <a:t>Are you reading your Bible every day? Are you challenging your understanding of the text? Are you looking to challenge yourself to follow the righteous commands of the Lord?</a:t>
            </a:r>
          </a:p>
          <a:p>
            <a:pPr marL="514350" indent="-514350">
              <a:buFont typeface="+mj-lt"/>
              <a:buAutoNum type="romanLcPeriod"/>
            </a:pPr>
            <a:r>
              <a:rPr lang="en-US" dirty="0"/>
              <a:t>Are you making efforts to reach younger generations in kindness? Are you being considerate and seeking to mentor them? What could you be doing better?</a:t>
            </a:r>
          </a:p>
          <a:p>
            <a:pPr marL="0" indent="0">
              <a:buNone/>
            </a:pPr>
            <a:endParaRPr lang="en-US" dirty="0"/>
          </a:p>
        </p:txBody>
      </p:sp>
      <p:sp>
        <p:nvSpPr>
          <p:cNvPr id="5" name="Date Placeholder 4">
            <a:extLst>
              <a:ext uri="{FF2B5EF4-FFF2-40B4-BE49-F238E27FC236}">
                <a16:creationId xmlns:a16="http://schemas.microsoft.com/office/drawing/2014/main" id="{5CF8C510-6CDB-B5FB-0066-F772B9949CCD}"/>
              </a:ext>
            </a:extLst>
          </p:cNvPr>
          <p:cNvSpPr>
            <a:spLocks noGrp="1"/>
          </p:cNvSpPr>
          <p:nvPr>
            <p:ph type="dt" sz="half" idx="10"/>
          </p:nvPr>
        </p:nvSpPr>
        <p:spPr/>
        <p:txBody>
          <a:bodyPr/>
          <a:lstStyle/>
          <a:p>
            <a:pPr>
              <a:defRPr/>
            </a:pPr>
            <a:r>
              <a:rPr lang="en-US" dirty="0">
                <a:solidFill>
                  <a:prstClr val="black"/>
                </a:solidFill>
              </a:rPr>
              <a:t>2023</a:t>
            </a:r>
          </a:p>
        </p:txBody>
      </p:sp>
      <p:sp>
        <p:nvSpPr>
          <p:cNvPr id="6" name="Slide Number Placeholder 5">
            <a:extLst>
              <a:ext uri="{FF2B5EF4-FFF2-40B4-BE49-F238E27FC236}">
                <a16:creationId xmlns:a16="http://schemas.microsoft.com/office/drawing/2014/main" id="{DB15A9F3-B733-5D17-743F-53DBEEAB29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973846063"/>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2.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{5C9B9A15-3643-440B-895A-F730EB19EF05}tf89117832_win32</Template>
  <TotalTime>719</TotalTime>
  <Words>505</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Avenir Next LT Pro</vt:lpstr>
      <vt:lpstr>Calibri</vt:lpstr>
      <vt:lpstr>ColorBlockVTI</vt:lpstr>
      <vt:lpstr>Between Old and Young</vt:lpstr>
      <vt:lpstr>Learning from an older Jesus (Mark 10.17-31)</vt:lpstr>
      <vt:lpstr>“Do your best to present yourself to God as one approved…”  (2 Timothy 2:14-26)</vt:lpstr>
      <vt:lpstr>“Show yourself in all respects to be a model of good works…”  (Titus 2.1-14)</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Between Young and Old</dc:title>
  <dc:creator>Alexander Newman</dc:creator>
  <cp:lastModifiedBy>Alexander Newman</cp:lastModifiedBy>
  <cp:revision>3</cp:revision>
  <dcterms:created xsi:type="dcterms:W3CDTF">2023-03-26T03:41:25Z</dcterms:created>
  <dcterms:modified xsi:type="dcterms:W3CDTF">2023-04-02T12:35:12Z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