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1"/>
  </p:notesMasterIdLst>
  <p:sldIdLst>
    <p:sldId id="328" r:id="rId2"/>
    <p:sldId id="318" r:id="rId3"/>
    <p:sldId id="329" r:id="rId4"/>
    <p:sldId id="330" r:id="rId5"/>
    <p:sldId id="335" r:id="rId6"/>
    <p:sldId id="336" r:id="rId7"/>
    <p:sldId id="331" r:id="rId8"/>
    <p:sldId id="332" r:id="rId9"/>
    <p:sldId id="33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B6461-FA3B-460E-9ED2-C56CDEF19EBB}" type="datetimeFigureOut">
              <a:rPr lang="en-US" smtClean="0"/>
              <a:t>5/21/2023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2D55A-F29E-4913-972C-D5252B17F56C}" type="slidenum">
              <a:rPr lang="en-US" smtClean="0"/>
              <a:t>‹#›</a:t>
            </a:fld>
            <a:endParaRPr lang="en-US"/>
          </a:p>
        </p:txBody>
      </p:sp>
    </p:spTree>
    <p:extLst>
      <p:ext uri="{BB962C8B-B14F-4D97-AF65-F5344CB8AC3E}">
        <p14:creationId xmlns:p14="http://schemas.microsoft.com/office/powerpoint/2010/main" val="118576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40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anchor="t">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4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52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1403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73168"/>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3F985769-113A-DF15-0359-78B06126CA60}"/>
              </a:ext>
            </a:extLst>
          </p:cNvPr>
          <p:cNvSpPr>
            <a:spLocks noGrp="1"/>
          </p:cNvSpPr>
          <p:nvPr>
            <p:ph type="body" idx="10"/>
          </p:nvPr>
        </p:nvSpPr>
        <p:spPr>
          <a:xfrm>
            <a:off x="1153668" y="3666744"/>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172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2544268"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2474253" y="4413884"/>
            <a:ext cx="2194560" cy="569595"/>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996670"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4932063" y="4394081"/>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7449072"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7394625" y="4413885"/>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64" name="Footer Placeholder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a:lstStyle/>
          <a:p>
            <a:r>
              <a:rPr lang="en-US" dirty="0"/>
              <a:t>Presentation title</a:t>
            </a:r>
          </a:p>
        </p:txBody>
      </p:sp>
      <p:sp>
        <p:nvSpPr>
          <p:cNvPr id="65" name="Slide Number Placeholder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6922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numb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fabric&#10;&#10;Description automatically generated">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Picture 4" descr="A picture containing flower, plant&#10;&#10;Description automatically generated">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6" name="Text Placeholder 2">
            <a:extLst>
              <a:ext uri="{FF2B5EF4-FFF2-40B4-BE49-F238E27FC236}">
                <a16:creationId xmlns:a16="http://schemas.microsoft.com/office/drawing/2014/main" id="{F42F01A6-2296-3E1F-EF81-CA2E24A87578}"/>
              </a:ext>
            </a:extLst>
          </p:cNvPr>
          <p:cNvSpPr>
            <a:spLocks noGrp="1"/>
          </p:cNvSpPr>
          <p:nvPr>
            <p:ph type="body" idx="10"/>
          </p:nvPr>
        </p:nvSpPr>
        <p:spPr>
          <a:xfrm>
            <a:off x="872119" y="1437615"/>
            <a:ext cx="3922776" cy="457200"/>
          </a:xfrm>
        </p:spPr>
        <p:txBody>
          <a:bodyPr anchor="ctr">
            <a:normAutofit/>
          </a:bodyPr>
          <a:lstStyle>
            <a:lvl1pPr marL="0" indent="0" algn="ctr">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ooter Placeholder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a:lstStyle>
            <a:lvl1pPr algn="ctr">
              <a:defRPr/>
            </a:lvl1pPr>
          </a:lstStyle>
          <a:p>
            <a:r>
              <a:rPr lang="en-US" dirty="0"/>
              <a:t>Presentation title</a:t>
            </a:r>
          </a:p>
        </p:txBody>
      </p:sp>
      <p:sp>
        <p:nvSpPr>
          <p:cNvPr id="20" name="Slide Number Placeholder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1730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10" name="Titl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a:noAutofit/>
          </a:bodyPr>
          <a:lstStyle>
            <a:lvl1pPr algn="ctr">
              <a:defRPr sz="2000">
                <a:solidFill>
                  <a:schemeClr val="accent3"/>
                </a:solidFill>
                <a:latin typeface="+mn-lt"/>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anchor="ctr"/>
          <a:lstStyle>
            <a:lvl1pPr marL="0" indent="0" algn="ctr">
              <a:buNone/>
              <a:defRPr/>
            </a:lvl1pPr>
          </a:lstStyle>
          <a:p>
            <a:r>
              <a:rPr lang="en-US"/>
              <a:t>Click icon to add picture</a:t>
            </a: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15" name="Slide Number Placeholder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1685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
        <p:nvSpPr>
          <p:cNvPr id="8" name="Content Placeholder 2">
            <a:extLst>
              <a:ext uri="{FF2B5EF4-FFF2-40B4-BE49-F238E27FC236}">
                <a16:creationId xmlns:a16="http://schemas.microsoft.com/office/drawing/2014/main" id="{3A8DD443-A9C0-3688-DC5F-5ABBF5A61A62}"/>
              </a:ext>
            </a:extLst>
          </p:cNvPr>
          <p:cNvSpPr>
            <a:spLocks noGrp="1"/>
          </p:cNvSpPr>
          <p:nvPr>
            <p:ph sz="half" idx="1"/>
          </p:nvPr>
        </p:nvSpPr>
        <p:spPr>
          <a:xfrm>
            <a:off x="838200" y="2628461"/>
            <a:ext cx="10515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98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9361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Tree>
    <p:extLst>
      <p:ext uri="{BB962C8B-B14F-4D97-AF65-F5344CB8AC3E}">
        <p14:creationId xmlns:p14="http://schemas.microsoft.com/office/powerpoint/2010/main" val="243120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hree colum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84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882135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650E14D-E39D-DF6A-CCED-F51E11A7E57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pic>
        <p:nvPicPr>
          <p:cNvPr id="12" name="Picture 11" descr="Diagram, schematic&#10;&#10;Description automatically generated">
            <a:extLst>
              <a:ext uri="{FF2B5EF4-FFF2-40B4-BE49-F238E27FC236}">
                <a16:creationId xmlns:a16="http://schemas.microsoft.com/office/drawing/2014/main" id="{AD77D506-183A-24E8-E79F-C76D83F46E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475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303306" y="3920835"/>
            <a:ext cx="9585388" cy="878775"/>
          </a:xfrm>
        </p:spPr>
        <p:txBody>
          <a:bodyPr>
            <a:normAutofit fontScale="90000"/>
          </a:bodyPr>
          <a:lstStyle/>
          <a:p>
            <a:r>
              <a:rPr lang="en-US" sz="6600" dirty="0">
                <a:solidFill>
                  <a:srgbClr val="636532"/>
                </a:solidFill>
              </a:rPr>
              <a:t>Fruit and the Sweetness of God</a:t>
            </a:r>
          </a:p>
        </p:txBody>
      </p:sp>
    </p:spTree>
    <p:extLst>
      <p:ext uri="{BB962C8B-B14F-4D97-AF65-F5344CB8AC3E}">
        <p14:creationId xmlns:p14="http://schemas.microsoft.com/office/powerpoint/2010/main" val="23130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b="1" kern="1200" dirty="0">
                <a:latin typeface="+mj-lt"/>
                <a:ea typeface="+mj-ea"/>
                <a:cs typeface="+mj-cs"/>
              </a:rPr>
              <a:t>“Will you not be accepted?” (Genesis 4.1-16)</a:t>
            </a: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8755" y="2480216"/>
            <a:ext cx="5364879" cy="4068366"/>
          </a:xfrm>
          <a:prstGeom prst="rect">
            <a:avLst/>
          </a:prstGeom>
          <a:noFill/>
        </p:spPr>
      </p:pic>
      <p:sp>
        <p:nvSpPr>
          <p:cNvPr id="9" name="TextBox 8">
            <a:extLst>
              <a:ext uri="{FF2B5EF4-FFF2-40B4-BE49-F238E27FC236}">
                <a16:creationId xmlns:a16="http://schemas.microsoft.com/office/drawing/2014/main" id="{59F86F35-24AB-0657-4520-E7813627F3A7}"/>
              </a:ext>
            </a:extLst>
          </p:cNvPr>
          <p:cNvSpPr txBox="1"/>
          <p:nvPr/>
        </p:nvSpPr>
        <p:spPr>
          <a:xfrm>
            <a:off x="5745018" y="2628461"/>
            <a:ext cx="5608782" cy="3920121"/>
          </a:xfrm>
          <a:prstGeom prst="rect">
            <a:avLst/>
          </a:prstGeom>
        </p:spPr>
        <p:txBody>
          <a:bodyPr vert="horz" lIns="91440" tIns="45720" rIns="91440" bIns="45720" rtlCol="0">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400" kern="100" dirty="0">
              <a:solidFill>
                <a:schemeClr val="accent3"/>
              </a:solidFill>
              <a:effectLst/>
              <a:latin typeface="Gisha" panose="020B0502040204020203" pitchFamily="34" charset="-79"/>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endParaRPr>
          </a:p>
        </p:txBody>
      </p:sp>
      <p:sp>
        <p:nvSpPr>
          <p:cNvPr id="4" name="TextBox 3">
            <a:extLst>
              <a:ext uri="{FF2B5EF4-FFF2-40B4-BE49-F238E27FC236}">
                <a16:creationId xmlns:a16="http://schemas.microsoft.com/office/drawing/2014/main" id="{9C554603-B568-1893-20AD-56DA2F24F30C}"/>
              </a:ext>
            </a:extLst>
          </p:cNvPr>
          <p:cNvSpPr txBox="1"/>
          <p:nvPr/>
        </p:nvSpPr>
        <p:spPr>
          <a:xfrm>
            <a:off x="5452024" y="2455569"/>
            <a:ext cx="6739976" cy="435850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600" kern="100" dirty="0">
                <a:solidFill>
                  <a:schemeClr val="accent3"/>
                </a:solidFill>
                <a:effectLst/>
                <a:ea typeface="Calibri" panose="020F0502020204030204" pitchFamily="34" charset="0"/>
                <a:cs typeface="Times New Roman" panose="02020603050405020304" pitchFamily="18" charset="0"/>
              </a:rPr>
              <a:t>After the call to “be fruitful and multiply”, man falls but still is blessed with two sons – Cain and Abel.</a:t>
            </a:r>
          </a:p>
          <a:p>
            <a:pPr marL="342900" marR="0" lvl="0" indent="-342900">
              <a:lnSpc>
                <a:spcPct val="107000"/>
              </a:lnSpc>
              <a:spcBef>
                <a:spcPts val="0"/>
              </a:spcBef>
              <a:spcAft>
                <a:spcPts val="0"/>
              </a:spcAft>
              <a:buFont typeface="Symbol" panose="05050102010706020507" pitchFamily="18" charset="2"/>
              <a:buChar char=""/>
            </a:pPr>
            <a:r>
              <a:rPr lang="en-US" sz="2600" kern="100" dirty="0">
                <a:solidFill>
                  <a:schemeClr val="accent3"/>
                </a:solidFill>
                <a:effectLst/>
                <a:ea typeface="Calibri" panose="020F0502020204030204" pitchFamily="34" charset="0"/>
                <a:cs typeface="Times New Roman" panose="02020603050405020304" pitchFamily="18" charset="0"/>
              </a:rPr>
              <a:t>Cain brings </a:t>
            </a:r>
            <a:r>
              <a:rPr lang="en-US" sz="2600" u="sng" kern="100" dirty="0">
                <a:solidFill>
                  <a:schemeClr val="accent3"/>
                </a:solidFill>
                <a:effectLst/>
                <a:ea typeface="Calibri" panose="020F0502020204030204" pitchFamily="34" charset="0"/>
                <a:cs typeface="Times New Roman" panose="02020603050405020304" pitchFamily="18" charset="0"/>
              </a:rPr>
              <a:t>fruit</a:t>
            </a:r>
            <a:r>
              <a:rPr lang="en-US" sz="2600" kern="100" dirty="0">
                <a:solidFill>
                  <a:schemeClr val="accent3"/>
                </a:solidFill>
                <a:effectLst/>
                <a:ea typeface="Calibri" panose="020F0502020204030204" pitchFamily="34" charset="0"/>
                <a:cs typeface="Times New Roman" panose="02020603050405020304" pitchFamily="18" charset="0"/>
              </a:rPr>
              <a:t> of the field, in contrast to his brother Abel’s first of his livestock. The problem isn’t the substance of the sacrifice, but rather the attitude of heart.</a:t>
            </a:r>
          </a:p>
          <a:p>
            <a:pPr marL="342900" marR="0" lvl="0" indent="-342900">
              <a:lnSpc>
                <a:spcPct val="107000"/>
              </a:lnSpc>
              <a:spcBef>
                <a:spcPts val="0"/>
              </a:spcBef>
              <a:spcAft>
                <a:spcPts val="800"/>
              </a:spcAft>
              <a:buFont typeface="Symbol" panose="05050102010706020507" pitchFamily="18" charset="2"/>
              <a:buChar char=""/>
            </a:pPr>
            <a:r>
              <a:rPr lang="en-US" sz="2600" kern="100" dirty="0">
                <a:solidFill>
                  <a:schemeClr val="accent3"/>
                </a:solidFill>
                <a:effectLst/>
                <a:ea typeface="Calibri" panose="020F0502020204030204" pitchFamily="34" charset="0"/>
                <a:cs typeface="Times New Roman" panose="02020603050405020304" pitchFamily="18" charset="0"/>
              </a:rPr>
              <a:t>Cain is punished but still is shown mercy by God despite his brokenness. The same goes for all of us.</a:t>
            </a:r>
          </a:p>
        </p:txBody>
      </p:sp>
    </p:spTree>
    <p:extLst>
      <p:ext uri="{BB962C8B-B14F-4D97-AF65-F5344CB8AC3E}">
        <p14:creationId xmlns:p14="http://schemas.microsoft.com/office/powerpoint/2010/main" val="264560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b="1" kern="1200" dirty="0">
                <a:latin typeface="+mj-lt"/>
                <a:ea typeface="+mj-ea"/>
                <a:cs typeface="+mj-cs"/>
              </a:rPr>
              <a:t>Fear greater than the Fruit </a:t>
            </a:r>
            <a:br>
              <a:rPr lang="en-US" b="1" kern="1200" dirty="0">
                <a:latin typeface="+mj-lt"/>
                <a:ea typeface="+mj-ea"/>
                <a:cs typeface="+mj-cs"/>
              </a:rPr>
            </a:br>
            <a:r>
              <a:rPr lang="en-US" b="1" kern="1200" dirty="0">
                <a:latin typeface="+mj-lt"/>
                <a:ea typeface="+mj-ea"/>
                <a:cs typeface="+mj-cs"/>
              </a:rPr>
              <a:t>(Numbers 13.17-33)</a:t>
            </a:r>
          </a:p>
        </p:txBody>
      </p:sp>
      <p:sp>
        <p:nvSpPr>
          <p:cNvPr id="4" name="TextBox 3">
            <a:extLst>
              <a:ext uri="{FF2B5EF4-FFF2-40B4-BE49-F238E27FC236}">
                <a16:creationId xmlns:a16="http://schemas.microsoft.com/office/drawing/2014/main" id="{57D5055B-01F2-CBAC-58D7-8CEF2B3B49EE}"/>
              </a:ext>
            </a:extLst>
          </p:cNvPr>
          <p:cNvSpPr txBox="1"/>
          <p:nvPr/>
        </p:nvSpPr>
        <p:spPr>
          <a:xfrm>
            <a:off x="838200" y="2628461"/>
            <a:ext cx="5181600" cy="3548501"/>
          </a:xfrm>
          <a:prstGeom prst="rect">
            <a:avLst/>
          </a:prstGeom>
        </p:spPr>
        <p:txBody>
          <a:bodyPr vert="horz" lIns="91440" tIns="45720" rIns="91440" bIns="45720" rtlCol="0">
            <a:normAutofit/>
          </a:bodyPr>
          <a:lstStyle/>
          <a:p>
            <a:pPr marL="342900" marR="0" lvl="0" indent="-228600">
              <a:lnSpc>
                <a:spcPct val="90000"/>
              </a:lnSpc>
              <a:spcBef>
                <a:spcPts val="0"/>
              </a:spcBef>
              <a:spcAft>
                <a:spcPts val="0"/>
              </a:spcAft>
              <a:buClr>
                <a:srgbClr val="73292A"/>
              </a:buClr>
              <a:buFont typeface="Arial" panose="020B0604020202020204" pitchFamily="34" charset="0"/>
              <a:buChar char="•"/>
            </a:pPr>
            <a:endParaRPr lang="en-US" sz="2200" dirty="0">
              <a:solidFill>
                <a:schemeClr val="accent3"/>
              </a:solidFill>
              <a:effectLst/>
            </a:endParaRP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rotWithShape="1">
          <a:blip r:embed="rId2">
            <a:extLst>
              <a:ext uri="{28A0092B-C50C-407E-A947-70E740481C1C}">
                <a14:useLocalDpi xmlns:a14="http://schemas.microsoft.com/office/drawing/2010/main" val="0"/>
              </a:ext>
            </a:extLst>
          </a:blip>
          <a:srcRect t="5670" b="2407"/>
          <a:stretch/>
        </p:blipFill>
        <p:spPr>
          <a:xfrm>
            <a:off x="6297741" y="2438400"/>
            <a:ext cx="5721077" cy="3917950"/>
          </a:xfrm>
          <a:prstGeom prst="rect">
            <a:avLst/>
          </a:prstGeom>
          <a:noFill/>
        </p:spPr>
      </p:pic>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94A09A9-5501-47C1-A89A-A340965A2BE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effectLst/>
              <a:uLnTx/>
              <a:uFillTx/>
            </a:endParaRPr>
          </a:p>
        </p:txBody>
      </p:sp>
      <p:sp>
        <p:nvSpPr>
          <p:cNvPr id="9" name="TextBox 8">
            <a:extLst>
              <a:ext uri="{FF2B5EF4-FFF2-40B4-BE49-F238E27FC236}">
                <a16:creationId xmlns:a16="http://schemas.microsoft.com/office/drawing/2014/main" id="{59F86F35-24AB-0657-4520-E7813627F3A7}"/>
              </a:ext>
            </a:extLst>
          </p:cNvPr>
          <p:cNvSpPr txBox="1"/>
          <p:nvPr/>
        </p:nvSpPr>
        <p:spPr>
          <a:xfrm>
            <a:off x="838200" y="2628461"/>
            <a:ext cx="5181600" cy="3548501"/>
          </a:xfrm>
          <a:prstGeom prst="rect">
            <a:avLst/>
          </a:prstGeom>
        </p:spPr>
        <p:txBody>
          <a:bodyPr vert="horz" lIns="91440" tIns="45720" rIns="91440" bIns="45720" rtlCol="0">
            <a:normAutofit/>
          </a:bodyPr>
          <a:lstStyle/>
          <a:p>
            <a:pPr marL="285750" marR="0" lvl="0" indent="-228600" fontAlgn="auto">
              <a:lnSpc>
                <a:spcPct val="90000"/>
              </a:lnSpc>
              <a:spcBef>
                <a:spcPts val="0"/>
              </a:spcBef>
              <a:spcAft>
                <a:spcPts val="600"/>
              </a:spcAft>
              <a:buClr>
                <a:srgbClr val="73292A"/>
              </a:buClr>
              <a:buSzTx/>
              <a:buFont typeface="Arial" panose="020B0604020202020204" pitchFamily="34" charset="0"/>
              <a:buChar char="•"/>
              <a:tabLst/>
              <a:defRPr/>
            </a:pPr>
            <a:endParaRPr kumimoji="0" lang="en-US" sz="2400" b="0" i="0" u="none" strike="noStrike" cap="none" spc="0" normalizeH="0" baseline="0" noProof="0" dirty="0">
              <a:ln>
                <a:noFill/>
              </a:ln>
              <a:solidFill>
                <a:schemeClr val="accent3"/>
              </a:solidFill>
              <a:effectLst/>
              <a:uLnTx/>
              <a:uFillTx/>
            </a:endParaRPr>
          </a:p>
        </p:txBody>
      </p:sp>
      <p:sp>
        <p:nvSpPr>
          <p:cNvPr id="5" name="TextBox 4">
            <a:extLst>
              <a:ext uri="{FF2B5EF4-FFF2-40B4-BE49-F238E27FC236}">
                <a16:creationId xmlns:a16="http://schemas.microsoft.com/office/drawing/2014/main" id="{5A8C575A-ADC5-2FD1-ABE7-93A88723F148}"/>
              </a:ext>
            </a:extLst>
          </p:cNvPr>
          <p:cNvSpPr txBox="1"/>
          <p:nvPr/>
        </p:nvSpPr>
        <p:spPr>
          <a:xfrm>
            <a:off x="47643" y="2449073"/>
            <a:ext cx="6124559" cy="4401205"/>
          </a:xfrm>
          <a:prstGeom prst="rect">
            <a:avLst/>
          </a:prstGeom>
          <a:noFill/>
        </p:spPr>
        <p:txBody>
          <a:bodyPr wrap="square">
            <a:spAutoFit/>
          </a:bodyPr>
          <a:lstStyle/>
          <a:p>
            <a:r>
              <a:rPr lang="en-US" dirty="0"/>
              <a:t>• </a:t>
            </a:r>
            <a:r>
              <a:rPr lang="en-US" sz="2800" dirty="0">
                <a:solidFill>
                  <a:schemeClr val="accent3"/>
                </a:solidFill>
              </a:rPr>
              <a:t>The path Caleb shows is one of faithfulness. The land is being given to them, so surely, they can take it.</a:t>
            </a:r>
          </a:p>
          <a:p>
            <a:r>
              <a:rPr lang="en-US" sz="2800" dirty="0">
                <a:solidFill>
                  <a:schemeClr val="accent3"/>
                </a:solidFill>
              </a:rPr>
              <a:t>• Despite the tremendous </a:t>
            </a:r>
            <a:r>
              <a:rPr lang="en-US" sz="2800" u="sng" dirty="0">
                <a:solidFill>
                  <a:schemeClr val="accent3"/>
                </a:solidFill>
              </a:rPr>
              <a:t>fruit</a:t>
            </a:r>
            <a:r>
              <a:rPr lang="en-US" sz="2800" dirty="0">
                <a:solidFill>
                  <a:schemeClr val="accent3"/>
                </a:solidFill>
              </a:rPr>
              <a:t> and obvious blessing of being in the land, the people chose instead to fear. They were so focused on the height of the people and the size of the cities, they forgot the wonder of the God who had brought them out of their distress time after time.</a:t>
            </a:r>
          </a:p>
        </p:txBody>
      </p:sp>
    </p:spTree>
    <p:extLst>
      <p:ext uri="{BB962C8B-B14F-4D97-AF65-F5344CB8AC3E}">
        <p14:creationId xmlns:p14="http://schemas.microsoft.com/office/powerpoint/2010/main" val="30953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5380-287F-F158-CCAC-78795F4EE11F}"/>
              </a:ext>
            </a:extLst>
          </p:cNvPr>
          <p:cNvSpPr>
            <a:spLocks noGrp="1"/>
          </p:cNvSpPr>
          <p:nvPr>
            <p:ph type="title"/>
          </p:nvPr>
        </p:nvSpPr>
        <p:spPr/>
        <p:txBody>
          <a:bodyPr/>
          <a:lstStyle/>
          <a:p>
            <a:r>
              <a:rPr lang="en-US" dirty="0"/>
              <a:t>A Tree is Known By its Fruit </a:t>
            </a:r>
            <a:br>
              <a:rPr lang="en-US" dirty="0"/>
            </a:br>
            <a:r>
              <a:rPr lang="en-US" dirty="0"/>
              <a:t>(Matthew 12.33-37 &amp; Luke 6.43-45)</a:t>
            </a:r>
          </a:p>
        </p:txBody>
      </p:sp>
      <p:sp>
        <p:nvSpPr>
          <p:cNvPr id="3" name="Content Placeholder 2">
            <a:extLst>
              <a:ext uri="{FF2B5EF4-FFF2-40B4-BE49-F238E27FC236}">
                <a16:creationId xmlns:a16="http://schemas.microsoft.com/office/drawing/2014/main" id="{BFE17003-5D85-B1BF-76A0-A9D8FBC09FE5}"/>
              </a:ext>
            </a:extLst>
          </p:cNvPr>
          <p:cNvSpPr>
            <a:spLocks noGrp="1"/>
          </p:cNvSpPr>
          <p:nvPr>
            <p:ph sz="half" idx="1"/>
          </p:nvPr>
        </p:nvSpPr>
        <p:spPr>
          <a:xfrm>
            <a:off x="103909" y="2396837"/>
            <a:ext cx="5915891" cy="4080164"/>
          </a:xfrm>
        </p:spPr>
        <p:txBody>
          <a:bodyPr>
            <a:normAutofit fontScale="77500" lnSpcReduction="20000"/>
          </a:bodyPr>
          <a:lstStyle/>
          <a:p>
            <a:r>
              <a:rPr lang="en-US" sz="3100" dirty="0"/>
              <a:t>“</a:t>
            </a:r>
            <a:r>
              <a:rPr lang="en-US" sz="3100" b="1" dirty="0"/>
              <a:t>Either make the tree good and its </a:t>
            </a:r>
            <a:r>
              <a:rPr lang="en-US" sz="3100" b="1" u="sng" dirty="0"/>
              <a:t>fruit</a:t>
            </a:r>
            <a:r>
              <a:rPr lang="en-US" sz="3100" b="1" dirty="0"/>
              <a:t> good, or make the tree bad and its fruit bad, for the tree is known by its </a:t>
            </a:r>
            <a:r>
              <a:rPr lang="en-US" sz="3100" b="1" u="sng" dirty="0"/>
              <a:t>fruit</a:t>
            </a:r>
            <a:r>
              <a:rPr lang="en-US" sz="3100" b="1" dirty="0"/>
              <a:t>. You brood of vipers! How can you speak good, when you are evil? For out of the abundance of the heart the mouth speaks. The good person out of his good treasure brings forth good, and the evil person out of his evil treasure brings forth evil. I tell you, on the day of judgment people will give account for every careless word they speak, for by your words you will be justified, and by your words you will be condemned</a:t>
            </a:r>
            <a:r>
              <a:rPr lang="en-US" sz="3100" dirty="0"/>
              <a:t>.”</a:t>
            </a:r>
          </a:p>
          <a:p>
            <a:endParaRPr lang="en-US" sz="2400" dirty="0"/>
          </a:p>
          <a:p>
            <a:pPr marL="0" indent="0" algn="ctr">
              <a:buNone/>
            </a:pPr>
            <a:r>
              <a:rPr lang="en-US" sz="2400" dirty="0"/>
              <a:t>(</a:t>
            </a:r>
            <a:r>
              <a:rPr lang="en-US" sz="2400" b="1" dirty="0"/>
              <a:t>Matthew 12:33–37</a:t>
            </a:r>
            <a:r>
              <a:rPr lang="en-US" sz="2400" dirty="0"/>
              <a:t>)</a:t>
            </a:r>
          </a:p>
        </p:txBody>
      </p:sp>
      <p:sp>
        <p:nvSpPr>
          <p:cNvPr id="4" name="Content Placeholder 3">
            <a:extLst>
              <a:ext uri="{FF2B5EF4-FFF2-40B4-BE49-F238E27FC236}">
                <a16:creationId xmlns:a16="http://schemas.microsoft.com/office/drawing/2014/main" id="{73200DF7-9874-4741-96DC-507257282504}"/>
              </a:ext>
            </a:extLst>
          </p:cNvPr>
          <p:cNvSpPr>
            <a:spLocks noGrp="1"/>
          </p:cNvSpPr>
          <p:nvPr>
            <p:ph sz="half" idx="2"/>
          </p:nvPr>
        </p:nvSpPr>
        <p:spPr>
          <a:xfrm>
            <a:off x="6172201" y="2396837"/>
            <a:ext cx="5853543" cy="4080164"/>
          </a:xfrm>
        </p:spPr>
        <p:txBody>
          <a:bodyPr>
            <a:normAutofit fontScale="92500" lnSpcReduction="20000"/>
          </a:bodyPr>
          <a:lstStyle/>
          <a:p>
            <a:r>
              <a:rPr lang="en-US" dirty="0"/>
              <a:t>“</a:t>
            </a:r>
            <a:r>
              <a:rPr lang="en-US" b="1" dirty="0"/>
              <a:t>For no good tree bears bad </a:t>
            </a:r>
            <a:r>
              <a:rPr lang="en-US" b="1" u="sng" dirty="0"/>
              <a:t>fruit</a:t>
            </a:r>
            <a:r>
              <a:rPr lang="en-US" b="1" dirty="0"/>
              <a:t>, nor again does a bad tree bear good </a:t>
            </a:r>
            <a:r>
              <a:rPr lang="en-US" b="1" u="sng" dirty="0"/>
              <a:t>fruit</a:t>
            </a:r>
            <a:r>
              <a:rPr lang="en-US" b="1" dirty="0"/>
              <a:t>, for each tree is known by its own </a:t>
            </a:r>
            <a:r>
              <a:rPr lang="en-US" b="1" u="sng" dirty="0"/>
              <a:t>fruit</a:t>
            </a:r>
            <a:r>
              <a:rPr lang="en-US" b="1" dirty="0"/>
              <a:t>. For figs are not gathered from thornbushes, nor are grapes picked from a bramble bush. The good person out of the good treasure of his heart produces good, and the evil person out of his evil treasure produces evil, for out of the abundance of the heart his mouth speaks</a:t>
            </a:r>
            <a:r>
              <a:rPr lang="en-US" dirty="0"/>
              <a:t>.”</a:t>
            </a:r>
          </a:p>
          <a:p>
            <a:endParaRPr lang="en-US" dirty="0"/>
          </a:p>
          <a:p>
            <a:pPr marL="0" indent="0" algn="ctr">
              <a:buNone/>
            </a:pPr>
            <a:r>
              <a:rPr lang="en-US" dirty="0"/>
              <a:t>(</a:t>
            </a:r>
            <a:r>
              <a:rPr lang="en-US" b="1" dirty="0"/>
              <a:t>Luke 6:43–45</a:t>
            </a:r>
            <a:r>
              <a:rPr lang="en-US" dirty="0"/>
              <a:t>)</a:t>
            </a:r>
          </a:p>
        </p:txBody>
      </p:sp>
      <p:sp>
        <p:nvSpPr>
          <p:cNvPr id="6" name="Slide Number Placeholder 5">
            <a:extLst>
              <a:ext uri="{FF2B5EF4-FFF2-40B4-BE49-F238E27FC236}">
                <a16:creationId xmlns:a16="http://schemas.microsoft.com/office/drawing/2014/main" id="{2CE3310E-DA08-EFE7-05A9-2771DC20F873}"/>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89326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5380-287F-F158-CCAC-78795F4EE11F}"/>
              </a:ext>
            </a:extLst>
          </p:cNvPr>
          <p:cNvSpPr>
            <a:spLocks noGrp="1"/>
          </p:cNvSpPr>
          <p:nvPr>
            <p:ph type="title"/>
          </p:nvPr>
        </p:nvSpPr>
        <p:spPr/>
        <p:txBody>
          <a:bodyPr/>
          <a:lstStyle/>
          <a:p>
            <a:r>
              <a:rPr lang="en-US" dirty="0"/>
              <a:t>A Tree is Known By its Fruits </a:t>
            </a:r>
            <a:br>
              <a:rPr lang="en-US" dirty="0"/>
            </a:br>
            <a:r>
              <a:rPr lang="en-US" dirty="0"/>
              <a:t>(Matthew 12.33-37 &amp; Luke 6.43-45)</a:t>
            </a:r>
          </a:p>
        </p:txBody>
      </p:sp>
      <p:sp>
        <p:nvSpPr>
          <p:cNvPr id="3" name="Content Placeholder 2">
            <a:extLst>
              <a:ext uri="{FF2B5EF4-FFF2-40B4-BE49-F238E27FC236}">
                <a16:creationId xmlns:a16="http://schemas.microsoft.com/office/drawing/2014/main" id="{BFE17003-5D85-B1BF-76A0-A9D8FBC09FE5}"/>
              </a:ext>
            </a:extLst>
          </p:cNvPr>
          <p:cNvSpPr>
            <a:spLocks noGrp="1"/>
          </p:cNvSpPr>
          <p:nvPr>
            <p:ph sz="half" idx="1"/>
          </p:nvPr>
        </p:nvSpPr>
        <p:spPr>
          <a:xfrm>
            <a:off x="103909" y="2396837"/>
            <a:ext cx="5915891" cy="4080164"/>
          </a:xfrm>
        </p:spPr>
        <p:txBody>
          <a:bodyPr>
            <a:normAutofit lnSpcReduction="10000"/>
          </a:bodyPr>
          <a:lstStyle/>
          <a:p>
            <a:r>
              <a:rPr lang="en-US" dirty="0"/>
              <a:t>Hypocrisy is almost natural to humans – we are actors, able to move in and out of character. Jesus, however, teaches us that good </a:t>
            </a:r>
            <a:r>
              <a:rPr lang="en-US" u="sng" dirty="0"/>
              <a:t>fruit</a:t>
            </a:r>
            <a:r>
              <a:rPr lang="en-US" dirty="0"/>
              <a:t> and bad </a:t>
            </a:r>
            <a:r>
              <a:rPr lang="en-US" u="sng" dirty="0"/>
              <a:t>fruit</a:t>
            </a:r>
            <a:r>
              <a:rPr lang="en-US" dirty="0"/>
              <a:t> will come from the according trees. Bad </a:t>
            </a:r>
            <a:r>
              <a:rPr lang="en-US" u="sng" dirty="0"/>
              <a:t>fruit</a:t>
            </a:r>
            <a:r>
              <a:rPr lang="en-US" dirty="0"/>
              <a:t> is disobedience and good </a:t>
            </a:r>
            <a:r>
              <a:rPr lang="en-US" u="sng" dirty="0"/>
              <a:t>fruit</a:t>
            </a:r>
            <a:r>
              <a:rPr lang="en-US" dirty="0"/>
              <a:t> is obedience to Jesus’ words.</a:t>
            </a:r>
          </a:p>
          <a:p>
            <a:r>
              <a:rPr lang="en-US" dirty="0"/>
              <a:t>Our tongues and actions reveal the horrid brokenness of our souls. Fortunately, Jesus’ perfection can remake us and we can bear good </a:t>
            </a:r>
            <a:r>
              <a:rPr lang="en-US" u="sng" dirty="0"/>
              <a:t>fruit</a:t>
            </a:r>
            <a:r>
              <a:rPr lang="en-US" dirty="0"/>
              <a:t>.</a:t>
            </a:r>
          </a:p>
          <a:p>
            <a:endParaRPr lang="en-US" sz="2400" dirty="0"/>
          </a:p>
        </p:txBody>
      </p:sp>
      <p:pic>
        <p:nvPicPr>
          <p:cNvPr id="7" name="Content Placeholder 6" descr="A picture containing painting, art, drawing, tree&#10;&#10;Description automatically generated">
            <a:extLst>
              <a:ext uri="{FF2B5EF4-FFF2-40B4-BE49-F238E27FC236}">
                <a16:creationId xmlns:a16="http://schemas.microsoft.com/office/drawing/2014/main" id="{2872E26C-09A7-C946-6FDA-7984E74D49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87244"/>
            <a:ext cx="5853113" cy="3899636"/>
          </a:xfrm>
        </p:spPr>
      </p:pic>
      <p:sp>
        <p:nvSpPr>
          <p:cNvPr id="6" name="Slide Number Placeholder 5">
            <a:extLst>
              <a:ext uri="{FF2B5EF4-FFF2-40B4-BE49-F238E27FC236}">
                <a16:creationId xmlns:a16="http://schemas.microsoft.com/office/drawing/2014/main" id="{2CE3310E-DA08-EFE7-05A9-2771DC20F873}"/>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90774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b="1" kern="1200" dirty="0">
                <a:latin typeface="+mj-lt"/>
                <a:ea typeface="+mj-ea"/>
                <a:cs typeface="+mj-cs"/>
              </a:rPr>
              <a:t>The Fruit of the Vine </a:t>
            </a:r>
            <a:br>
              <a:rPr lang="en-US" b="1" kern="1200" dirty="0">
                <a:latin typeface="+mj-lt"/>
                <a:ea typeface="+mj-ea"/>
                <a:cs typeface="+mj-cs"/>
              </a:rPr>
            </a:br>
            <a:r>
              <a:rPr lang="en-US" b="1" kern="1200" dirty="0">
                <a:latin typeface="+mj-lt"/>
                <a:ea typeface="+mj-ea"/>
                <a:cs typeface="+mj-cs"/>
              </a:rPr>
              <a:t>(Luke 22.14-24)</a:t>
            </a: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extLst>
              <a:ext uri="{28A0092B-C50C-407E-A947-70E740481C1C}">
                <a14:useLocalDpi xmlns:a14="http://schemas.microsoft.com/office/drawing/2010/main" val="0"/>
              </a:ext>
            </a:extLst>
          </a:blip>
          <a:srcRect l="3273" r="3273"/>
          <a:stretch/>
        </p:blipFill>
        <p:spPr>
          <a:xfrm>
            <a:off x="378692" y="2514600"/>
            <a:ext cx="5712014" cy="3911743"/>
          </a:xfrm>
          <a:prstGeom prst="rect">
            <a:avLst/>
          </a:prstGeom>
          <a:noFill/>
        </p:spPr>
      </p:pic>
      <p:sp>
        <p:nvSpPr>
          <p:cNvPr id="9" name="TextBox 8">
            <a:extLst>
              <a:ext uri="{FF2B5EF4-FFF2-40B4-BE49-F238E27FC236}">
                <a16:creationId xmlns:a16="http://schemas.microsoft.com/office/drawing/2014/main" id="{59F86F35-24AB-0657-4520-E7813627F3A7}"/>
              </a:ext>
            </a:extLst>
          </p:cNvPr>
          <p:cNvSpPr txBox="1"/>
          <p:nvPr/>
        </p:nvSpPr>
        <p:spPr>
          <a:xfrm>
            <a:off x="6172200" y="2628461"/>
            <a:ext cx="5181600" cy="354850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
                <a:srgbClr val="73292A"/>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4A3A1C"/>
              </a:solidFill>
              <a:effectLst/>
              <a:uLnTx/>
              <a:uFillTx/>
              <a:latin typeface="Gill Sans Nova Light"/>
              <a:ea typeface="+mn-ea"/>
              <a:cs typeface="+mn-cs"/>
            </a:endParaRP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endParaRPr>
          </a:p>
        </p:txBody>
      </p:sp>
      <p:sp>
        <p:nvSpPr>
          <p:cNvPr id="4" name="TextBox 3">
            <a:extLst>
              <a:ext uri="{FF2B5EF4-FFF2-40B4-BE49-F238E27FC236}">
                <a16:creationId xmlns:a16="http://schemas.microsoft.com/office/drawing/2014/main" id="{94104B46-FE28-8D2A-4509-E9912B3D986A}"/>
              </a:ext>
            </a:extLst>
          </p:cNvPr>
          <p:cNvSpPr txBox="1"/>
          <p:nvPr/>
        </p:nvSpPr>
        <p:spPr>
          <a:xfrm>
            <a:off x="6172199" y="2449073"/>
            <a:ext cx="5641109" cy="3785652"/>
          </a:xfrm>
          <a:prstGeom prst="rect">
            <a:avLst/>
          </a:prstGeom>
          <a:noFill/>
        </p:spPr>
        <p:txBody>
          <a:bodyPr wrap="square">
            <a:spAutoFit/>
          </a:bodyPr>
          <a:lstStyle/>
          <a:p>
            <a:r>
              <a:rPr lang="en-US" dirty="0"/>
              <a:t>• </a:t>
            </a:r>
            <a:r>
              <a:rPr lang="en-US" sz="2400" dirty="0">
                <a:solidFill>
                  <a:schemeClr val="accent3"/>
                </a:solidFill>
              </a:rPr>
              <a:t>The cup of God’s wrath is bitter. It is a judgement that we rightly deserve. Instead of that judgement, because of Jesus’ sacrifice we can experience it as the sweetness of mercy.</a:t>
            </a:r>
          </a:p>
          <a:p>
            <a:r>
              <a:rPr lang="en-US" sz="2400" dirty="0">
                <a:solidFill>
                  <a:schemeClr val="accent3"/>
                </a:solidFill>
              </a:rPr>
              <a:t>• As we partake in the supper of the Lord, it should be a reminder not only of our Lord’s sacrifice, but also the transformation into goodness it inspires.</a:t>
            </a:r>
          </a:p>
          <a:p>
            <a:r>
              <a:rPr lang="en-US" sz="2400" dirty="0">
                <a:solidFill>
                  <a:schemeClr val="accent3"/>
                </a:solidFill>
              </a:rPr>
              <a:t>• “This cup that is poured out for you is the new covenant in my blood.” (Luke 22:20)</a:t>
            </a:r>
          </a:p>
        </p:txBody>
      </p:sp>
    </p:spTree>
    <p:extLst>
      <p:ext uri="{BB962C8B-B14F-4D97-AF65-F5344CB8AC3E}">
        <p14:creationId xmlns:p14="http://schemas.microsoft.com/office/powerpoint/2010/main" val="389459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b="1" kern="1200" dirty="0">
                <a:latin typeface="+mj-lt"/>
                <a:ea typeface="+mj-ea"/>
                <a:cs typeface="+mj-cs"/>
              </a:rPr>
              <a:t>The Righteous Tree (Psalm 1)</a:t>
            </a: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rotWithShape="1">
          <a:blip r:embed="rId2">
            <a:extLst>
              <a:ext uri="{28A0092B-C50C-407E-A947-70E740481C1C}">
                <a14:useLocalDpi xmlns:a14="http://schemas.microsoft.com/office/drawing/2010/main" val="0"/>
              </a:ext>
            </a:extLst>
          </a:blip>
          <a:srcRect t="18514" r="-2" b="26870"/>
          <a:stretch/>
        </p:blipFill>
        <p:spPr>
          <a:xfrm>
            <a:off x="838200" y="2628461"/>
            <a:ext cx="5181600" cy="3548501"/>
          </a:xfrm>
          <a:prstGeom prst="rect">
            <a:avLst/>
          </a:prstGeom>
          <a:noFill/>
        </p:spPr>
      </p:pic>
      <p:sp>
        <p:nvSpPr>
          <p:cNvPr id="4" name="TextBox 3">
            <a:extLst>
              <a:ext uri="{FF2B5EF4-FFF2-40B4-BE49-F238E27FC236}">
                <a16:creationId xmlns:a16="http://schemas.microsoft.com/office/drawing/2014/main" id="{1662A549-63B4-FC41-5DC1-AEC80B87F1F4}"/>
              </a:ext>
            </a:extLst>
          </p:cNvPr>
          <p:cNvSpPr txBox="1"/>
          <p:nvPr/>
        </p:nvSpPr>
        <p:spPr>
          <a:xfrm>
            <a:off x="6172200" y="2628461"/>
            <a:ext cx="5181600" cy="3727889"/>
          </a:xfrm>
          <a:prstGeom prst="rect">
            <a:avLst/>
          </a:prstGeom>
        </p:spPr>
        <p:txBody>
          <a:bodyPr vert="horz" lIns="91440" tIns="45720" rIns="91440" bIns="45720" rtlCol="0">
            <a:normAutofit lnSpcReduction="10000"/>
          </a:bodyPr>
          <a:lstStyle/>
          <a:p>
            <a:pPr indent="-228600">
              <a:lnSpc>
                <a:spcPct val="90000"/>
              </a:lnSpc>
              <a:spcAft>
                <a:spcPts val="600"/>
              </a:spcAft>
              <a:buClr>
                <a:srgbClr val="73292A"/>
              </a:buClr>
              <a:buFont typeface="Arial" panose="020B0604020202020204" pitchFamily="34" charset="0"/>
              <a:buChar char="•"/>
            </a:pPr>
            <a:r>
              <a:rPr lang="en-US" sz="2400" dirty="0">
                <a:solidFill>
                  <a:schemeClr val="accent3"/>
                </a:solidFill>
              </a:rPr>
              <a:t>The </a:t>
            </a:r>
            <a:r>
              <a:rPr lang="en-US" sz="2400" u="sng" dirty="0">
                <a:solidFill>
                  <a:schemeClr val="accent3"/>
                </a:solidFill>
              </a:rPr>
              <a:t>fruit</a:t>
            </a:r>
            <a:r>
              <a:rPr lang="en-US" sz="2400" dirty="0">
                <a:solidFill>
                  <a:schemeClr val="accent3"/>
                </a:solidFill>
              </a:rPr>
              <a:t> of the flesh is evil, chaotic, and destructive. It has horrific effects on the people around us, but most importantly – “those who do such things will not inherit the kingdom of God.” (Galatians 5:21)</a:t>
            </a:r>
          </a:p>
          <a:p>
            <a:pPr indent="-228600">
              <a:lnSpc>
                <a:spcPct val="90000"/>
              </a:lnSpc>
              <a:spcAft>
                <a:spcPts val="600"/>
              </a:spcAft>
              <a:buClr>
                <a:srgbClr val="73292A"/>
              </a:buClr>
              <a:buFont typeface="Arial" panose="020B0604020202020204" pitchFamily="34" charset="0"/>
              <a:buChar char="•"/>
            </a:pPr>
            <a:r>
              <a:rPr lang="en-US" sz="2400" dirty="0">
                <a:solidFill>
                  <a:schemeClr val="accent3"/>
                </a:solidFill>
              </a:rPr>
              <a:t>In contrast, the </a:t>
            </a:r>
            <a:r>
              <a:rPr lang="en-US" sz="2400" u="sng" dirty="0">
                <a:solidFill>
                  <a:schemeClr val="accent3"/>
                </a:solidFill>
              </a:rPr>
              <a:t>fruit</a:t>
            </a:r>
            <a:r>
              <a:rPr lang="en-US" sz="2400" dirty="0">
                <a:solidFill>
                  <a:schemeClr val="accent3"/>
                </a:solidFill>
              </a:rPr>
              <a:t> of the Spirit comes because we have crucified our flesh. May we love the one who has blessed us with new life and walk in step with the good name to which we’ve been called. “If we live by the Spirit, let us also keep in step with the Spirit.” (Galatians 5:25)</a:t>
            </a: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94A09A9-5501-47C1-A89A-A340965A2BE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effectLst/>
              <a:uLnTx/>
              <a:uFillTx/>
            </a:endParaRPr>
          </a:p>
        </p:txBody>
      </p:sp>
      <p:sp>
        <p:nvSpPr>
          <p:cNvPr id="9" name="TextBox 8">
            <a:extLst>
              <a:ext uri="{FF2B5EF4-FFF2-40B4-BE49-F238E27FC236}">
                <a16:creationId xmlns:a16="http://schemas.microsoft.com/office/drawing/2014/main" id="{59F86F35-24AB-0657-4520-E7813627F3A7}"/>
              </a:ext>
            </a:extLst>
          </p:cNvPr>
          <p:cNvSpPr txBox="1"/>
          <p:nvPr/>
        </p:nvSpPr>
        <p:spPr>
          <a:xfrm>
            <a:off x="6345621" y="2807849"/>
            <a:ext cx="5181600" cy="354850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
                <a:srgbClr val="73292A"/>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4A3A1C"/>
              </a:solidFill>
              <a:effectLst/>
              <a:uLnTx/>
              <a:uFillTx/>
              <a:latin typeface="Gill Sans Nova Light"/>
              <a:ea typeface="+mn-ea"/>
              <a:cs typeface="+mn-cs"/>
            </a:endParaRPr>
          </a:p>
        </p:txBody>
      </p:sp>
    </p:spTree>
    <p:extLst>
      <p:ext uri="{BB962C8B-B14F-4D97-AF65-F5344CB8AC3E}">
        <p14:creationId xmlns:p14="http://schemas.microsoft.com/office/powerpoint/2010/main" val="279676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6A2D-F5FD-10AC-12FD-DDFB6621FFD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ED99D16-0F0F-34AE-567F-A8C6A9EB58E0}"/>
              </a:ext>
            </a:extLst>
          </p:cNvPr>
          <p:cNvSpPr>
            <a:spLocks noGrp="1"/>
          </p:cNvSpPr>
          <p:nvPr>
            <p:ph idx="1"/>
          </p:nvPr>
        </p:nvSpPr>
        <p:spPr>
          <a:xfrm>
            <a:off x="7053943" y="311961"/>
            <a:ext cx="4977635" cy="6234077"/>
          </a:xfrm>
        </p:spPr>
        <p:txBody>
          <a:bodyPr>
            <a:normAutofit/>
          </a:bodyPr>
          <a:lstStyle/>
          <a:p>
            <a:r>
              <a:rPr lang="en-US" dirty="0"/>
              <a:t>• </a:t>
            </a:r>
            <a:r>
              <a:rPr lang="en-US" b="1" dirty="0"/>
              <a:t>Consider your fruit.</a:t>
            </a:r>
          </a:p>
          <a:p>
            <a:r>
              <a:rPr lang="en-US" dirty="0"/>
              <a:t>Does your life reflect that you have crucified your flesh?</a:t>
            </a:r>
          </a:p>
          <a:p>
            <a:r>
              <a:rPr lang="en-US" dirty="0"/>
              <a:t>• </a:t>
            </a:r>
            <a:r>
              <a:rPr lang="en-US" b="1" dirty="0"/>
              <a:t>Take time to be grateful</a:t>
            </a:r>
            <a:r>
              <a:rPr lang="en-US" dirty="0"/>
              <a:t>.</a:t>
            </a:r>
          </a:p>
          <a:p>
            <a:r>
              <a:rPr lang="en-US" dirty="0"/>
              <a:t>Write out and remember the mercies of God.</a:t>
            </a:r>
          </a:p>
          <a:p>
            <a:r>
              <a:rPr lang="en-US" dirty="0"/>
              <a:t>• </a:t>
            </a:r>
            <a:r>
              <a:rPr lang="en-US" b="1" dirty="0"/>
              <a:t>Share fruit with those you love</a:t>
            </a:r>
            <a:r>
              <a:rPr lang="en-US" dirty="0"/>
              <a:t>.</a:t>
            </a:r>
          </a:p>
          <a:p>
            <a:r>
              <a:rPr lang="en-US" dirty="0"/>
              <a:t>Share the sweetness and goodness of the God we serve!</a:t>
            </a:r>
          </a:p>
        </p:txBody>
      </p:sp>
    </p:spTree>
    <p:extLst>
      <p:ext uri="{BB962C8B-B14F-4D97-AF65-F5344CB8AC3E}">
        <p14:creationId xmlns:p14="http://schemas.microsoft.com/office/powerpoint/2010/main" val="2765070731"/>
      </p:ext>
    </p:extLst>
  </p:cSld>
  <p:clrMapOvr>
    <a:masterClrMapping/>
  </p:clrMapOvr>
</p:sld>
</file>

<file path=ppt/theme/theme1.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y-Shower-Party_Win32_EF-v9" id="{AE4326AE-68DE-4364-925F-2EC9BB2C355F}" vid="{BEEEA865-8D39-4A14-A6FA-D1795E758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791</Words>
  <Application>Microsoft Office PowerPoint</Application>
  <PresentationFormat>Widescreen</PresentationFormat>
  <Paragraphs>40</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Baskerville</vt:lpstr>
      <vt:lpstr>Baskerville Old Face</vt:lpstr>
      <vt:lpstr>Calibri</vt:lpstr>
      <vt:lpstr>Gill Sans Light</vt:lpstr>
      <vt:lpstr>Gill Sans Nova</vt:lpstr>
      <vt:lpstr>Gill Sans Nova Light</vt:lpstr>
      <vt:lpstr>Gisha</vt:lpstr>
      <vt:lpstr>Symbol</vt:lpstr>
      <vt:lpstr>1_Office Theme</vt:lpstr>
      <vt:lpstr>PowerPoint Presentation</vt:lpstr>
      <vt:lpstr>Fruit and the Sweetness of God</vt:lpstr>
      <vt:lpstr>“Will you not be accepted?” (Genesis 4.1-16)</vt:lpstr>
      <vt:lpstr>Fear greater than the Fruit  (Numbers 13.17-33)</vt:lpstr>
      <vt:lpstr>A Tree is Known By its Fruit  (Matthew 12.33-37 &amp; Luke 6.43-45)</vt:lpstr>
      <vt:lpstr>A Tree is Known By its Fruits  (Matthew 12.33-37 &amp; Luke 6.43-45)</vt:lpstr>
      <vt:lpstr>The Fruit of the Vine  (Luke 22.14-24)</vt:lpstr>
      <vt:lpstr>The Righteous Tree (Psalm 1)</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Alexander Newman</cp:lastModifiedBy>
  <cp:revision>3</cp:revision>
  <dcterms:created xsi:type="dcterms:W3CDTF">2023-05-14T02:51:55Z</dcterms:created>
  <dcterms:modified xsi:type="dcterms:W3CDTF">2023-05-21T12:24:28Z</dcterms:modified>
</cp:coreProperties>
</file>