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embeddedFontLst>
    <p:embeddedFont>
      <p:font typeface="Aldhabi" panose="01000000000000000000" pitchFamily="2" charset="-78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6C948-9C3F-D958-7B66-E4FEB80CD0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B7928E-2DBB-9466-7168-A4A97E686B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DCC1A-575D-4DCF-5641-4F9F6A680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BE450-6544-496F-978E-B4A7B2158420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1C9B4-6862-FB94-927A-2F1607185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4DBE19-FD7C-AA60-730D-A99E13C1F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1D516-17F2-435E-AF7A-E423FEE02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823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CCC29-552F-4576-4010-DDFE5D8D1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B2DFE4-4BAD-07A1-B310-8592276D5F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51CE4F-3294-D4BB-6604-661B0A27D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BE450-6544-496F-978E-B4A7B2158420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B1D492-33A9-3853-A909-52C642A64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543E21-5EEA-8C36-934E-29FC88B72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1D516-17F2-435E-AF7A-E423FEE02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328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ED01AC-8F8D-C9B7-6E3F-855FB4DA25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2BED45-0583-37AE-31AE-C161D8820A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8D0A5B-F6A9-2790-D8F0-F6101FBFB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BE450-6544-496F-978E-B4A7B2158420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AF23B-6633-7068-4833-2F16CE999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96926D-B19D-3786-58DF-CCBCC1997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1D516-17F2-435E-AF7A-E423FEE02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97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55C8D-FA4B-C687-345D-74266DCEB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B82F4-0102-1A50-6F20-6E98BDF84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5872A4-A876-42A8-3E99-15B2AC5BB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BE450-6544-496F-978E-B4A7B2158420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62B8E9-D200-BECF-5557-1F5E33963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A0104-80C7-2594-C108-7449FB1EB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1D516-17F2-435E-AF7A-E423FEE02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365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27E05-2269-B8FC-17D2-B6918668D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E34A12-D30B-22A3-1DEF-B64ECCE74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D16A60-7777-D216-D509-E3419A5A8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BE450-6544-496F-978E-B4A7B2158420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A633E-4153-DBB8-2C2C-0ED17D4E0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8A8B22-4832-64D2-2526-CA9BEB295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1D516-17F2-435E-AF7A-E423FEE02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233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D2955-4A42-2DBD-3916-15757ACCA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16660-EC3E-F9DC-0121-9443F3F6B4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43A842-987D-0490-DCC4-30E5A0E9AA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F867B-54F3-AA60-F913-32B686DD7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BE450-6544-496F-978E-B4A7B2158420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FDF666-CF7B-FB26-F3F7-FB35AD70C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605960-BBB8-8265-D975-6CE7BA0A7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1D516-17F2-435E-AF7A-E423FEE02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168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A317A-CD62-E4C1-A9CF-6AB56A93F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5BD693-F73D-295A-9DBA-B47577EF43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7FDAFB-9039-0505-10DA-1B5EB8124D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79B42E-683F-FAE1-D145-D7A4C8B36D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B10C94-4758-CAA7-D2F7-56D65C933B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B4FF79-10E1-016D-315C-743BD47E4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BE450-6544-496F-978E-B4A7B2158420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7EB902-2416-A289-FFB8-D0821A381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87108E-AC26-3FFF-09D6-AF83ED52C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1D516-17F2-435E-AF7A-E423FEE02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022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E71F3-D73E-8876-01FE-F8EDE979B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8291FD-DAE6-0463-BB08-F5B045035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BE450-6544-496F-978E-B4A7B2158420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4FC2B9-7126-75AE-7096-2C4AAF03B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762BB2-6BF6-E8B1-9DFA-9E1AA01E7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1D516-17F2-435E-AF7A-E423FEE02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84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191732-1BB0-A381-9571-686CD013E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BE450-6544-496F-978E-B4A7B2158420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E91830-D3A0-31AF-9FE8-D1DBA89EE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0433DB-1B25-B433-88AA-C7CF67B9F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1D516-17F2-435E-AF7A-E423FEE02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13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941C-C66F-C867-6354-DB71F0670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4CB34-ADCD-35CA-56BB-55D0C104B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C00232-B22D-4AAC-F58A-BFD8434FCE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AEC37A-27F8-D586-98A4-0AB56E331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BE450-6544-496F-978E-B4A7B2158420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B844DD-BA7F-5068-4816-99DE1122A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4A230A-D7BC-9EF1-36E4-508CE3EF8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1D516-17F2-435E-AF7A-E423FEE02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136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2D8F6-BD0D-BAAA-DB80-8913B624C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0B74C8-606C-4A92-2933-308749FA86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4C4D3C-5C3E-E2D5-640F-96F8253AD2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4E0120-A928-23FA-691D-8DAD10C2E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BE450-6544-496F-978E-B4A7B2158420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F67E7F-FEA8-D8DB-762C-CCE222F07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9FA5C-3C8B-B843-B122-F282C5498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1D516-17F2-435E-AF7A-E423FEE02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58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8B064E-4C8B-0444-2578-8283355F2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9EBFE6-C332-2F72-93A7-990144772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458AE4-2283-FAF4-3F7A-B73BA2DF7E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BE450-6544-496F-978E-B4A7B2158420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44C0C-0976-9991-DA77-A17E1C8112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440FB-1DEE-7149-6C86-FF40B9DAB5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1D516-17F2-435E-AF7A-E423FEE02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358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190ABC-FBA1-0403-E731-4059F5BC9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B2CD42-559A-6864-A7DF-40185387D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6234" y="1420529"/>
            <a:ext cx="5210355" cy="4221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F628CB-BE7D-87FC-7C61-9243D93306CC}"/>
              </a:ext>
            </a:extLst>
          </p:cNvPr>
          <p:cNvSpPr txBox="1"/>
          <p:nvPr/>
        </p:nvSpPr>
        <p:spPr>
          <a:xfrm>
            <a:off x="4718649" y="1932317"/>
            <a:ext cx="69787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Aldhabi" panose="01000000000000000000" pitchFamily="2" charset="-78"/>
                <a:cs typeface="Aldhabi" panose="01000000000000000000" pitchFamily="2" charset="-78"/>
              </a:rPr>
              <a:t>Holiness and Belief</a:t>
            </a:r>
          </a:p>
          <a:p>
            <a:pPr algn="ctr"/>
            <a:r>
              <a:rPr lang="en-US" sz="6600" dirty="0">
                <a:latin typeface="Aldhabi" panose="01000000000000000000" pitchFamily="2" charset="-78"/>
                <a:cs typeface="Aldhabi" panose="01000000000000000000" pitchFamily="2" charset="-78"/>
              </a:rPr>
              <a:t>Numbers 20:1-13</a:t>
            </a:r>
          </a:p>
        </p:txBody>
      </p:sp>
    </p:spTree>
    <p:extLst>
      <p:ext uri="{BB962C8B-B14F-4D97-AF65-F5344CB8AC3E}">
        <p14:creationId xmlns:p14="http://schemas.microsoft.com/office/powerpoint/2010/main" val="416528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B550B8-919B-0856-87BC-2B8150CB1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471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190ABC-FBA1-0403-E731-4059F5BC9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B2CD42-559A-6864-A7DF-40185387D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9396" y="-140852"/>
            <a:ext cx="12321396" cy="6998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7FF628-7EAF-ABD1-20AA-5BCFF3D679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27927" y="5676900"/>
            <a:ext cx="964073" cy="11811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E23990-4F96-16A5-BA8B-868F83F6354E}"/>
              </a:ext>
            </a:extLst>
          </p:cNvPr>
          <p:cNvSpPr txBox="1"/>
          <p:nvPr/>
        </p:nvSpPr>
        <p:spPr>
          <a:xfrm>
            <a:off x="1130060" y="-396815"/>
            <a:ext cx="96357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Aldhabi" panose="01000000000000000000" pitchFamily="2" charset="-78"/>
                <a:cs typeface="Aldhabi" panose="01000000000000000000" pitchFamily="2" charset="-78"/>
              </a:rPr>
              <a:t>Israel Tests Yahweh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07126C-54ED-4F14-3179-5B1ED5963289}"/>
              </a:ext>
            </a:extLst>
          </p:cNvPr>
          <p:cNvSpPr txBox="1"/>
          <p:nvPr/>
        </p:nvSpPr>
        <p:spPr>
          <a:xfrm>
            <a:off x="181155" y="1428808"/>
            <a:ext cx="118296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FontTx/>
              <a:buChar char="-"/>
            </a:pPr>
            <a:r>
              <a:rPr lang="en-US" sz="6000" dirty="0">
                <a:latin typeface="Aldhabi" panose="01000000000000000000" pitchFamily="2" charset="-78"/>
                <a:cs typeface="Aldhabi" panose="01000000000000000000" pitchFamily="2" charset="-78"/>
              </a:rPr>
              <a:t>Israel’s failure to treat God as holy was rooted in a failure to remember both His deeds and nature.</a:t>
            </a:r>
          </a:p>
        </p:txBody>
      </p:sp>
    </p:spTree>
    <p:extLst>
      <p:ext uri="{BB962C8B-B14F-4D97-AF65-F5344CB8AC3E}">
        <p14:creationId xmlns:p14="http://schemas.microsoft.com/office/powerpoint/2010/main" val="1593306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190ABC-FBA1-0403-E731-4059F5BC9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B2CD42-559A-6864-A7DF-40185387D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9396" y="-140852"/>
            <a:ext cx="12321396" cy="6998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7FF628-7EAF-ABD1-20AA-5BCFF3D679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27927" y="5676900"/>
            <a:ext cx="964073" cy="11811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E23990-4F96-16A5-BA8B-868F83F6354E}"/>
              </a:ext>
            </a:extLst>
          </p:cNvPr>
          <p:cNvSpPr txBox="1"/>
          <p:nvPr/>
        </p:nvSpPr>
        <p:spPr>
          <a:xfrm>
            <a:off x="1130060" y="-396815"/>
            <a:ext cx="96357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Aldhabi" panose="01000000000000000000" pitchFamily="2" charset="-78"/>
                <a:cs typeface="Aldhabi" panose="01000000000000000000" pitchFamily="2" charset="-78"/>
              </a:rPr>
              <a:t>Israel Tests Yahweh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07126C-54ED-4F14-3179-5B1ED5963289}"/>
              </a:ext>
            </a:extLst>
          </p:cNvPr>
          <p:cNvSpPr txBox="1"/>
          <p:nvPr/>
        </p:nvSpPr>
        <p:spPr>
          <a:xfrm>
            <a:off x="181155" y="1428808"/>
            <a:ext cx="1182969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FontTx/>
              <a:buChar char="-"/>
            </a:pPr>
            <a:r>
              <a:rPr lang="en-US" sz="6000" dirty="0">
                <a:latin typeface="Aldhabi" panose="01000000000000000000" pitchFamily="2" charset="-78"/>
                <a:cs typeface="Aldhabi" panose="01000000000000000000" pitchFamily="2" charset="-78"/>
              </a:rPr>
              <a:t>Israel’s failure to treat God as holy was rooted in a failure to remember both His deeds and nature.</a:t>
            </a:r>
          </a:p>
          <a:p>
            <a:pPr marL="1143000" indent="-1143000">
              <a:buFontTx/>
              <a:buChar char="-"/>
            </a:pPr>
            <a:r>
              <a:rPr lang="en-US" sz="6000" dirty="0">
                <a:latin typeface="Aldhabi" panose="01000000000000000000" pitchFamily="2" charset="-78"/>
                <a:cs typeface="Aldhabi" panose="01000000000000000000" pitchFamily="2" charset="-78"/>
              </a:rPr>
              <a:t>This failure led them speak rashly—placing blame on God and His representatives and longing for the harsh hand of worldly powers. </a:t>
            </a:r>
            <a:endParaRPr lang="en-US" sz="8000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53910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190ABC-FBA1-0403-E731-4059F5BC9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B2CD42-559A-6864-A7DF-40185387D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9396" y="-140852"/>
            <a:ext cx="12321396" cy="6998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7FF628-7EAF-ABD1-20AA-5BCFF3D679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27927" y="5676900"/>
            <a:ext cx="964073" cy="11811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E23990-4F96-16A5-BA8B-868F83F6354E}"/>
              </a:ext>
            </a:extLst>
          </p:cNvPr>
          <p:cNvSpPr txBox="1"/>
          <p:nvPr/>
        </p:nvSpPr>
        <p:spPr>
          <a:xfrm>
            <a:off x="1130060" y="-396815"/>
            <a:ext cx="96357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Aldhabi" panose="01000000000000000000" pitchFamily="2" charset="-78"/>
                <a:cs typeface="Aldhabi" panose="01000000000000000000" pitchFamily="2" charset="-78"/>
              </a:rPr>
              <a:t>Yahweh Extends Mercy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07126C-54ED-4F14-3179-5B1ED5963289}"/>
              </a:ext>
            </a:extLst>
          </p:cNvPr>
          <p:cNvSpPr txBox="1"/>
          <p:nvPr/>
        </p:nvSpPr>
        <p:spPr>
          <a:xfrm>
            <a:off x="116457" y="1109631"/>
            <a:ext cx="118296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FontTx/>
              <a:buChar char="-"/>
            </a:pPr>
            <a:r>
              <a:rPr lang="en-US" sz="6000" dirty="0">
                <a:latin typeface="Aldhabi" panose="01000000000000000000" pitchFamily="2" charset="-78"/>
                <a:cs typeface="Aldhabi" panose="01000000000000000000" pitchFamily="2" charset="-78"/>
              </a:rPr>
              <a:t>A brutish dictator would respond to this blasphemy with an instant and violent retribution.</a:t>
            </a:r>
          </a:p>
        </p:txBody>
      </p:sp>
    </p:spTree>
    <p:extLst>
      <p:ext uri="{BB962C8B-B14F-4D97-AF65-F5344CB8AC3E}">
        <p14:creationId xmlns:p14="http://schemas.microsoft.com/office/powerpoint/2010/main" val="1739408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190ABC-FBA1-0403-E731-4059F5BC9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B2CD42-559A-6864-A7DF-40185387D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9396" y="-140852"/>
            <a:ext cx="12321396" cy="6998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7FF628-7EAF-ABD1-20AA-5BCFF3D679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27927" y="5676900"/>
            <a:ext cx="964073" cy="11811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E23990-4F96-16A5-BA8B-868F83F6354E}"/>
              </a:ext>
            </a:extLst>
          </p:cNvPr>
          <p:cNvSpPr txBox="1"/>
          <p:nvPr/>
        </p:nvSpPr>
        <p:spPr>
          <a:xfrm>
            <a:off x="1130060" y="-396815"/>
            <a:ext cx="96357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Aldhabi" panose="01000000000000000000" pitchFamily="2" charset="-78"/>
                <a:cs typeface="Aldhabi" panose="01000000000000000000" pitchFamily="2" charset="-78"/>
              </a:rPr>
              <a:t>Yahweh Extends Mercy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07126C-54ED-4F14-3179-5B1ED5963289}"/>
              </a:ext>
            </a:extLst>
          </p:cNvPr>
          <p:cNvSpPr txBox="1"/>
          <p:nvPr/>
        </p:nvSpPr>
        <p:spPr>
          <a:xfrm>
            <a:off x="116457" y="1109631"/>
            <a:ext cx="1182969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FontTx/>
              <a:buChar char="-"/>
            </a:pPr>
            <a:r>
              <a:rPr lang="en-US" sz="6000" dirty="0">
                <a:latin typeface="Aldhabi" panose="01000000000000000000" pitchFamily="2" charset="-78"/>
                <a:cs typeface="Aldhabi" panose="01000000000000000000" pitchFamily="2" charset="-78"/>
              </a:rPr>
              <a:t>A brutish dictator would respond to this blasphemy with an instant and violent retribution.</a:t>
            </a:r>
          </a:p>
          <a:p>
            <a:pPr marL="1143000" indent="-1143000">
              <a:buFontTx/>
              <a:buChar char="-"/>
            </a:pPr>
            <a:r>
              <a:rPr lang="en-US" sz="6000" dirty="0">
                <a:latin typeface="Aldhabi" panose="01000000000000000000" pitchFamily="2" charset="-78"/>
                <a:cs typeface="Aldhabi" panose="01000000000000000000" pitchFamily="2" charset="-78"/>
              </a:rPr>
              <a:t>But Yahweh is both merciful—extending goodness to those who disregard His love, as well as mindful of the holiness of His Name—which involved protecting and preserving His people. </a:t>
            </a:r>
          </a:p>
        </p:txBody>
      </p:sp>
    </p:spTree>
    <p:extLst>
      <p:ext uri="{BB962C8B-B14F-4D97-AF65-F5344CB8AC3E}">
        <p14:creationId xmlns:p14="http://schemas.microsoft.com/office/powerpoint/2010/main" val="1481958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190ABC-FBA1-0403-E731-4059F5BC9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B2CD42-559A-6864-A7DF-40185387D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9396" y="-140852"/>
            <a:ext cx="12321396" cy="6998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7FF628-7EAF-ABD1-20AA-5BCFF3D679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27927" y="5676900"/>
            <a:ext cx="964073" cy="11811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E23990-4F96-16A5-BA8B-868F83F6354E}"/>
              </a:ext>
            </a:extLst>
          </p:cNvPr>
          <p:cNvSpPr txBox="1"/>
          <p:nvPr/>
        </p:nvSpPr>
        <p:spPr>
          <a:xfrm>
            <a:off x="1130060" y="-396815"/>
            <a:ext cx="96357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Aldhabi" panose="01000000000000000000" pitchFamily="2" charset="-78"/>
                <a:cs typeface="Aldhabi" panose="01000000000000000000" pitchFamily="2" charset="-78"/>
              </a:rPr>
              <a:t>Yahweh is not Honored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07126C-54ED-4F14-3179-5B1ED5963289}"/>
              </a:ext>
            </a:extLst>
          </p:cNvPr>
          <p:cNvSpPr txBox="1"/>
          <p:nvPr/>
        </p:nvSpPr>
        <p:spPr>
          <a:xfrm>
            <a:off x="116457" y="1365108"/>
            <a:ext cx="118296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FontTx/>
              <a:buChar char="-"/>
            </a:pPr>
            <a:r>
              <a:rPr lang="en-US" sz="6000" dirty="0">
                <a:latin typeface="Aldhabi" panose="01000000000000000000" pitchFamily="2" charset="-78"/>
                <a:cs typeface="Aldhabi" panose="01000000000000000000" pitchFamily="2" charset="-78"/>
              </a:rPr>
              <a:t>Moses, who had lived a life of obedience, stumbled through his anger and frustration—he did not present God as holy to the people nor did he accurately see himself.</a:t>
            </a:r>
          </a:p>
        </p:txBody>
      </p:sp>
    </p:spTree>
    <p:extLst>
      <p:ext uri="{BB962C8B-B14F-4D97-AF65-F5344CB8AC3E}">
        <p14:creationId xmlns:p14="http://schemas.microsoft.com/office/powerpoint/2010/main" val="2086939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190ABC-FBA1-0403-E731-4059F5BC9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B2CD42-559A-6864-A7DF-40185387D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9396" y="-140852"/>
            <a:ext cx="12321396" cy="6998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7FF628-7EAF-ABD1-20AA-5BCFF3D679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27927" y="5676900"/>
            <a:ext cx="964073" cy="11811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E23990-4F96-16A5-BA8B-868F83F6354E}"/>
              </a:ext>
            </a:extLst>
          </p:cNvPr>
          <p:cNvSpPr txBox="1"/>
          <p:nvPr/>
        </p:nvSpPr>
        <p:spPr>
          <a:xfrm>
            <a:off x="1130060" y="-396815"/>
            <a:ext cx="96357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Aldhabi" panose="01000000000000000000" pitchFamily="2" charset="-78"/>
                <a:cs typeface="Aldhabi" panose="01000000000000000000" pitchFamily="2" charset="-78"/>
              </a:rPr>
              <a:t>Yahweh is not Honored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07126C-54ED-4F14-3179-5B1ED5963289}"/>
              </a:ext>
            </a:extLst>
          </p:cNvPr>
          <p:cNvSpPr txBox="1"/>
          <p:nvPr/>
        </p:nvSpPr>
        <p:spPr>
          <a:xfrm>
            <a:off x="116457" y="1692912"/>
            <a:ext cx="118296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FontTx/>
              <a:buChar char="-"/>
            </a:pPr>
            <a:r>
              <a:rPr lang="en-US" sz="6000" dirty="0">
                <a:latin typeface="Aldhabi" panose="01000000000000000000" pitchFamily="2" charset="-78"/>
                <a:cs typeface="Aldhabi" panose="01000000000000000000" pitchFamily="2" charset="-78"/>
              </a:rPr>
              <a:t>Paul explains the further disregard for holiness as the Rock was the presence of Christ, which need not be struck twice.</a:t>
            </a:r>
          </a:p>
        </p:txBody>
      </p:sp>
    </p:spTree>
    <p:extLst>
      <p:ext uri="{BB962C8B-B14F-4D97-AF65-F5344CB8AC3E}">
        <p14:creationId xmlns:p14="http://schemas.microsoft.com/office/powerpoint/2010/main" val="1981791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190ABC-FBA1-0403-E731-4059F5BC9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B2CD42-559A-6864-A7DF-40185387D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9396" y="-140852"/>
            <a:ext cx="12321396" cy="6998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7FF628-7EAF-ABD1-20AA-5BCFF3D679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27927" y="5676900"/>
            <a:ext cx="964073" cy="11811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E23990-4F96-16A5-BA8B-868F83F6354E}"/>
              </a:ext>
            </a:extLst>
          </p:cNvPr>
          <p:cNvSpPr txBox="1"/>
          <p:nvPr/>
        </p:nvSpPr>
        <p:spPr>
          <a:xfrm>
            <a:off x="1130060" y="-396815"/>
            <a:ext cx="96357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Aldhabi" panose="01000000000000000000" pitchFamily="2" charset="-78"/>
                <a:cs typeface="Aldhabi" panose="01000000000000000000" pitchFamily="2" charset="-78"/>
              </a:rPr>
              <a:t>Parallels and Resolution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07126C-54ED-4F14-3179-5B1ED5963289}"/>
              </a:ext>
            </a:extLst>
          </p:cNvPr>
          <p:cNvSpPr txBox="1"/>
          <p:nvPr/>
        </p:nvSpPr>
        <p:spPr>
          <a:xfrm>
            <a:off x="116457" y="1172845"/>
            <a:ext cx="118296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FontTx/>
              <a:buChar char="-"/>
            </a:pPr>
            <a:r>
              <a:rPr lang="en-US" sz="6000" dirty="0">
                <a:latin typeface="Aldhabi" panose="01000000000000000000" pitchFamily="2" charset="-78"/>
                <a:cs typeface="Aldhabi" panose="01000000000000000000" pitchFamily="2" charset="-78"/>
              </a:rPr>
              <a:t>Faith and belief are more than theory—a genuine embrace will ensure that God is treated as holy in word and deed.</a:t>
            </a:r>
          </a:p>
        </p:txBody>
      </p:sp>
    </p:spTree>
    <p:extLst>
      <p:ext uri="{BB962C8B-B14F-4D97-AF65-F5344CB8AC3E}">
        <p14:creationId xmlns:p14="http://schemas.microsoft.com/office/powerpoint/2010/main" val="980866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190ABC-FBA1-0403-E731-4059F5BC9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B2CD42-559A-6864-A7DF-40185387D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9396" y="-140852"/>
            <a:ext cx="12321396" cy="6998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7FF628-7EAF-ABD1-20AA-5BCFF3D679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27927" y="5676900"/>
            <a:ext cx="964073" cy="11811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E23990-4F96-16A5-BA8B-868F83F6354E}"/>
              </a:ext>
            </a:extLst>
          </p:cNvPr>
          <p:cNvSpPr txBox="1"/>
          <p:nvPr/>
        </p:nvSpPr>
        <p:spPr>
          <a:xfrm>
            <a:off x="1130060" y="-396815"/>
            <a:ext cx="96357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Aldhabi" panose="01000000000000000000" pitchFamily="2" charset="-78"/>
                <a:cs typeface="Aldhabi" panose="01000000000000000000" pitchFamily="2" charset="-78"/>
              </a:rPr>
              <a:t>Parallels and Resolution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07126C-54ED-4F14-3179-5B1ED5963289}"/>
              </a:ext>
            </a:extLst>
          </p:cNvPr>
          <p:cNvSpPr txBox="1"/>
          <p:nvPr/>
        </p:nvSpPr>
        <p:spPr>
          <a:xfrm>
            <a:off x="116457" y="1172845"/>
            <a:ext cx="1182969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FontTx/>
              <a:buChar char="-"/>
            </a:pPr>
            <a:r>
              <a:rPr lang="en-US" sz="6000" dirty="0">
                <a:latin typeface="Aldhabi" panose="01000000000000000000" pitchFamily="2" charset="-78"/>
                <a:cs typeface="Aldhabi" panose="01000000000000000000" pitchFamily="2" charset="-78"/>
              </a:rPr>
              <a:t>Faith and belief are more than theory—a genuine embrace will ensure that God is treated as holy in word and deed.</a:t>
            </a:r>
          </a:p>
          <a:p>
            <a:pPr marL="1143000" indent="-1143000">
              <a:buFontTx/>
              <a:buChar char="-"/>
            </a:pPr>
            <a:r>
              <a:rPr lang="en-US" sz="6000" dirty="0">
                <a:latin typeface="Aldhabi" panose="01000000000000000000" pitchFamily="2" charset="-78"/>
                <a:cs typeface="Aldhabi" panose="01000000000000000000" pitchFamily="2" charset="-78"/>
              </a:rPr>
              <a:t>Disregarding the holiness of God will lead to our words and deeds being used violently toward God and each other. </a:t>
            </a:r>
          </a:p>
        </p:txBody>
      </p:sp>
    </p:spTree>
    <p:extLst>
      <p:ext uri="{BB962C8B-B14F-4D97-AF65-F5344CB8AC3E}">
        <p14:creationId xmlns:p14="http://schemas.microsoft.com/office/powerpoint/2010/main" val="165023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285</Words>
  <Application>Microsoft Office PowerPoint</Application>
  <PresentationFormat>Widescreen</PresentationFormat>
  <Paragraphs>21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Aldhabi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Seth Mauldin</dc:creator>
  <cp:lastModifiedBy>Seth Mauldin</cp:lastModifiedBy>
  <cp:revision>1</cp:revision>
  <dcterms:created xsi:type="dcterms:W3CDTF">2023-06-09T13:54:25Z</dcterms:created>
  <dcterms:modified xsi:type="dcterms:W3CDTF">2023-06-09T14:20:02Z</dcterms:modified>
</cp:coreProperties>
</file>