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305" r:id="rId5"/>
    <p:sldId id="318" r:id="rId6"/>
    <p:sldId id="319" r:id="rId7"/>
    <p:sldId id="320" r:id="rId8"/>
    <p:sldId id="321" r:id="rId9"/>
    <p:sldId id="32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879" autoAdjust="0"/>
  </p:normalViewPr>
  <p:slideViewPr>
    <p:cSldViewPr snapToGrid="0">
      <p:cViewPr varScale="1">
        <p:scale>
          <a:sx n="114" d="100"/>
          <a:sy n="114" d="100"/>
        </p:scale>
        <p:origin x="300"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6/25/2023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6/25/2023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249282" y="3304284"/>
            <a:ext cx="5693435" cy="651012"/>
          </a:xfrm>
        </p:spPr>
        <p:txBody>
          <a:bodyPr/>
          <a:lstStyle/>
          <a:p>
            <a:r>
              <a:rPr lang="en-US" sz="5400" dirty="0"/>
              <a:t>Sacrifice and Courage</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198815" y="4602009"/>
            <a:ext cx="3794370" cy="1179439"/>
          </a:xfrm>
        </p:spPr>
        <p:txBody>
          <a:bodyPr>
            <a:normAutofit/>
          </a:bodyPr>
          <a:lstStyle/>
          <a:p>
            <a:r>
              <a:rPr lang="en-US" sz="3200" dirty="0"/>
              <a:t>Being Christ’s Ambassadors</a:t>
            </a:r>
          </a:p>
        </p:txBody>
      </p:sp>
    </p:spTree>
    <p:extLst>
      <p:ext uri="{BB962C8B-B14F-4D97-AF65-F5344CB8AC3E}">
        <p14:creationId xmlns:p14="http://schemas.microsoft.com/office/powerpoint/2010/main" val="31771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754F3-8CA1-554D-25C2-80B9EF23CC49}"/>
              </a:ext>
            </a:extLst>
          </p:cNvPr>
          <p:cNvSpPr>
            <a:spLocks noGrp="1"/>
          </p:cNvSpPr>
          <p:nvPr>
            <p:ph type="title"/>
          </p:nvPr>
        </p:nvSpPr>
        <p:spPr/>
        <p:txBody>
          <a:bodyPr/>
          <a:lstStyle/>
          <a:p>
            <a:r>
              <a:rPr lang="en-US" dirty="0"/>
              <a:t>The Day of Preparation (Mark 15.42-16.3)</a:t>
            </a:r>
          </a:p>
        </p:txBody>
      </p:sp>
      <p:sp>
        <p:nvSpPr>
          <p:cNvPr id="3" name="Content Placeholder 2">
            <a:extLst>
              <a:ext uri="{FF2B5EF4-FFF2-40B4-BE49-F238E27FC236}">
                <a16:creationId xmlns:a16="http://schemas.microsoft.com/office/drawing/2014/main" id="{CCFF802B-A434-6667-E0B5-B91F0ED0A953}"/>
              </a:ext>
            </a:extLst>
          </p:cNvPr>
          <p:cNvSpPr>
            <a:spLocks noGrp="1"/>
          </p:cNvSpPr>
          <p:nvPr>
            <p:ph sz="half" idx="1"/>
          </p:nvPr>
        </p:nvSpPr>
        <p:spPr>
          <a:xfrm>
            <a:off x="151254" y="2536943"/>
            <a:ext cx="6469551" cy="4184531"/>
          </a:xfrm>
        </p:spPr>
        <p:txBody>
          <a:bodyPr>
            <a:normAutofit/>
          </a:bodyPr>
          <a:lstStyle/>
          <a:p>
            <a:r>
              <a:rPr lang="en-US" sz="3200" dirty="0"/>
              <a:t>The “shame” of being associated with Jesus doesn’t phase these disciples. Joseph honors Him on the day of His death. Mary, Mary, and Salome seek to honor Him after the Sabbath. </a:t>
            </a:r>
          </a:p>
          <a:p>
            <a:r>
              <a:rPr lang="en-US" sz="3200" dirty="0"/>
              <a:t>Does your life for Jesus reflect that He has given you more courage? Has His sacrifice inspired your sacrifice?</a:t>
            </a:r>
          </a:p>
        </p:txBody>
      </p:sp>
      <p:pic>
        <p:nvPicPr>
          <p:cNvPr id="8" name="Content Placeholder 7" descr="A picture containing clothing, human face, painting, prophet&#10;&#10;Description automatically generated">
            <a:extLst>
              <a:ext uri="{FF2B5EF4-FFF2-40B4-BE49-F238E27FC236}">
                <a16:creationId xmlns:a16="http://schemas.microsoft.com/office/drawing/2014/main" id="{8174ED73-719D-8295-E141-528A5C0D5BE9}"/>
              </a:ext>
            </a:extLst>
          </p:cNvPr>
          <p:cNvPicPr>
            <a:picLocks noGrp="1" noChangeAspect="1"/>
          </p:cNvPicPr>
          <p:nvPr>
            <p:ph sz="half" idx="2"/>
          </p:nvPr>
        </p:nvPicPr>
        <p:blipFill>
          <a:blip r:embed="rId2"/>
          <a:stretch>
            <a:fillRect/>
          </a:stretch>
        </p:blipFill>
        <p:spPr>
          <a:xfrm>
            <a:off x="6863997" y="2822031"/>
            <a:ext cx="4688021" cy="3548063"/>
          </a:xfrm>
        </p:spPr>
      </p:pic>
      <p:sp>
        <p:nvSpPr>
          <p:cNvPr id="6" name="Slide Number Placeholder 5">
            <a:extLst>
              <a:ext uri="{FF2B5EF4-FFF2-40B4-BE49-F238E27FC236}">
                <a16:creationId xmlns:a16="http://schemas.microsoft.com/office/drawing/2014/main" id="{F0C0E060-3281-4AD0-213B-E77CA417C0D2}"/>
              </a:ext>
            </a:extLst>
          </p:cNvPr>
          <p:cNvSpPr>
            <a:spLocks noGrp="1"/>
          </p:cNvSpPr>
          <p:nvPr>
            <p:ph type="sldNum" sz="quarter" idx="11"/>
          </p:nvPr>
        </p:nvSpPr>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212178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754F3-8CA1-554D-25C2-80B9EF23CC49}"/>
              </a:ext>
            </a:extLst>
          </p:cNvPr>
          <p:cNvSpPr>
            <a:spLocks noGrp="1"/>
          </p:cNvSpPr>
          <p:nvPr>
            <p:ph type="title"/>
          </p:nvPr>
        </p:nvSpPr>
        <p:spPr/>
        <p:txBody>
          <a:bodyPr/>
          <a:lstStyle/>
          <a:p>
            <a:r>
              <a:rPr lang="en-US" dirty="0"/>
              <a:t>The Unity of the Church (Acts 12.1-19)</a:t>
            </a:r>
          </a:p>
        </p:txBody>
      </p:sp>
      <p:sp>
        <p:nvSpPr>
          <p:cNvPr id="3" name="Content Placeholder 2">
            <a:extLst>
              <a:ext uri="{FF2B5EF4-FFF2-40B4-BE49-F238E27FC236}">
                <a16:creationId xmlns:a16="http://schemas.microsoft.com/office/drawing/2014/main" id="{CCFF802B-A434-6667-E0B5-B91F0ED0A953}"/>
              </a:ext>
            </a:extLst>
          </p:cNvPr>
          <p:cNvSpPr>
            <a:spLocks noGrp="1"/>
          </p:cNvSpPr>
          <p:nvPr>
            <p:ph sz="half" idx="1"/>
          </p:nvPr>
        </p:nvSpPr>
        <p:spPr>
          <a:xfrm>
            <a:off x="151254" y="2536943"/>
            <a:ext cx="6469551" cy="4184531"/>
          </a:xfrm>
        </p:spPr>
        <p:txBody>
          <a:bodyPr>
            <a:normAutofit/>
          </a:bodyPr>
          <a:lstStyle/>
          <a:p>
            <a:r>
              <a:rPr lang="en-US" sz="3200" dirty="0"/>
              <a:t>Persecution and oppression don’t stop the early church. It drives them to greater unity and strength together.</a:t>
            </a:r>
          </a:p>
          <a:p>
            <a:r>
              <a:rPr lang="en-US" sz="3200" dirty="0"/>
              <a:t>Does our church reflect this same unity? Are we dedicated to strengthening and caring for God’s family? How could something that means so much to them mean so little to us?</a:t>
            </a:r>
          </a:p>
        </p:txBody>
      </p:sp>
      <p:pic>
        <p:nvPicPr>
          <p:cNvPr id="8" name="Content Placeholder 7">
            <a:extLst>
              <a:ext uri="{FF2B5EF4-FFF2-40B4-BE49-F238E27FC236}">
                <a16:creationId xmlns:a16="http://schemas.microsoft.com/office/drawing/2014/main" id="{8174ED73-719D-8295-E141-528A5C0D5BE9}"/>
              </a:ext>
            </a:extLst>
          </p:cNvPr>
          <p:cNvPicPr>
            <a:picLocks noGrp="1" noChangeAspect="1"/>
          </p:cNvPicPr>
          <p:nvPr>
            <p:ph sz="half" idx="2"/>
          </p:nvPr>
        </p:nvPicPr>
        <p:blipFill>
          <a:blip r:embed="rId2"/>
          <a:srcRect/>
          <a:stretch/>
        </p:blipFill>
        <p:spPr>
          <a:xfrm>
            <a:off x="6863997" y="2822031"/>
            <a:ext cx="4688021" cy="3548063"/>
          </a:xfrm>
        </p:spPr>
      </p:pic>
      <p:sp>
        <p:nvSpPr>
          <p:cNvPr id="6" name="Slide Number Placeholder 5">
            <a:extLst>
              <a:ext uri="{FF2B5EF4-FFF2-40B4-BE49-F238E27FC236}">
                <a16:creationId xmlns:a16="http://schemas.microsoft.com/office/drawing/2014/main" id="{F0C0E060-3281-4AD0-213B-E77CA417C0D2}"/>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7810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754F3-8CA1-554D-25C2-80B9EF23CC49}"/>
              </a:ext>
            </a:extLst>
          </p:cNvPr>
          <p:cNvSpPr>
            <a:spLocks noGrp="1"/>
          </p:cNvSpPr>
          <p:nvPr>
            <p:ph type="title"/>
          </p:nvPr>
        </p:nvSpPr>
        <p:spPr>
          <a:xfrm>
            <a:off x="381000" y="381000"/>
            <a:ext cx="11430000" cy="1325563"/>
          </a:xfrm>
        </p:spPr>
        <p:txBody>
          <a:bodyPr anchor="ctr">
            <a:normAutofit/>
          </a:bodyPr>
          <a:lstStyle/>
          <a:p>
            <a:r>
              <a:rPr lang="en-US" dirty="0"/>
              <a:t>“She prevailed upon them…” (Acts 16.11-15)</a:t>
            </a:r>
          </a:p>
        </p:txBody>
      </p:sp>
      <p:sp>
        <p:nvSpPr>
          <p:cNvPr id="3" name="Content Placeholder 2">
            <a:extLst>
              <a:ext uri="{FF2B5EF4-FFF2-40B4-BE49-F238E27FC236}">
                <a16:creationId xmlns:a16="http://schemas.microsoft.com/office/drawing/2014/main" id="{CCFF802B-A434-6667-E0B5-B91F0ED0A953}"/>
              </a:ext>
            </a:extLst>
          </p:cNvPr>
          <p:cNvSpPr>
            <a:spLocks noGrp="1"/>
          </p:cNvSpPr>
          <p:nvPr>
            <p:ph sz="half" idx="1"/>
          </p:nvPr>
        </p:nvSpPr>
        <p:spPr>
          <a:xfrm>
            <a:off x="381000" y="2628461"/>
            <a:ext cx="5638800" cy="3727889"/>
          </a:xfrm>
        </p:spPr>
        <p:txBody>
          <a:bodyPr>
            <a:normAutofit/>
          </a:bodyPr>
          <a:lstStyle/>
          <a:p>
            <a:r>
              <a:rPr lang="en-US" dirty="0"/>
              <a:t>Evangelism and hospitality both require our effort. From Paul and Lydia, we learn that in the light of the gospel, what else could we do but live with courage and sacrifice?</a:t>
            </a:r>
          </a:p>
          <a:p>
            <a:endParaRPr lang="en-US" dirty="0"/>
          </a:p>
          <a:p>
            <a:r>
              <a:rPr lang="en-US" dirty="0"/>
              <a:t>If we aren’t defined by those things, do we truly believe the gospel?</a:t>
            </a:r>
          </a:p>
        </p:txBody>
      </p:sp>
      <p:pic>
        <p:nvPicPr>
          <p:cNvPr id="8" name="Content Placeholder 7">
            <a:extLst>
              <a:ext uri="{FF2B5EF4-FFF2-40B4-BE49-F238E27FC236}">
                <a16:creationId xmlns:a16="http://schemas.microsoft.com/office/drawing/2014/main" id="{8174ED73-719D-8295-E141-528A5C0D5BE9}"/>
              </a:ext>
            </a:extLst>
          </p:cNvPr>
          <p:cNvPicPr>
            <a:picLocks noGrp="1" noChangeAspect="1"/>
          </p:cNvPicPr>
          <p:nvPr>
            <p:ph sz="half" idx="2"/>
          </p:nvPr>
        </p:nvPicPr>
        <p:blipFill rotWithShape="1">
          <a:blip r:embed="rId2"/>
          <a:srcRect t="44636" b="4344"/>
          <a:stretch/>
        </p:blipFill>
        <p:spPr>
          <a:xfrm>
            <a:off x="6172200" y="2628461"/>
            <a:ext cx="5181600" cy="3548501"/>
          </a:xfrm>
          <a:noFill/>
        </p:spPr>
      </p:pic>
      <p:sp>
        <p:nvSpPr>
          <p:cNvPr id="6" name="Slide Number Placeholder 5">
            <a:extLst>
              <a:ext uri="{FF2B5EF4-FFF2-40B4-BE49-F238E27FC236}">
                <a16:creationId xmlns:a16="http://schemas.microsoft.com/office/drawing/2014/main" id="{F0C0E060-3281-4AD0-213B-E77CA417C0D2}"/>
              </a:ext>
            </a:extLst>
          </p:cNvPr>
          <p:cNvSpPr>
            <a:spLocks noGrp="1"/>
          </p:cNvSpPr>
          <p:nvPr>
            <p:ph type="sldNum" sz="quarter" idx="11"/>
          </p:nvPr>
        </p:nvSpPr>
        <p:spPr>
          <a:xfrm>
            <a:off x="9208008" y="6356350"/>
            <a:ext cx="2743200" cy="365125"/>
          </a:xfrm>
        </p:spPr>
        <p:txBody>
          <a:bodyPr anchor="ctr">
            <a:normAutofit/>
          </a:bodyPr>
          <a:lstStyle/>
          <a:p>
            <a:pPr>
              <a:spcAft>
                <a:spcPts val="600"/>
              </a:spcAft>
            </a:pPr>
            <a:fld id="{294A09A9-5501-47C1-A89A-A340965A2BE2}" type="slidenum">
              <a:rPr lang="en-US" smtClean="0"/>
              <a:pPr>
                <a:spcAft>
                  <a:spcPts val="600"/>
                </a:spcAft>
              </a:pPr>
              <a:t>4</a:t>
            </a:fld>
            <a:endParaRPr lang="en-US"/>
          </a:p>
        </p:txBody>
      </p:sp>
    </p:spTree>
    <p:extLst>
      <p:ext uri="{BB962C8B-B14F-4D97-AF65-F5344CB8AC3E}">
        <p14:creationId xmlns:p14="http://schemas.microsoft.com/office/powerpoint/2010/main" val="434437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754F3-8CA1-554D-25C2-80B9EF23CC49}"/>
              </a:ext>
            </a:extLst>
          </p:cNvPr>
          <p:cNvSpPr>
            <a:spLocks noGrp="1"/>
          </p:cNvSpPr>
          <p:nvPr>
            <p:ph type="title"/>
          </p:nvPr>
        </p:nvSpPr>
        <p:spPr/>
        <p:txBody>
          <a:bodyPr/>
          <a:lstStyle/>
          <a:p>
            <a:r>
              <a:rPr lang="en-US" dirty="0"/>
              <a:t>The Ministry of Reconciliation </a:t>
            </a:r>
            <a:br>
              <a:rPr lang="en-US" dirty="0"/>
            </a:br>
            <a:r>
              <a:rPr lang="en-US" dirty="0"/>
              <a:t>(2nd Corinthians 5.1-20)</a:t>
            </a:r>
          </a:p>
        </p:txBody>
      </p:sp>
      <p:sp>
        <p:nvSpPr>
          <p:cNvPr id="3" name="Content Placeholder 2">
            <a:extLst>
              <a:ext uri="{FF2B5EF4-FFF2-40B4-BE49-F238E27FC236}">
                <a16:creationId xmlns:a16="http://schemas.microsoft.com/office/drawing/2014/main" id="{CCFF802B-A434-6667-E0B5-B91F0ED0A953}"/>
              </a:ext>
            </a:extLst>
          </p:cNvPr>
          <p:cNvSpPr>
            <a:spLocks noGrp="1"/>
          </p:cNvSpPr>
          <p:nvPr>
            <p:ph sz="half" idx="1"/>
          </p:nvPr>
        </p:nvSpPr>
        <p:spPr>
          <a:xfrm>
            <a:off x="151254" y="2536944"/>
            <a:ext cx="7111933" cy="4184531"/>
          </a:xfrm>
        </p:spPr>
        <p:txBody>
          <a:bodyPr>
            <a:normAutofit/>
          </a:bodyPr>
          <a:lstStyle/>
          <a:p>
            <a:r>
              <a:rPr lang="en-US" sz="3200" dirty="0"/>
              <a:t>We are ambassadors of Jesus. Living as strangers in a foreign land, brought near by our God, and given a ministry of reconciliation. A true Christian walk is </a:t>
            </a:r>
            <a:r>
              <a:rPr lang="en-US" sz="3200" b="1" u="sng" dirty="0"/>
              <a:t>not </a:t>
            </a:r>
            <a:r>
              <a:rPr lang="en-US" sz="3200" dirty="0"/>
              <a:t>confined to a building or a time: “So whether we are at home or away, we make it our aim to please him.” (2 Corinthians 5:9)</a:t>
            </a:r>
          </a:p>
          <a:p>
            <a:r>
              <a:rPr lang="en-US" sz="3200" dirty="0"/>
              <a:t>Do we make it our aim to please Him?</a:t>
            </a:r>
          </a:p>
        </p:txBody>
      </p:sp>
      <p:pic>
        <p:nvPicPr>
          <p:cNvPr id="8" name="Content Placeholder 7">
            <a:extLst>
              <a:ext uri="{FF2B5EF4-FFF2-40B4-BE49-F238E27FC236}">
                <a16:creationId xmlns:a16="http://schemas.microsoft.com/office/drawing/2014/main" id="{8174ED73-719D-8295-E141-528A5C0D5BE9}"/>
              </a:ext>
            </a:extLst>
          </p:cNvPr>
          <p:cNvPicPr>
            <a:picLocks noGrp="1" noChangeAspect="1"/>
          </p:cNvPicPr>
          <p:nvPr>
            <p:ph sz="half" idx="2"/>
          </p:nvPr>
        </p:nvPicPr>
        <p:blipFill>
          <a:blip r:embed="rId2"/>
          <a:srcRect/>
          <a:stretch/>
        </p:blipFill>
        <p:spPr>
          <a:xfrm>
            <a:off x="7263187" y="2608900"/>
            <a:ext cx="4688021" cy="3548063"/>
          </a:xfrm>
        </p:spPr>
      </p:pic>
      <p:sp>
        <p:nvSpPr>
          <p:cNvPr id="6" name="Slide Number Placeholder 5">
            <a:extLst>
              <a:ext uri="{FF2B5EF4-FFF2-40B4-BE49-F238E27FC236}">
                <a16:creationId xmlns:a16="http://schemas.microsoft.com/office/drawing/2014/main" id="{F0C0E060-3281-4AD0-213B-E77CA417C0D2}"/>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226731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B71F8-53AC-2DBC-CDD5-583F6ED4D620}"/>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4B0B18C-55F8-3BF1-8F8F-E31ACF268A03}"/>
              </a:ext>
            </a:extLst>
          </p:cNvPr>
          <p:cNvSpPr>
            <a:spLocks noGrp="1"/>
          </p:cNvSpPr>
          <p:nvPr>
            <p:ph idx="1"/>
          </p:nvPr>
        </p:nvSpPr>
        <p:spPr>
          <a:xfrm>
            <a:off x="7164198" y="132126"/>
            <a:ext cx="5027802" cy="6593747"/>
          </a:xfrm>
        </p:spPr>
        <p:txBody>
          <a:bodyPr>
            <a:normAutofit fontScale="85000" lnSpcReduction="20000"/>
          </a:bodyPr>
          <a:lstStyle/>
          <a:p>
            <a:pPr algn="ctr"/>
            <a:r>
              <a:rPr lang="en-US" sz="3200" dirty="0"/>
              <a:t>Things that require courage and sacrifice to demonstrate our walk and encourage our congregation:</a:t>
            </a:r>
          </a:p>
          <a:p>
            <a:pPr marL="457200" indent="-457200">
              <a:buFont typeface="+mj-lt"/>
              <a:buAutoNum type="arabicPeriod"/>
            </a:pPr>
            <a:r>
              <a:rPr lang="en-US" sz="3200" dirty="0"/>
              <a:t>Time and effort put into personal Bible study and asking good questions.</a:t>
            </a:r>
          </a:p>
          <a:p>
            <a:pPr marL="457200" indent="-457200">
              <a:buFont typeface="+mj-lt"/>
              <a:buAutoNum type="arabicPeriod"/>
            </a:pPr>
            <a:r>
              <a:rPr lang="en-US" sz="3200" dirty="0"/>
              <a:t>Reaching out to neighbors to bring the mercy of God near.</a:t>
            </a:r>
          </a:p>
          <a:p>
            <a:pPr marL="457200" indent="-457200">
              <a:buFont typeface="+mj-lt"/>
              <a:buAutoNum type="arabicPeriod"/>
            </a:pPr>
            <a:r>
              <a:rPr lang="en-US" sz="3200" dirty="0"/>
              <a:t>Working righteousness for our community and for our local work.</a:t>
            </a:r>
          </a:p>
          <a:p>
            <a:pPr algn="ctr"/>
            <a:endParaRPr lang="en-US" dirty="0"/>
          </a:p>
        </p:txBody>
      </p:sp>
    </p:spTree>
    <p:extLst>
      <p:ext uri="{BB962C8B-B14F-4D97-AF65-F5344CB8AC3E}">
        <p14:creationId xmlns:p14="http://schemas.microsoft.com/office/powerpoint/2010/main" val="3235896398"/>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{1D516E9D-C02F-4D56-951F-B38B84883A22}tf56410444_win32</Template>
  <TotalTime>117</TotalTime>
  <Words>336</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Baskerville</vt:lpstr>
      <vt:lpstr>Baskerville Old Face</vt:lpstr>
      <vt:lpstr>Calibri</vt:lpstr>
      <vt:lpstr>Gill Sans Light</vt:lpstr>
      <vt:lpstr>Gill Sans Nova</vt:lpstr>
      <vt:lpstr>Gill Sans Nova Light</vt:lpstr>
      <vt:lpstr>Office Theme</vt:lpstr>
      <vt:lpstr>Sacrifice and Courage</vt:lpstr>
      <vt:lpstr>The Day of Preparation (Mark 15.42-16.3)</vt:lpstr>
      <vt:lpstr>The Unity of the Church (Acts 12.1-19)</vt:lpstr>
      <vt:lpstr>“She prevailed upon them…” (Acts 16.11-15)</vt:lpstr>
      <vt:lpstr>The Ministry of Reconciliation  (2nd Corinthians 5.1-20)</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Sacrifice and Courage</dc:title>
  <dc:creator>Alexander Newman</dc:creator>
  <cp:lastModifiedBy>Northwood1</cp:lastModifiedBy>
  <cp:revision>2</cp:revision>
  <dcterms:created xsi:type="dcterms:W3CDTF">2023-06-25T02:57:10Z</dcterms:created>
  <dcterms:modified xsi:type="dcterms:W3CDTF">2023-06-25T13:44:21Z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