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6" r:id="rId1"/>
  </p:sldMasterIdLst>
  <p:sldIdLst>
    <p:sldId id="256" r:id="rId2"/>
    <p:sldId id="257" r:id="rId3"/>
    <p:sldId id="258" r:id="rId4"/>
    <p:sldId id="259" r:id="rId5"/>
    <p:sldId id="260" r:id="rId6"/>
    <p:sldId id="261" r:id="rId7"/>
  </p:sldIdLst>
  <p:sldSz cx="12192000" cy="6858000"/>
  <p:notesSz cx="6858000" cy="9144000"/>
  <p:embeddedFontLst>
    <p:embeddedFont>
      <p:font typeface="Avenir Next LT Pro Light" panose="020B0304020202020204" pitchFamily="34" charset="0"/>
      <p:regular r:id="rId8"/>
      <p:italic r:id="rId9"/>
    </p:embeddedFont>
    <p:embeddedFont>
      <p:font typeface="Rockwell Nova Light" panose="02060303020205020403" pitchFamily="18" charset="0"/>
      <p:regular r:id="rId10"/>
      <p: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1015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27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6853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65917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17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5555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28347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39825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237816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993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20044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7/2/2023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855172083"/>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183A9-0BAA-D659-2967-A7DF13F43E7A}"/>
              </a:ext>
            </a:extLst>
          </p:cNvPr>
          <p:cNvSpPr>
            <a:spLocks noGrp="1"/>
          </p:cNvSpPr>
          <p:nvPr>
            <p:ph type="ctrTitle"/>
          </p:nvPr>
        </p:nvSpPr>
        <p:spPr>
          <a:xfrm>
            <a:off x="7286626" y="1079500"/>
            <a:ext cx="4800600" cy="2482850"/>
          </a:xfrm>
        </p:spPr>
        <p:txBody>
          <a:bodyPr>
            <a:normAutofit/>
          </a:bodyPr>
          <a:lstStyle/>
          <a:p>
            <a:r>
              <a:rPr lang="en-US" sz="4800" dirty="0"/>
              <a:t>A Cautious Invitation</a:t>
            </a:r>
          </a:p>
        </p:txBody>
      </p:sp>
      <p:sp>
        <p:nvSpPr>
          <p:cNvPr id="3" name="Subtitle 2">
            <a:extLst>
              <a:ext uri="{FF2B5EF4-FFF2-40B4-BE49-F238E27FC236}">
                <a16:creationId xmlns:a16="http://schemas.microsoft.com/office/drawing/2014/main" id="{0301EBF8-1623-D106-D234-94AD8480A86A}"/>
              </a:ext>
            </a:extLst>
          </p:cNvPr>
          <p:cNvSpPr>
            <a:spLocks noGrp="1"/>
          </p:cNvSpPr>
          <p:nvPr>
            <p:ph type="subTitle" idx="1"/>
          </p:nvPr>
        </p:nvSpPr>
        <p:spPr>
          <a:xfrm>
            <a:off x="7766051" y="4113213"/>
            <a:ext cx="3884961" cy="1655762"/>
          </a:xfrm>
        </p:spPr>
        <p:txBody>
          <a:bodyPr>
            <a:normAutofit/>
          </a:bodyPr>
          <a:lstStyle/>
          <a:p>
            <a:r>
              <a:rPr lang="en-US" b="1" dirty="0"/>
              <a:t>Luke 14:16-33</a:t>
            </a:r>
          </a:p>
        </p:txBody>
      </p:sp>
      <p:pic>
        <p:nvPicPr>
          <p:cNvPr id="1026" name="Picture 2" descr="Free Invitation card with the inscription tied with ribbon Stock Photo">
            <a:extLst>
              <a:ext uri="{FF2B5EF4-FFF2-40B4-BE49-F238E27FC236}">
                <a16:creationId xmlns:a16="http://schemas.microsoft.com/office/drawing/2014/main" id="{C257D66F-8519-C563-29D0-639C0C3457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2" r="15980" b="-2"/>
          <a:stretch/>
        </p:blipFill>
        <p:spPr bwMode="auto">
          <a:xfrm>
            <a:off x="540988" y="540000"/>
            <a:ext cx="6671025" cy="5778000"/>
          </a:xfrm>
          <a:prstGeom prst="rect">
            <a:avLst/>
          </a:prstGeom>
          <a:noFill/>
          <a:extLst>
            <a:ext uri="{909E8E84-426E-40DD-AFC4-6F175D3DCCD1}">
              <a14:hiddenFill xmlns:a14="http://schemas.microsoft.com/office/drawing/2010/main">
                <a:solidFill>
                  <a:srgbClr val="FFFFFF"/>
                </a:solidFill>
              </a14:hiddenFill>
            </a:ext>
          </a:extLst>
        </p:spPr>
      </p:pic>
      <p:cxnSp>
        <p:nvCxnSpPr>
          <p:cNvPr id="1033" name="Straight Connector 103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8531"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02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6145-DB7C-85E0-D7B3-B59358979CF7}"/>
              </a:ext>
            </a:extLst>
          </p:cNvPr>
          <p:cNvSpPr>
            <a:spLocks noGrp="1"/>
          </p:cNvSpPr>
          <p:nvPr>
            <p:ph type="title"/>
          </p:nvPr>
        </p:nvSpPr>
        <p:spPr>
          <a:xfrm>
            <a:off x="1079500" y="347849"/>
            <a:ext cx="10026650" cy="741176"/>
          </a:xfrm>
        </p:spPr>
        <p:txBody>
          <a:bodyPr>
            <a:normAutofit/>
          </a:bodyPr>
          <a:lstStyle/>
          <a:p>
            <a:pPr algn="ctr"/>
            <a:r>
              <a:rPr lang="en-US" sz="3600" b="1" dirty="0"/>
              <a:t>All Things Are Ready</a:t>
            </a:r>
          </a:p>
        </p:txBody>
      </p:sp>
      <p:sp>
        <p:nvSpPr>
          <p:cNvPr id="3" name="Content Placeholder 2">
            <a:extLst>
              <a:ext uri="{FF2B5EF4-FFF2-40B4-BE49-F238E27FC236}">
                <a16:creationId xmlns:a16="http://schemas.microsoft.com/office/drawing/2014/main" id="{E0589520-A97D-C44E-A881-B6A38CC2F560}"/>
              </a:ext>
            </a:extLst>
          </p:cNvPr>
          <p:cNvSpPr>
            <a:spLocks noGrp="1"/>
          </p:cNvSpPr>
          <p:nvPr>
            <p:ph idx="1"/>
          </p:nvPr>
        </p:nvSpPr>
        <p:spPr>
          <a:xfrm>
            <a:off x="430306" y="1790700"/>
            <a:ext cx="11412070" cy="4719451"/>
          </a:xfrm>
        </p:spPr>
        <p:txBody>
          <a:bodyPr/>
          <a:lstStyle/>
          <a:p>
            <a:r>
              <a:rPr lang="en-US" sz="3600" b="1" dirty="0"/>
              <a:t>The time of the feast should have taken none of the invitees by surprise.</a:t>
            </a:r>
            <a:br>
              <a:rPr lang="en-US" sz="3600" b="1" dirty="0"/>
            </a:br>
            <a:endParaRPr lang="en-US" sz="3600" b="1" dirty="0"/>
          </a:p>
          <a:p>
            <a:r>
              <a:rPr lang="en-US" sz="3600" b="1" dirty="0"/>
              <a:t>Yet everyone of them acted as though they had been unexpectedly caught up in more important affairs.</a:t>
            </a:r>
          </a:p>
          <a:p>
            <a:endParaRPr lang="en-US" dirty="0"/>
          </a:p>
        </p:txBody>
      </p:sp>
    </p:spTree>
    <p:extLst>
      <p:ext uri="{BB962C8B-B14F-4D97-AF65-F5344CB8AC3E}">
        <p14:creationId xmlns:p14="http://schemas.microsoft.com/office/powerpoint/2010/main" val="51548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6145-DB7C-85E0-D7B3-B59358979CF7}"/>
              </a:ext>
            </a:extLst>
          </p:cNvPr>
          <p:cNvSpPr>
            <a:spLocks noGrp="1"/>
          </p:cNvSpPr>
          <p:nvPr>
            <p:ph type="title"/>
          </p:nvPr>
        </p:nvSpPr>
        <p:spPr>
          <a:xfrm>
            <a:off x="1079500" y="347849"/>
            <a:ext cx="10026650" cy="741176"/>
          </a:xfrm>
        </p:spPr>
        <p:txBody>
          <a:bodyPr>
            <a:normAutofit/>
          </a:bodyPr>
          <a:lstStyle/>
          <a:p>
            <a:pPr algn="ctr"/>
            <a:r>
              <a:rPr lang="en-US" sz="3600" b="1" dirty="0"/>
              <a:t>All Excuses Were Made</a:t>
            </a:r>
          </a:p>
        </p:txBody>
      </p:sp>
      <p:sp>
        <p:nvSpPr>
          <p:cNvPr id="3" name="Content Placeholder 2">
            <a:extLst>
              <a:ext uri="{FF2B5EF4-FFF2-40B4-BE49-F238E27FC236}">
                <a16:creationId xmlns:a16="http://schemas.microsoft.com/office/drawing/2014/main" id="{E0589520-A97D-C44E-A881-B6A38CC2F560}"/>
              </a:ext>
            </a:extLst>
          </p:cNvPr>
          <p:cNvSpPr>
            <a:spLocks noGrp="1"/>
          </p:cNvSpPr>
          <p:nvPr>
            <p:ph idx="1"/>
          </p:nvPr>
        </p:nvSpPr>
        <p:spPr>
          <a:xfrm>
            <a:off x="430306" y="1790700"/>
            <a:ext cx="11412070" cy="4719451"/>
          </a:xfrm>
        </p:spPr>
        <p:txBody>
          <a:bodyPr/>
          <a:lstStyle/>
          <a:p>
            <a:r>
              <a:rPr lang="en-US" sz="3600" b="1" dirty="0"/>
              <a:t>At first glance many of these excuses seem to be legitimate—they are being practical and responsible.</a:t>
            </a:r>
            <a:br>
              <a:rPr lang="en-US" sz="3600" b="1" dirty="0"/>
            </a:br>
            <a:endParaRPr lang="en-US" sz="3600" b="1" dirty="0"/>
          </a:p>
          <a:p>
            <a:r>
              <a:rPr lang="en-US" sz="3600" b="1" dirty="0"/>
              <a:t>Their hearts revealed that they simply lacked a desire to attend.</a:t>
            </a:r>
          </a:p>
          <a:p>
            <a:endParaRPr lang="en-US" dirty="0"/>
          </a:p>
        </p:txBody>
      </p:sp>
    </p:spTree>
    <p:extLst>
      <p:ext uri="{BB962C8B-B14F-4D97-AF65-F5344CB8AC3E}">
        <p14:creationId xmlns:p14="http://schemas.microsoft.com/office/powerpoint/2010/main" val="384676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6145-DB7C-85E0-D7B3-B59358979CF7}"/>
              </a:ext>
            </a:extLst>
          </p:cNvPr>
          <p:cNvSpPr>
            <a:spLocks noGrp="1"/>
          </p:cNvSpPr>
          <p:nvPr>
            <p:ph type="title"/>
          </p:nvPr>
        </p:nvSpPr>
        <p:spPr>
          <a:xfrm>
            <a:off x="1079500" y="347849"/>
            <a:ext cx="10026650" cy="741176"/>
          </a:xfrm>
        </p:spPr>
        <p:txBody>
          <a:bodyPr>
            <a:normAutofit/>
          </a:bodyPr>
          <a:lstStyle/>
          <a:p>
            <a:pPr algn="ctr"/>
            <a:r>
              <a:rPr lang="en-US" sz="3600" b="1" dirty="0"/>
              <a:t>The Feast Must Go On</a:t>
            </a:r>
          </a:p>
        </p:txBody>
      </p:sp>
      <p:sp>
        <p:nvSpPr>
          <p:cNvPr id="3" name="Content Placeholder 2">
            <a:extLst>
              <a:ext uri="{FF2B5EF4-FFF2-40B4-BE49-F238E27FC236}">
                <a16:creationId xmlns:a16="http://schemas.microsoft.com/office/drawing/2014/main" id="{E0589520-A97D-C44E-A881-B6A38CC2F560}"/>
              </a:ext>
            </a:extLst>
          </p:cNvPr>
          <p:cNvSpPr>
            <a:spLocks noGrp="1"/>
          </p:cNvSpPr>
          <p:nvPr>
            <p:ph idx="1"/>
          </p:nvPr>
        </p:nvSpPr>
        <p:spPr>
          <a:xfrm>
            <a:off x="430306" y="1790700"/>
            <a:ext cx="11412070" cy="4719451"/>
          </a:xfrm>
        </p:spPr>
        <p:txBody>
          <a:bodyPr/>
          <a:lstStyle/>
          <a:p>
            <a:r>
              <a:rPr lang="en-US" sz="3600" b="1" dirty="0"/>
              <a:t>The workers are sent out to plead and convince </a:t>
            </a:r>
            <a:br>
              <a:rPr lang="en-US" sz="3600" b="1" dirty="0"/>
            </a:br>
            <a:r>
              <a:rPr lang="en-US" sz="3600" b="1" dirty="0"/>
              <a:t>with those who would benefit from the refusal of </a:t>
            </a:r>
            <a:br>
              <a:rPr lang="en-US" sz="3600" b="1" dirty="0"/>
            </a:br>
            <a:r>
              <a:rPr lang="en-US" sz="3600" b="1" dirty="0"/>
              <a:t>the first group. </a:t>
            </a:r>
            <a:br>
              <a:rPr lang="en-US" sz="3600" b="1" dirty="0"/>
            </a:br>
            <a:endParaRPr lang="en-US" sz="3600" b="1" dirty="0"/>
          </a:p>
          <a:p>
            <a:r>
              <a:rPr lang="en-US" sz="3600" b="1" dirty="0"/>
              <a:t>Because of their forfeiture of the invitation, the first group would find themselves locked out for good.</a:t>
            </a:r>
          </a:p>
          <a:p>
            <a:endParaRPr lang="en-US" dirty="0"/>
          </a:p>
        </p:txBody>
      </p:sp>
    </p:spTree>
    <p:extLst>
      <p:ext uri="{BB962C8B-B14F-4D97-AF65-F5344CB8AC3E}">
        <p14:creationId xmlns:p14="http://schemas.microsoft.com/office/powerpoint/2010/main" val="188004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6145-DB7C-85E0-D7B3-B59358979CF7}"/>
              </a:ext>
            </a:extLst>
          </p:cNvPr>
          <p:cNvSpPr>
            <a:spLocks noGrp="1"/>
          </p:cNvSpPr>
          <p:nvPr>
            <p:ph type="title"/>
          </p:nvPr>
        </p:nvSpPr>
        <p:spPr>
          <a:xfrm>
            <a:off x="1079500" y="347849"/>
            <a:ext cx="10026650" cy="741176"/>
          </a:xfrm>
        </p:spPr>
        <p:txBody>
          <a:bodyPr>
            <a:normAutofit fontScale="90000"/>
          </a:bodyPr>
          <a:lstStyle/>
          <a:p>
            <a:pPr algn="ctr"/>
            <a:r>
              <a:rPr lang="en-US" sz="3600" b="1" dirty="0"/>
              <a:t>But Count the Cost of Attendance</a:t>
            </a:r>
          </a:p>
        </p:txBody>
      </p:sp>
      <p:sp>
        <p:nvSpPr>
          <p:cNvPr id="3" name="Content Placeholder 2">
            <a:extLst>
              <a:ext uri="{FF2B5EF4-FFF2-40B4-BE49-F238E27FC236}">
                <a16:creationId xmlns:a16="http://schemas.microsoft.com/office/drawing/2014/main" id="{E0589520-A97D-C44E-A881-B6A38CC2F560}"/>
              </a:ext>
            </a:extLst>
          </p:cNvPr>
          <p:cNvSpPr>
            <a:spLocks noGrp="1"/>
          </p:cNvSpPr>
          <p:nvPr>
            <p:ph idx="1"/>
          </p:nvPr>
        </p:nvSpPr>
        <p:spPr>
          <a:xfrm>
            <a:off x="430306" y="1790700"/>
            <a:ext cx="11412070" cy="4719451"/>
          </a:xfrm>
        </p:spPr>
        <p:txBody>
          <a:bodyPr/>
          <a:lstStyle/>
          <a:p>
            <a:r>
              <a:rPr lang="en-US" sz="3600" b="1" dirty="0"/>
              <a:t>Make no mistake—Jesus is asking you to give everything you have.</a:t>
            </a:r>
            <a:br>
              <a:rPr lang="en-US" sz="3600" b="1" dirty="0"/>
            </a:br>
            <a:endParaRPr lang="en-US" sz="3600" b="1" dirty="0"/>
          </a:p>
          <a:p>
            <a:r>
              <a:rPr lang="en-US" sz="3600" b="1" dirty="0"/>
              <a:t>Can you afford to accept, and can you afford </a:t>
            </a:r>
            <a:br>
              <a:rPr lang="en-US" sz="3600" b="1" dirty="0"/>
            </a:br>
            <a:r>
              <a:rPr lang="en-US" sz="3600" b="1" dirty="0"/>
              <a:t>to refuse?</a:t>
            </a:r>
          </a:p>
          <a:p>
            <a:endParaRPr lang="en-US" dirty="0"/>
          </a:p>
        </p:txBody>
      </p:sp>
    </p:spTree>
    <p:extLst>
      <p:ext uri="{BB962C8B-B14F-4D97-AF65-F5344CB8AC3E}">
        <p14:creationId xmlns:p14="http://schemas.microsoft.com/office/powerpoint/2010/main" val="75651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Free Interior of stylish cafe with elegant furniture and creative decor Stock Photo">
            <a:extLst>
              <a:ext uri="{FF2B5EF4-FFF2-40B4-BE49-F238E27FC236}">
                <a16:creationId xmlns:a16="http://schemas.microsoft.com/office/drawing/2014/main" id="{025FB33A-02BA-1CBA-53B3-0F3DF05A70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02" r="1436"/>
          <a:stretch/>
        </p:blipFill>
        <p:spPr bwMode="auto">
          <a:xfrm>
            <a:off x="20" y="10"/>
            <a:ext cx="387096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2057" name="Straight Connector 2056">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7475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950044A-E05F-C6DC-5739-CDE8057CD9B8}"/>
              </a:ext>
            </a:extLst>
          </p:cNvPr>
          <p:cNvSpPr txBox="1"/>
          <p:nvPr/>
        </p:nvSpPr>
        <p:spPr>
          <a:xfrm>
            <a:off x="4058537" y="2568576"/>
            <a:ext cx="7972425" cy="3009899"/>
          </a:xfrm>
          <a:prstGeom prst="rect">
            <a:avLst/>
          </a:prstGeom>
        </p:spPr>
        <p:txBody>
          <a:bodyPr vert="horz" lIns="0" tIns="0" rIns="0" bIns="0" rtlCol="0" anchor="t" anchorCtr="0">
            <a:normAutofit/>
          </a:bodyPr>
          <a:lstStyle/>
          <a:p>
            <a:pPr>
              <a:lnSpc>
                <a:spcPct val="125000"/>
              </a:lnSpc>
              <a:spcAft>
                <a:spcPts val="600"/>
              </a:spcAft>
              <a:buClr>
                <a:schemeClr val="accent1">
                  <a:lumMod val="60000"/>
                  <a:lumOff val="40000"/>
                </a:schemeClr>
              </a:buClr>
            </a:pPr>
            <a:r>
              <a:rPr lang="en-US" sz="2800" b="1" i="1" dirty="0">
                <a:solidFill>
                  <a:schemeClr val="tx1">
                    <a:alpha val="70000"/>
                  </a:schemeClr>
                </a:solidFill>
              </a:rPr>
              <a:t>“In that place there will be weeping and gnashing of teeth when you see Abraham and Isaac and Jacob and all the prophets in the kingdom of God, but yourselves being cast out.”</a:t>
            </a:r>
          </a:p>
        </p:txBody>
      </p:sp>
    </p:spTree>
    <p:extLst>
      <p:ext uri="{BB962C8B-B14F-4D97-AF65-F5344CB8AC3E}">
        <p14:creationId xmlns:p14="http://schemas.microsoft.com/office/powerpoint/2010/main" val="1449914002"/>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8</TotalTime>
  <Words>199</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Rockwell Nova Light</vt:lpstr>
      <vt:lpstr>Arial</vt:lpstr>
      <vt:lpstr>Avenir Next LT Pro Light</vt:lpstr>
      <vt:lpstr>Wingdings</vt:lpstr>
      <vt:lpstr>LeafVTI</vt:lpstr>
      <vt:lpstr>A Cautious Invitation</vt:lpstr>
      <vt:lpstr>All Things Are Ready</vt:lpstr>
      <vt:lpstr>All Excuses Were Made</vt:lpstr>
      <vt:lpstr>The Feast Must Go On</vt:lpstr>
      <vt:lpstr>But Count the Cost of Attendance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Cautious Invitation</dc:title>
  <dc:creator>Seth Mauldin</dc:creator>
  <cp:lastModifiedBy>Northwood1</cp:lastModifiedBy>
  <cp:revision>1</cp:revision>
  <dcterms:created xsi:type="dcterms:W3CDTF">2023-07-01T20:56:20Z</dcterms:created>
  <dcterms:modified xsi:type="dcterms:W3CDTF">2023-07-02T13:56:29Z</dcterms:modified>
</cp:coreProperties>
</file>