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Trade Gothic Next Cond" panose="020F0502020204030204" pitchFamily="34" charset="0"/>
      <p:regular r:id="rId11"/>
      <p:bold r:id="rId12"/>
    </p:embeddedFont>
    <p:embeddedFont>
      <p:font typeface="Trade Gothic Next Light" panose="020B0403040303020004" pitchFamily="3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406" y="4512376"/>
            <a:ext cx="8639776" cy="90019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06" y="1720884"/>
            <a:ext cx="8639775" cy="2734693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8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38" y="1255172"/>
            <a:ext cx="9297346" cy="105070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24338" y="2419468"/>
            <a:ext cx="9297346" cy="32543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6961" y="1414196"/>
            <a:ext cx="1817441" cy="410060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6042" y="1414196"/>
            <a:ext cx="7780919" cy="410060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7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9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74" y="2413788"/>
            <a:ext cx="8085116" cy="27375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2474" y="1351721"/>
            <a:ext cx="8085118" cy="99391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2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17" y="1272209"/>
            <a:ext cx="9164725" cy="103367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817" y="2425148"/>
            <a:ext cx="4188635" cy="31606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355" y="2425148"/>
            <a:ext cx="4188635" cy="31606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6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42" y="600817"/>
            <a:ext cx="10079497" cy="1168706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442" y="1798488"/>
            <a:ext cx="4599587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442" y="2777279"/>
            <a:ext cx="4599587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352" y="1798488"/>
            <a:ext cx="4599588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7352" y="2777279"/>
            <a:ext cx="4599588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571185" y="2593591"/>
            <a:ext cx="452575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107503" y="2593591"/>
            <a:ext cx="450952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26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0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1" y="1391478"/>
            <a:ext cx="3288432" cy="195141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35" y="920080"/>
            <a:ext cx="5312467" cy="502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1" y="3566727"/>
            <a:ext cx="3288432" cy="1766325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AAC029-BE5C-900C-E7D2-DE6E31789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5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0" y="1391478"/>
            <a:ext cx="3322510" cy="203752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07143" y="931857"/>
            <a:ext cx="5351659" cy="49963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0" y="3742792"/>
            <a:ext cx="3322510" cy="1590261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8EE65-D4F9-418A-1628-F5DFD3DB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3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2" y="1233199"/>
            <a:ext cx="8977511" cy="1073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444" y="2419639"/>
            <a:ext cx="8977509" cy="314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E7736193-EDE3-4BB5-AE5F-E6E5472AB8BE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657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9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7E26772-EAFC-10BB-4659-99BF2A8A1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aintings Reproductions | Right hand, keeping the staff by Vasily  Dmitrievich Polenov | Most-Famous-Paintings.com">
            <a:extLst>
              <a:ext uri="{FF2B5EF4-FFF2-40B4-BE49-F238E27FC236}">
                <a16:creationId xmlns:a16="http://schemas.microsoft.com/office/drawing/2014/main" id="{F6893508-266F-769D-70E6-94EED3FDF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1" r="2" b="1714"/>
          <a:stretch/>
        </p:blipFill>
        <p:spPr bwMode="auto">
          <a:xfrm>
            <a:off x="7543800" y="10"/>
            <a:ext cx="464820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4AEFA6A-E623-CF1A-3DDF-C38D3A7E2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885" y="934542"/>
            <a:ext cx="5646584" cy="49909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566FA-DB64-DFFD-4DA1-1E099827D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109" y="2488720"/>
            <a:ext cx="5400136" cy="1880559"/>
          </a:xfrm>
        </p:spPr>
        <p:txBody>
          <a:bodyPr anchor="b">
            <a:normAutofit/>
          </a:bodyPr>
          <a:lstStyle/>
          <a:p>
            <a:pPr algn="ctr"/>
            <a:r>
              <a:rPr lang="en-US" sz="5000" dirty="0"/>
              <a:t>Strengthening Our Hands</a:t>
            </a:r>
          </a:p>
        </p:txBody>
      </p:sp>
    </p:spTree>
    <p:extLst>
      <p:ext uri="{BB962C8B-B14F-4D97-AF65-F5344CB8AC3E}">
        <p14:creationId xmlns:p14="http://schemas.microsoft.com/office/powerpoint/2010/main" val="80895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DC7C-B5E1-75D3-F2EA-5DA87A4D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1229165"/>
            <a:ext cx="6420978" cy="76316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Strengthen Your Elders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7D5A7-3634-FF49-B2E9-D68B490C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2692473"/>
            <a:ext cx="6258113" cy="3052719"/>
          </a:xfrm>
        </p:spPr>
        <p:txBody>
          <a:bodyPr>
            <a:normAutofit/>
          </a:bodyPr>
          <a:lstStyle/>
          <a:p>
            <a:r>
              <a:rPr lang="en-US" sz="2200" b="1" dirty="0"/>
              <a:t>These are men that we have selected according to God’s wisdom—they are worthy of our trust, even in difficult times.</a:t>
            </a:r>
          </a:p>
        </p:txBody>
      </p:sp>
      <p:pic>
        <p:nvPicPr>
          <p:cNvPr id="2050" name="Picture 2" descr="Painting by Dupre - The Shepherd">
            <a:extLst>
              <a:ext uri="{FF2B5EF4-FFF2-40B4-BE49-F238E27FC236}">
                <a16:creationId xmlns:a16="http://schemas.microsoft.com/office/drawing/2014/main" id="{F3414EC3-8BD2-6792-8ED3-B6FF895D9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 r="20681" b="-2"/>
          <a:stretch/>
        </p:blipFill>
        <p:spPr bwMode="auto">
          <a:xfrm>
            <a:off x="1061049" y="1061048"/>
            <a:ext cx="3303917" cy="468414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9072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DC7C-B5E1-75D3-F2EA-5DA87A4D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1229165"/>
            <a:ext cx="6420978" cy="76316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Strengthen Your Elders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7D5A7-3634-FF49-B2E9-D68B490C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2692473"/>
            <a:ext cx="6258113" cy="3052719"/>
          </a:xfrm>
        </p:spPr>
        <p:txBody>
          <a:bodyPr>
            <a:normAutofit/>
          </a:bodyPr>
          <a:lstStyle/>
          <a:p>
            <a:r>
              <a:rPr lang="en-US" sz="2200" b="1" dirty="0"/>
              <a:t>Recognize that while they are not to “lord it over,” they still hold a position of authority within Christ’s Church.</a:t>
            </a:r>
          </a:p>
        </p:txBody>
      </p:sp>
      <p:pic>
        <p:nvPicPr>
          <p:cNvPr id="2050" name="Picture 2" descr="Painting by Dupre - The Shepherd">
            <a:extLst>
              <a:ext uri="{FF2B5EF4-FFF2-40B4-BE49-F238E27FC236}">
                <a16:creationId xmlns:a16="http://schemas.microsoft.com/office/drawing/2014/main" id="{F3414EC3-8BD2-6792-8ED3-B6FF895D9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 r="20681" b="-2"/>
          <a:stretch/>
        </p:blipFill>
        <p:spPr bwMode="auto">
          <a:xfrm>
            <a:off x="1061050" y="1061049"/>
            <a:ext cx="3308512" cy="468414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0568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DC7C-B5E1-75D3-F2EA-5DA87A4D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1229165"/>
            <a:ext cx="6420978" cy="76316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Strengthen Your Elders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7D5A7-3634-FF49-B2E9-D68B490C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2692473"/>
            <a:ext cx="6258113" cy="3052719"/>
          </a:xfrm>
        </p:spPr>
        <p:txBody>
          <a:bodyPr>
            <a:normAutofit/>
          </a:bodyPr>
          <a:lstStyle/>
          <a:p>
            <a:r>
              <a:rPr lang="en-US" sz="2200" b="1" dirty="0"/>
              <a:t>Remember that they are still human, and very well may need words of encouragement and even caution.</a:t>
            </a:r>
          </a:p>
        </p:txBody>
      </p:sp>
      <p:pic>
        <p:nvPicPr>
          <p:cNvPr id="2050" name="Picture 2" descr="Painting by Dupre - The Shepherd">
            <a:extLst>
              <a:ext uri="{FF2B5EF4-FFF2-40B4-BE49-F238E27FC236}">
                <a16:creationId xmlns:a16="http://schemas.microsoft.com/office/drawing/2014/main" id="{F3414EC3-8BD2-6792-8ED3-B6FF895D9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 r="20681" b="-2"/>
          <a:stretch/>
        </p:blipFill>
        <p:spPr bwMode="auto">
          <a:xfrm>
            <a:off x="1061050" y="1061049"/>
            <a:ext cx="3308512" cy="468414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6912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DC7C-B5E1-75D3-F2EA-5DA87A4D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972" y="1462078"/>
            <a:ext cx="6420978" cy="7631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Strengthen Those </a:t>
            </a:r>
            <a:br>
              <a:rPr lang="en-US" sz="3600" dirty="0"/>
            </a:br>
            <a:r>
              <a:rPr lang="en-US" sz="3600" dirty="0"/>
              <a:t>Who Minister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7D5A7-3634-FF49-B2E9-D68B490C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2692473"/>
            <a:ext cx="6258113" cy="3052719"/>
          </a:xfrm>
        </p:spPr>
        <p:txBody>
          <a:bodyPr>
            <a:normAutofit/>
          </a:bodyPr>
          <a:lstStyle/>
          <a:p>
            <a:r>
              <a:rPr lang="en-US" sz="2200" b="1" dirty="0"/>
              <a:t>Hold your deacons to the same level of expectation that is set for them by Scripture—they are not the Junior Varsity Squad.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414EC3-8BD2-6792-8ED3-B6FF895D9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r="6282"/>
          <a:stretch/>
        </p:blipFill>
        <p:spPr bwMode="auto">
          <a:xfrm>
            <a:off x="1061050" y="1061049"/>
            <a:ext cx="3308512" cy="468414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05102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DC7C-B5E1-75D3-F2EA-5DA87A4D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972" y="1462078"/>
            <a:ext cx="6420978" cy="7631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Strengthen Those </a:t>
            </a:r>
            <a:br>
              <a:rPr lang="en-US" sz="3600" dirty="0"/>
            </a:br>
            <a:r>
              <a:rPr lang="en-US" sz="3600" dirty="0"/>
              <a:t>Who Minister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7D5A7-3634-FF49-B2E9-D68B490C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2692473"/>
            <a:ext cx="6258113" cy="3052719"/>
          </a:xfrm>
        </p:spPr>
        <p:txBody>
          <a:bodyPr>
            <a:normAutofit/>
          </a:bodyPr>
          <a:lstStyle/>
          <a:p>
            <a:r>
              <a:rPr lang="en-US" sz="2200" b="1" dirty="0"/>
              <a:t>View those who teach and preach as being together with you in a joint venture—you are partners in this work.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414EC3-8BD2-6792-8ED3-B6FF895D9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r="6282"/>
          <a:stretch/>
        </p:blipFill>
        <p:spPr bwMode="auto">
          <a:xfrm>
            <a:off x="1061050" y="1061049"/>
            <a:ext cx="3308512" cy="468414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3440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DC7C-B5E1-75D3-F2EA-5DA87A4D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972" y="1462078"/>
            <a:ext cx="6420978" cy="76316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Strengthen The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7D5A7-3634-FF49-B2E9-D68B490C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2692473"/>
            <a:ext cx="6258113" cy="3052719"/>
          </a:xfrm>
        </p:spPr>
        <p:txBody>
          <a:bodyPr>
            <a:normAutofit/>
          </a:bodyPr>
          <a:lstStyle/>
          <a:p>
            <a:r>
              <a:rPr lang="en-US" sz="2200" b="1" dirty="0"/>
              <a:t>Are you looking to engage in the work </a:t>
            </a:r>
            <a:br>
              <a:rPr lang="en-US" sz="2200" b="1" dirty="0"/>
            </a:br>
            <a:r>
              <a:rPr lang="en-US" sz="2200" b="1" dirty="0"/>
              <a:t>alongside others?</a:t>
            </a:r>
            <a:br>
              <a:rPr lang="en-US" sz="2200" b="1" dirty="0"/>
            </a:br>
            <a:endParaRPr lang="en-US" sz="2200" b="1" dirty="0"/>
          </a:p>
          <a:p>
            <a:r>
              <a:rPr lang="en-US" sz="2200" b="1" dirty="0"/>
              <a:t>Do you seek to alleviate the burdens of others?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414EC3-8BD2-6792-8ED3-B6FF895D9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0" r="12770"/>
          <a:stretch/>
        </p:blipFill>
        <p:spPr bwMode="auto">
          <a:xfrm>
            <a:off x="1061050" y="1061049"/>
            <a:ext cx="3308512" cy="468414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603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DC7C-B5E1-75D3-F2EA-5DA87A4D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972" y="1462078"/>
            <a:ext cx="6420978" cy="76316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Strengthen The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7D5A7-3634-FF49-B2E9-D68B490C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2692473"/>
            <a:ext cx="6258113" cy="3052719"/>
          </a:xfrm>
        </p:spPr>
        <p:txBody>
          <a:bodyPr>
            <a:normAutofit/>
          </a:bodyPr>
          <a:lstStyle/>
          <a:p>
            <a:r>
              <a:rPr lang="en-US" sz="2200" b="1" dirty="0"/>
              <a:t>Are you helping others to be more involved?</a:t>
            </a:r>
            <a:br>
              <a:rPr lang="en-US" sz="2200" b="1" dirty="0"/>
            </a:br>
            <a:endParaRPr lang="en-US" sz="2200" b="1" dirty="0"/>
          </a:p>
          <a:p>
            <a:r>
              <a:rPr lang="en-US" sz="2200" b="1" dirty="0"/>
              <a:t>Are you willing to have difficult conversations?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414EC3-8BD2-6792-8ED3-B6FF895D9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0" r="12770"/>
          <a:stretch/>
        </p:blipFill>
        <p:spPr bwMode="auto">
          <a:xfrm>
            <a:off x="1061050" y="1061049"/>
            <a:ext cx="3308512" cy="468414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5946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7E26772-EAFC-10BB-4659-99BF2A8A1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aintings Reproductions | Right hand, keeping the staff by Vasily  Dmitrievich Polenov | Most-Famous-Paintings.com">
            <a:extLst>
              <a:ext uri="{FF2B5EF4-FFF2-40B4-BE49-F238E27FC236}">
                <a16:creationId xmlns:a16="http://schemas.microsoft.com/office/drawing/2014/main" id="{F6893508-266F-769D-70E6-94EED3FDF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1" r="2" b="1714"/>
          <a:stretch/>
        </p:blipFill>
        <p:spPr bwMode="auto">
          <a:xfrm>
            <a:off x="7543800" y="10"/>
            <a:ext cx="464820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4AEFA6A-E623-CF1A-3DDF-C38D3A7E2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885" y="934542"/>
            <a:ext cx="5646584" cy="49909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566FA-DB64-DFFD-4DA1-1E099827D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832" y="1337095"/>
            <a:ext cx="5400136" cy="559854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000" dirty="0"/>
              <a:t>Therefore, comfort one another and build up one another, just as you also are doing.</a:t>
            </a:r>
            <a:br>
              <a:rPr lang="en-US" sz="4000" dirty="0"/>
            </a:br>
            <a:r>
              <a:rPr lang="en-US" sz="4000" dirty="0"/>
              <a:t>I Thess. 5:11 </a:t>
            </a:r>
            <a:br>
              <a:rPr lang="en-US" sz="4000" dirty="0"/>
            </a:br>
            <a:br>
              <a:rPr lang="en-US" sz="5000" dirty="0"/>
            </a:b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025649526"/>
      </p:ext>
    </p:extLst>
  </p:cSld>
  <p:clrMapOvr>
    <a:masterClrMapping/>
  </p:clrMapOvr>
</p:sld>
</file>

<file path=ppt/theme/theme1.xml><?xml version="1.0" encoding="utf-8"?>
<a:theme xmlns:a="http://schemas.openxmlformats.org/drawingml/2006/main" name="LimelightVTI">
  <a:themeElements>
    <a:clrScheme name="Limelight">
      <a:dk1>
        <a:sysClr val="windowText" lastClr="000000"/>
      </a:dk1>
      <a:lt1>
        <a:sysClr val="window" lastClr="FFFFFF"/>
      </a:lt1>
      <a:dk2>
        <a:srgbClr val="23353B"/>
      </a:dk2>
      <a:lt2>
        <a:srgbClr val="E0DDD8"/>
      </a:lt2>
      <a:accent1>
        <a:srgbClr val="90A208"/>
      </a:accent1>
      <a:accent2>
        <a:srgbClr val="6A8755"/>
      </a:accent2>
      <a:accent3>
        <a:srgbClr val="49716B"/>
      </a:accent3>
      <a:accent4>
        <a:srgbClr val="A16F7C"/>
      </a:accent4>
      <a:accent5>
        <a:srgbClr val="B16455"/>
      </a:accent5>
      <a:accent6>
        <a:srgbClr val="E08350"/>
      </a:accent6>
      <a:hlink>
        <a:srgbClr val="5F864B"/>
      </a:hlink>
      <a:folHlink>
        <a:srgbClr val="3F877D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melightVTI" id="{7936DCFD-B587-41FD-9126-64F2709ED40B}" vid="{74F41540-78F1-4C56-9EAA-6FA6E9F1D7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208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Trade Gothic Next Light</vt:lpstr>
      <vt:lpstr>Trade Gothic Next Cond</vt:lpstr>
      <vt:lpstr>Arial</vt:lpstr>
      <vt:lpstr>LimelightVTI</vt:lpstr>
      <vt:lpstr>Strengthening Our Hands</vt:lpstr>
      <vt:lpstr>Strengthen Your Elders</vt:lpstr>
      <vt:lpstr>Strengthen Your Elders</vt:lpstr>
      <vt:lpstr>Strengthen Your Elders</vt:lpstr>
      <vt:lpstr>Strengthen Those  Who Minister</vt:lpstr>
      <vt:lpstr>Strengthen Those  Who Minister</vt:lpstr>
      <vt:lpstr>Strengthen The Body</vt:lpstr>
      <vt:lpstr>Strengthen The Body</vt:lpstr>
      <vt:lpstr>Therefore, comfort one another and build up one another, just as you also are doing. I Thess. 5:11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Our Hands</dc:title>
  <dc:creator>Seth Mauldin</dc:creator>
  <cp:lastModifiedBy>Northwood1</cp:lastModifiedBy>
  <cp:revision>3</cp:revision>
  <dcterms:created xsi:type="dcterms:W3CDTF">2023-07-07T17:22:33Z</dcterms:created>
  <dcterms:modified xsi:type="dcterms:W3CDTF">2023-07-09T12:56:55Z</dcterms:modified>
</cp:coreProperties>
</file>