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>
        <p:scale>
          <a:sx n="93" d="100"/>
          <a:sy n="93" d="100"/>
        </p:scale>
        <p:origin x="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3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9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0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2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6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7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6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1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3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55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480">
          <p15:clr>
            <a:srgbClr val="F26B43"/>
          </p15:clr>
        </p15:guide>
        <p15:guide id="3" pos="960">
          <p15:clr>
            <a:srgbClr val="F26B43"/>
          </p15:clr>
        </p15:guide>
        <p15:guide id="4" pos="1440">
          <p15:clr>
            <a:srgbClr val="F26B43"/>
          </p15:clr>
        </p15:guide>
        <p15:guide id="5" pos="1920">
          <p15:clr>
            <a:srgbClr val="F26B43"/>
          </p15:clr>
        </p15:guide>
        <p15:guide id="6" pos="2400">
          <p15:clr>
            <a:srgbClr val="F26B43"/>
          </p15:clr>
        </p15:guide>
        <p15:guide id="7" pos="2880">
          <p15:clr>
            <a:srgbClr val="F26B43"/>
          </p15:clr>
        </p15:guide>
        <p15:guide id="8" pos="3360">
          <p15:clr>
            <a:srgbClr val="F26B43"/>
          </p15:clr>
        </p15:guide>
        <p15:guide id="9" pos="3840">
          <p15:clr>
            <a:srgbClr val="F26B43"/>
          </p15:clr>
        </p15:guide>
        <p15:guide id="10" pos="4320">
          <p15:clr>
            <a:srgbClr val="F26B43"/>
          </p15:clr>
        </p15:guide>
        <p15:guide id="11" pos="4800">
          <p15:clr>
            <a:srgbClr val="F26B43"/>
          </p15:clr>
        </p15:guide>
        <p15:guide id="12" pos="5280">
          <p15:clr>
            <a:srgbClr val="F26B43"/>
          </p15:clr>
        </p15:guide>
        <p15:guide id="13" pos="5760">
          <p15:clr>
            <a:srgbClr val="F26B43"/>
          </p15:clr>
        </p15:guide>
        <p15:guide id="14" pos="6240">
          <p15:clr>
            <a:srgbClr val="F26B43"/>
          </p15:clr>
        </p15:guide>
        <p15:guide id="15" pos="6720">
          <p15:clr>
            <a:srgbClr val="F26B43"/>
          </p15:clr>
        </p15:guide>
        <p15:guide id="16" pos="7200">
          <p15:clr>
            <a:srgbClr val="F26B43"/>
          </p15:clr>
        </p15:guide>
        <p15:guide id="17" pos="7680">
          <p15:clr>
            <a:srgbClr val="F26B43"/>
          </p15:clr>
        </p15:guide>
        <p15:guide id="18" orient="horz">
          <p15:clr>
            <a:srgbClr val="F26B43"/>
          </p15:clr>
        </p15:guide>
        <p15:guide id="19" orient="horz" pos="480">
          <p15:clr>
            <a:srgbClr val="F26B43"/>
          </p15:clr>
        </p15:guide>
        <p15:guide id="20" orient="horz" pos="960">
          <p15:clr>
            <a:srgbClr val="F26B43"/>
          </p15:clr>
        </p15:guide>
        <p15:guide id="21" orient="horz" pos="1440">
          <p15:clr>
            <a:srgbClr val="F26B43"/>
          </p15:clr>
        </p15:guide>
        <p15:guide id="22" orient="horz" pos="1920">
          <p15:clr>
            <a:srgbClr val="F26B43"/>
          </p15:clr>
        </p15:guide>
        <p15:guide id="23" orient="horz" pos="2400">
          <p15:clr>
            <a:srgbClr val="F26B43"/>
          </p15:clr>
        </p15:guide>
        <p15:guide id="24" orient="horz" pos="2880">
          <p15:clr>
            <a:srgbClr val="F26B43"/>
          </p15:clr>
        </p15:guide>
        <p15:guide id="25" orient="horz" pos="3360">
          <p15:clr>
            <a:srgbClr val="F26B43"/>
          </p15:clr>
        </p15:guide>
        <p15:guide id="26" orient="horz" pos="3840">
          <p15:clr>
            <a:srgbClr val="F26B43"/>
          </p15:clr>
        </p15:guide>
        <p15:guide id="27" orient="horz" pos="43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69CC3-CF87-4883-6428-6542E9F64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286000"/>
            <a:ext cx="10668000" cy="2286000"/>
          </a:xfrm>
        </p:spPr>
        <p:txBody>
          <a:bodyPr>
            <a:normAutofit/>
          </a:bodyPr>
          <a:lstStyle/>
          <a:p>
            <a:r>
              <a:rPr lang="en-US" sz="8000" dirty="0"/>
              <a:t>Struggling with Confession</a:t>
            </a:r>
          </a:p>
        </p:txBody>
      </p:sp>
    </p:spTree>
    <p:extLst>
      <p:ext uri="{BB962C8B-B14F-4D97-AF65-F5344CB8AC3E}">
        <p14:creationId xmlns:p14="http://schemas.microsoft.com/office/powerpoint/2010/main" val="190535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ainting of two people&#10;&#10;Description automatically generated">
            <a:extLst>
              <a:ext uri="{FF2B5EF4-FFF2-40B4-BE49-F238E27FC236}">
                <a16:creationId xmlns:a16="http://schemas.microsoft.com/office/drawing/2014/main" id="{D6A9A8AB-D519-601A-9CD2-9ADB7D6509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53" b="8205"/>
          <a:stretch/>
        </p:blipFill>
        <p:spPr>
          <a:xfrm>
            <a:off x="6613174" y="10"/>
            <a:ext cx="5578824" cy="6028246"/>
          </a:xfrm>
          <a:custGeom>
            <a:avLst/>
            <a:gdLst/>
            <a:ahLst/>
            <a:cxnLst/>
            <a:rect l="l" t="t" r="r" b="b"/>
            <a:pathLst>
              <a:path w="5578824" h="6028256">
                <a:moveTo>
                  <a:pt x="1681218" y="0"/>
                </a:moveTo>
                <a:lnTo>
                  <a:pt x="5578824" y="0"/>
                </a:lnTo>
                <a:lnTo>
                  <a:pt x="5578824" y="5760161"/>
                </a:lnTo>
                <a:lnTo>
                  <a:pt x="5441231" y="5804042"/>
                </a:lnTo>
                <a:cubicBezTo>
                  <a:pt x="5079089" y="5907589"/>
                  <a:pt x="4674877" y="5944442"/>
                  <a:pt x="4253224" y="5980388"/>
                </a:cubicBezTo>
                <a:cubicBezTo>
                  <a:pt x="2813852" y="6102970"/>
                  <a:pt x="1551586" y="6071494"/>
                  <a:pt x="837278" y="4877588"/>
                </a:cubicBezTo>
                <a:cubicBezTo>
                  <a:pt x="529862" y="4363935"/>
                  <a:pt x="255162" y="3847185"/>
                  <a:pt x="109626" y="3329255"/>
                </a:cubicBezTo>
                <a:cubicBezTo>
                  <a:pt x="-35907" y="2811325"/>
                  <a:pt x="-52277" y="2292214"/>
                  <a:pt x="156962" y="1773839"/>
                </a:cubicBezTo>
                <a:cubicBezTo>
                  <a:pt x="296494" y="1428108"/>
                  <a:pt x="536161" y="1082881"/>
                  <a:pt x="904890" y="738354"/>
                </a:cubicBezTo>
                <a:cubicBezTo>
                  <a:pt x="1036690" y="615181"/>
                  <a:pt x="1169968" y="488910"/>
                  <a:pt x="1304592" y="360545"/>
                </a:cubicBezTo>
                <a:close/>
              </a:path>
            </a:pathLst>
          </a:custGeom>
        </p:spPr>
      </p:pic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31A7A-42A5-1BB2-4FDF-CFB4CFBD0E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764" y="2286001"/>
            <a:ext cx="6495408" cy="4371108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dirty="0"/>
              <a:t>Saul’s responsibility as a king was to uphold justice, but also lead his people in paths of righteousness. Instead, he chooses to not lead and blame the people for his failures.</a:t>
            </a:r>
          </a:p>
          <a:p>
            <a:r>
              <a:rPr lang="en-US" dirty="0"/>
              <a:t>To confess well, we must not shirk our responsibility. We must have people who will keep us accountable.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BEE8B2-A48E-F5F4-445B-11CB0DA76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618" y="561110"/>
            <a:ext cx="5334000" cy="1524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b="1" dirty="0"/>
              <a:t>King Saul </a:t>
            </a:r>
            <a:br>
              <a:rPr lang="en-US" b="1" dirty="0"/>
            </a:br>
            <a:r>
              <a:rPr lang="en-US" b="1" dirty="0"/>
              <a:t>(1st Samuel 15.1-23)</a:t>
            </a:r>
          </a:p>
        </p:txBody>
      </p:sp>
    </p:spTree>
    <p:extLst>
      <p:ext uri="{BB962C8B-B14F-4D97-AF65-F5344CB8AC3E}">
        <p14:creationId xmlns:p14="http://schemas.microsoft.com/office/powerpoint/2010/main" val="288903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painting of a person in a bed&#10;&#10;Description automatically generated">
            <a:extLst>
              <a:ext uri="{FF2B5EF4-FFF2-40B4-BE49-F238E27FC236}">
                <a16:creationId xmlns:a16="http://schemas.microsoft.com/office/drawing/2014/main" id="{FD52DEF6-6459-A9C1-36E6-7D6E8DB2AB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1" r="33339" b="-9531"/>
          <a:stretch/>
        </p:blipFill>
        <p:spPr>
          <a:xfrm>
            <a:off x="2" y="10"/>
            <a:ext cx="5578823" cy="6028246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633B38B-B87A-4288-A20F-0223A6C27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484E5-C82D-BF68-7FBE-EEF1AE03D0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05055" y="1226127"/>
            <a:ext cx="6172200" cy="546561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3200" dirty="0"/>
              <a:t>Amnon’s story is all about self – mistaking love for lust and having people around him encourage his awful behavior.</a:t>
            </a:r>
          </a:p>
          <a:p>
            <a:pPr>
              <a:lnSpc>
                <a:spcPct val="115000"/>
              </a:lnSpc>
            </a:pPr>
            <a:r>
              <a:rPr lang="en-US" sz="3200" dirty="0"/>
              <a:t>Selfishness must be countered by humility. Willing to look inward and understand our shortcomings and need for God’s mercy.</a:t>
            </a:r>
          </a:p>
          <a:p>
            <a:pPr>
              <a:lnSpc>
                <a:spcPct val="115000"/>
              </a:lnSpc>
              <a:buNone/>
            </a:pPr>
            <a:endParaRPr lang="en-US" sz="2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6BF8E-BA26-AC46-F863-03805E5A4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0" y="0"/>
            <a:ext cx="5334000" cy="1524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/>
              <a:t>Amnon, Son of King David </a:t>
            </a:r>
            <a:br>
              <a:rPr lang="en-US" sz="3200" b="1" dirty="0"/>
            </a:br>
            <a:r>
              <a:rPr lang="en-US" sz="3200" b="1" dirty="0"/>
              <a:t>(2nd Samuel 13.1-22)</a:t>
            </a:r>
          </a:p>
        </p:txBody>
      </p:sp>
    </p:spTree>
    <p:extLst>
      <p:ext uri="{BB962C8B-B14F-4D97-AF65-F5344CB8AC3E}">
        <p14:creationId xmlns:p14="http://schemas.microsoft.com/office/powerpoint/2010/main" val="350413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B415D11-6899-4C75-BEAD-79C4656DC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762007"/>
            <a:ext cx="5948806" cy="6095979"/>
          </a:xfrm>
          <a:custGeom>
            <a:avLst/>
            <a:gdLst>
              <a:gd name="connsiteX0" fmla="*/ 1573832 w 5948806"/>
              <a:gd name="connsiteY0" fmla="*/ 765 h 6095979"/>
              <a:gd name="connsiteX1" fmla="*/ 2734663 w 5948806"/>
              <a:gd name="connsiteY1" fmla="*/ 238687 h 6095979"/>
              <a:gd name="connsiteX2" fmla="*/ 5668316 w 5948806"/>
              <a:gd name="connsiteY2" fmla="*/ 3639516 h 6095979"/>
              <a:gd name="connsiteX3" fmla="*/ 5937022 w 5948806"/>
              <a:gd name="connsiteY3" fmla="*/ 5865869 h 6095979"/>
              <a:gd name="connsiteX4" fmla="*/ 5948806 w 5948806"/>
              <a:gd name="connsiteY4" fmla="*/ 6095979 h 6095979"/>
              <a:gd name="connsiteX5" fmla="*/ 0 w 5948806"/>
              <a:gd name="connsiteY5" fmla="*/ 6095979 h 6095979"/>
              <a:gd name="connsiteX6" fmla="*/ 0 w 5948806"/>
              <a:gd name="connsiteY6" fmla="*/ 1621672 h 6095979"/>
              <a:gd name="connsiteX7" fmla="*/ 36310 w 5948806"/>
              <a:gd name="connsiteY7" fmla="*/ 1518814 h 6095979"/>
              <a:gd name="connsiteX8" fmla="*/ 287891 w 5948806"/>
              <a:gd name="connsiteY8" fmla="*/ 956872 h 6095979"/>
              <a:gd name="connsiteX9" fmla="*/ 1573832 w 5948806"/>
              <a:gd name="connsiteY9" fmla="*/ 765 h 609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8806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9" y="4393559"/>
                  <a:pt x="5890546" y="5142244"/>
                  <a:pt x="5937022" y="5865869"/>
                </a:cubicBezTo>
                <a:lnTo>
                  <a:pt x="5948806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3BFB3E6-2D9E-4A5C-826F-44A91F5977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pic>
        <p:nvPicPr>
          <p:cNvPr id="6" name="Content Placeholder 5" descr="A person in a robe and a person in a crown&#10;&#10;Description automatically generated">
            <a:extLst>
              <a:ext uri="{FF2B5EF4-FFF2-40B4-BE49-F238E27FC236}">
                <a16:creationId xmlns:a16="http://schemas.microsoft.com/office/drawing/2014/main" id="{5C9931AA-CB9E-6530-010C-F0C2DD9FB13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2533644"/>
            <a:ext cx="3810001" cy="33147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A8B87-F3F5-3BCB-64E4-685AF5818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136073"/>
            <a:ext cx="5791200" cy="54863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Ahab had brought evil to Israel’s door through his neglecting of commands, destroying God’s prophets, and encouraging rampant idolatry. Yet, he doesn’t see his sin for what it is – he is too prideful to see he is the troubler of Israel.</a:t>
            </a:r>
          </a:p>
          <a:p>
            <a:r>
              <a:rPr lang="en-US" sz="2400" dirty="0"/>
              <a:t>Pride makes us fools. We must embrace humility so we can confess to our shortcomings.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A8DBB9-B775-2CE0-109F-414588182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1" y="173172"/>
            <a:ext cx="4572000" cy="15240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b="1" dirty="0"/>
              <a:t>Ahab, King of Israel </a:t>
            </a:r>
            <a:br>
              <a:rPr lang="en-US" sz="3200" b="1" dirty="0"/>
            </a:br>
            <a:r>
              <a:rPr lang="en-US" sz="3200" b="1" dirty="0"/>
              <a:t>(1st Kings 18.7-19)</a:t>
            </a:r>
          </a:p>
        </p:txBody>
      </p:sp>
    </p:spTree>
    <p:extLst>
      <p:ext uri="{BB962C8B-B14F-4D97-AF65-F5344CB8AC3E}">
        <p14:creationId xmlns:p14="http://schemas.microsoft.com/office/powerpoint/2010/main" val="143603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2CD5D-15B0-E1E9-FA47-D199FD5A0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003" y="2666999"/>
            <a:ext cx="3810000" cy="1524002"/>
          </a:xfrm>
        </p:spPr>
        <p:txBody>
          <a:bodyPr/>
          <a:lstStyle/>
          <a:p>
            <a:pPr algn="ctr"/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26BA0-E9CA-59C9-9554-F4590E5D0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3997" y="239486"/>
            <a:ext cx="6096000" cy="6010059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1.</a:t>
            </a:r>
            <a:r>
              <a:rPr lang="en-US" sz="5800" dirty="0"/>
              <a:t>	Cultivate an accountability partner and a good friend who will be real with you and challenge you.</a:t>
            </a:r>
          </a:p>
          <a:p>
            <a:r>
              <a:rPr lang="en-US" sz="5800" dirty="0"/>
              <a:t>2.	Read scripture as a wakeup call to you, not a bludgeon for others.</a:t>
            </a:r>
          </a:p>
          <a:p>
            <a:r>
              <a:rPr lang="en-US" sz="5800" dirty="0"/>
              <a:t>3.	Confess to God with true honesty. When you’re honest with Him, you can be honest with others.</a:t>
            </a:r>
          </a:p>
        </p:txBody>
      </p:sp>
    </p:spTree>
    <p:extLst>
      <p:ext uri="{BB962C8B-B14F-4D97-AF65-F5344CB8AC3E}">
        <p14:creationId xmlns:p14="http://schemas.microsoft.com/office/powerpoint/2010/main" val="2743366555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Pebble</Template>
  <TotalTime>587</TotalTime>
  <Words>259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Avenir Next LT Pro Light</vt:lpstr>
      <vt:lpstr>Sitka Subheading</vt:lpstr>
      <vt:lpstr>PebbleVTI</vt:lpstr>
      <vt:lpstr>Struggling with Confession</vt:lpstr>
      <vt:lpstr>King Saul  (1st Samuel 15.1-23)</vt:lpstr>
      <vt:lpstr>Amnon, Son of King David  (2nd Samuel 13.1-22)</vt:lpstr>
      <vt:lpstr>Ahab, King of Israel  (1st Kings 18.7-19)</vt:lpstr>
      <vt:lpstr>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Struggling with Confession</dc:title>
  <dc:creator>Alexander Newman</dc:creator>
  <cp:lastModifiedBy>Alexander Newman</cp:lastModifiedBy>
  <cp:revision>1</cp:revision>
  <dcterms:created xsi:type="dcterms:W3CDTF">2023-07-09T02:15:37Z</dcterms:created>
  <dcterms:modified xsi:type="dcterms:W3CDTF">2023-07-09T12:02:44Z</dcterms:modified>
</cp:coreProperties>
</file>