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9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9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0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2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7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1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3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55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480">
          <p15:clr>
            <a:srgbClr val="F26B43"/>
          </p15:clr>
        </p15:guide>
        <p15:guide id="3" pos="960">
          <p15:clr>
            <a:srgbClr val="F26B43"/>
          </p15:clr>
        </p15:guide>
        <p15:guide id="4" pos="1440">
          <p15:clr>
            <a:srgbClr val="F26B43"/>
          </p15:clr>
        </p15:guide>
        <p15:guide id="5" pos="1920">
          <p15:clr>
            <a:srgbClr val="F26B43"/>
          </p15:clr>
        </p15:guide>
        <p15:guide id="6" pos="2400">
          <p15:clr>
            <a:srgbClr val="F26B43"/>
          </p15:clr>
        </p15:guide>
        <p15:guide id="7" pos="2880">
          <p15:clr>
            <a:srgbClr val="F26B43"/>
          </p15:clr>
        </p15:guide>
        <p15:guide id="8" pos="3360">
          <p15:clr>
            <a:srgbClr val="F26B43"/>
          </p15:clr>
        </p15:guide>
        <p15:guide id="9" pos="3840">
          <p15:clr>
            <a:srgbClr val="F26B43"/>
          </p15:clr>
        </p15:guide>
        <p15:guide id="10" pos="4320">
          <p15:clr>
            <a:srgbClr val="F26B43"/>
          </p15:clr>
        </p15:guide>
        <p15:guide id="11" pos="4800">
          <p15:clr>
            <a:srgbClr val="F26B43"/>
          </p15:clr>
        </p15:guide>
        <p15:guide id="12" pos="5280">
          <p15:clr>
            <a:srgbClr val="F26B43"/>
          </p15:clr>
        </p15:guide>
        <p15:guide id="13" pos="5760">
          <p15:clr>
            <a:srgbClr val="F26B43"/>
          </p15:clr>
        </p15:guide>
        <p15:guide id="14" pos="6240">
          <p15:clr>
            <a:srgbClr val="F26B43"/>
          </p15:clr>
        </p15:guide>
        <p15:guide id="15" pos="6720">
          <p15:clr>
            <a:srgbClr val="F26B43"/>
          </p15:clr>
        </p15:guide>
        <p15:guide id="16" pos="7200">
          <p15:clr>
            <a:srgbClr val="F26B43"/>
          </p15:clr>
        </p15:guide>
        <p15:guide id="17" pos="7680">
          <p15:clr>
            <a:srgbClr val="F26B43"/>
          </p15:clr>
        </p15:guide>
        <p15:guide id="18" orient="horz">
          <p15:clr>
            <a:srgbClr val="F26B43"/>
          </p15:clr>
        </p15:guide>
        <p15:guide id="19" orient="horz" pos="480">
          <p15:clr>
            <a:srgbClr val="F26B43"/>
          </p15:clr>
        </p15:guide>
        <p15:guide id="20" orient="horz" pos="960">
          <p15:clr>
            <a:srgbClr val="F26B43"/>
          </p15:clr>
        </p15:guide>
        <p15:guide id="21" orient="horz" pos="1440">
          <p15:clr>
            <a:srgbClr val="F26B43"/>
          </p15:clr>
        </p15:guide>
        <p15:guide id="22" orient="horz" pos="1920">
          <p15:clr>
            <a:srgbClr val="F26B43"/>
          </p15:clr>
        </p15:guide>
        <p15:guide id="23" orient="horz" pos="2400">
          <p15:clr>
            <a:srgbClr val="F26B43"/>
          </p15:clr>
        </p15:guide>
        <p15:guide id="24" orient="horz" pos="2880">
          <p15:clr>
            <a:srgbClr val="F26B43"/>
          </p15:clr>
        </p15:guide>
        <p15:guide id="25" orient="horz" pos="3360">
          <p15:clr>
            <a:srgbClr val="F26B43"/>
          </p15:clr>
        </p15:guide>
        <p15:guide id="26" orient="horz" pos="3840">
          <p15:clr>
            <a:srgbClr val="F26B43"/>
          </p15:clr>
        </p15:guide>
        <p15:guide id="27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through a hole in a rock&#10;&#10;Description automatically generated">
            <a:extLst>
              <a:ext uri="{FF2B5EF4-FFF2-40B4-BE49-F238E27FC236}">
                <a16:creationId xmlns:a16="http://schemas.microsoft.com/office/drawing/2014/main" id="{A34BC6C3-31E8-84B9-6623-EE6F7A78D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06535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EDA8B-E15A-0468-F0F1-E3286B1908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/>
              <a:t>God of the Mountain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F387F-001B-B857-5B90-7CDB4F4567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God reveals and what that means for us as followers.</a:t>
            </a:r>
          </a:p>
        </p:txBody>
      </p:sp>
    </p:spTree>
    <p:extLst>
      <p:ext uri="{BB962C8B-B14F-4D97-AF65-F5344CB8AC3E}">
        <p14:creationId xmlns:p14="http://schemas.microsoft.com/office/powerpoint/2010/main" val="360177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lake with mountains in the background&#10;&#10;Description automatically generated">
            <a:extLst>
              <a:ext uri="{FF2B5EF4-FFF2-40B4-BE49-F238E27FC236}">
                <a16:creationId xmlns:a16="http://schemas.microsoft.com/office/drawing/2014/main" id="{D1A922B0-6C03-EC8C-D05F-BFCB51E1EB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5" r="17992" b="1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9B71C-AE1A-8A59-2A98-622FBBD5C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64" y="923424"/>
            <a:ext cx="6400419" cy="571591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u="sng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We Learn About God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b="1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is not like other gods</a:t>
            </a:r>
            <a:r>
              <a:rPr lang="en-US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He doesn’t desire the killing of children, but rather the hearts, faith, and obedience of His followers.</a:t>
            </a:r>
            <a:endParaRPr lang="en-US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b="1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will test our faith</a:t>
            </a:r>
            <a:r>
              <a:rPr lang="en-US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 these moments, He shows that He is trustworthy, and He has good intentions for us.</a:t>
            </a:r>
            <a:endParaRPr lang="en-US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b="1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richly blesses</a:t>
            </a:r>
            <a:r>
              <a:rPr lang="en-US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This decision by Abraham wouldn’t just benefit him and Isaac, but the whole world. God gives grace upon grace.</a:t>
            </a:r>
            <a:endParaRPr lang="en-US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i="1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We Learn About Us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b="1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follow God requires faith</a:t>
            </a:r>
            <a:r>
              <a:rPr lang="en-US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When we see His goodness, all we can do is trust in Him after He shows us, He can be trusted.</a:t>
            </a:r>
            <a:endParaRPr lang="en-US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b="1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Obey what we calls us to do, even when it is difficult</a:t>
            </a:r>
            <a:r>
              <a:rPr lang="en-US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“There would be no sense in saying that you trusted a person if you would not take His advice.”</a:t>
            </a:r>
            <a:endParaRPr lang="en-US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4BF15-00FA-F402-1C09-4FFD88A8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9" y="-4228"/>
            <a:ext cx="5334000" cy="9276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dirty="0"/>
              <a:t>The God of Provision</a:t>
            </a:r>
            <a:br>
              <a:rPr lang="en-US" sz="3200" dirty="0"/>
            </a:br>
            <a:r>
              <a:rPr lang="en-US" sz="3200" dirty="0"/>
              <a:t>(Genesis 22.1-19)</a:t>
            </a:r>
          </a:p>
        </p:txBody>
      </p:sp>
    </p:spTree>
    <p:extLst>
      <p:ext uri="{BB962C8B-B14F-4D97-AF65-F5344CB8AC3E}">
        <p14:creationId xmlns:p14="http://schemas.microsoft.com/office/powerpoint/2010/main" val="414158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mountain with trees and blue sky&#10;&#10;Description automatically generated">
            <a:extLst>
              <a:ext uri="{FF2B5EF4-FFF2-40B4-BE49-F238E27FC236}">
                <a16:creationId xmlns:a16="http://schemas.microsoft.com/office/drawing/2014/main" id="{F6F109B3-05AD-3CAF-BF9E-400452DC2F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1" r="12656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1CFCE-685E-34C0-EBAD-8BAD6CDC5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1947" y="1086928"/>
            <a:ext cx="7116793" cy="5538159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solidFill>
                  <a:schemeClr val="tx1"/>
                </a:solidFill>
                <a:effectLst/>
              </a:rPr>
              <a:t>What We Learn About God</a:t>
            </a:r>
            <a:r>
              <a:rPr lang="en-US" sz="2200" b="1" dirty="0">
                <a:solidFill>
                  <a:schemeClr val="tx1"/>
                </a:solidFill>
                <a:effectLst/>
              </a:rPr>
              <a:t>:</a:t>
            </a:r>
            <a:endParaRPr lang="en-US" sz="2200" dirty="0">
              <a:solidFill>
                <a:schemeClr val="tx1"/>
              </a:solidFill>
              <a:effectLst/>
            </a:endParaRPr>
          </a:p>
          <a:p>
            <a:pPr marL="1143000" marR="0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tx1"/>
                </a:solidFill>
                <a:effectLst/>
              </a:rPr>
              <a:t>He is holy. </a:t>
            </a:r>
            <a:r>
              <a:rPr lang="en-US" sz="2200" dirty="0">
                <a:solidFill>
                  <a:schemeClr val="tx1"/>
                </a:solidFill>
                <a:effectLst/>
              </a:rPr>
              <a:t>God is intensely righteous and good. He cannot abide with evil.</a:t>
            </a:r>
          </a:p>
          <a:p>
            <a:pPr marL="1143000" marR="0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tx1"/>
                </a:solidFill>
                <a:effectLst/>
              </a:rPr>
              <a:t>He is powerful</a:t>
            </a:r>
            <a:r>
              <a:rPr lang="en-US" sz="2200" dirty="0">
                <a:solidFill>
                  <a:schemeClr val="tx1"/>
                </a:solidFill>
                <a:effectLst/>
              </a:rPr>
              <a:t>. Standing in the shadow of Mount Sinai, what they truly feared was a God who could consume the mountain and shake the earth.</a:t>
            </a:r>
          </a:p>
          <a:p>
            <a:pPr marL="1143000" marR="0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tx1"/>
                </a:solidFill>
                <a:effectLst/>
              </a:rPr>
              <a:t>He desires a relationship with people</a:t>
            </a:r>
            <a:r>
              <a:rPr lang="en-US" sz="2200" dirty="0">
                <a:solidFill>
                  <a:schemeClr val="tx1"/>
                </a:solidFill>
                <a:effectLst/>
              </a:rPr>
              <a:t>. With all His power and gifts, God desires people to love and people who love him back.</a:t>
            </a:r>
          </a:p>
          <a:p>
            <a:pPr marL="742950"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solidFill>
                  <a:schemeClr val="tx1"/>
                </a:solidFill>
                <a:effectLst/>
              </a:rPr>
              <a:t>What We Learn About Us</a:t>
            </a:r>
            <a:r>
              <a:rPr lang="en-US" sz="2200" dirty="0">
                <a:solidFill>
                  <a:schemeClr val="tx1"/>
                </a:solidFill>
                <a:effectLst/>
              </a:rPr>
              <a:t>:</a:t>
            </a:r>
          </a:p>
          <a:p>
            <a:pPr marL="1143000" marR="0" lvl="2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tx1"/>
                </a:solidFill>
                <a:effectLst/>
              </a:rPr>
              <a:t>We are not holy</a:t>
            </a:r>
            <a:r>
              <a:rPr lang="en-US" sz="2200" dirty="0">
                <a:solidFill>
                  <a:schemeClr val="tx1"/>
                </a:solidFill>
                <a:effectLst/>
              </a:rPr>
              <a:t>. However, through God’s cleansing, He will draw us close.</a:t>
            </a:r>
          </a:p>
          <a:p>
            <a:pPr>
              <a:lnSpc>
                <a:spcPct val="115000"/>
              </a:lnSpc>
            </a:pP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6116E-C8E1-6953-AC50-3282B706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116" y="124533"/>
            <a:ext cx="6424624" cy="1127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The God of Holiness </a:t>
            </a:r>
            <a:br>
              <a:rPr lang="en-US" sz="3200" dirty="0"/>
            </a:br>
            <a:r>
              <a:rPr lang="en-US" sz="3200" dirty="0"/>
              <a:t>(Exodus 19.1-20; Exodus 20.18-21)</a:t>
            </a:r>
          </a:p>
        </p:txBody>
      </p:sp>
    </p:spTree>
    <p:extLst>
      <p:ext uri="{BB962C8B-B14F-4D97-AF65-F5344CB8AC3E}">
        <p14:creationId xmlns:p14="http://schemas.microsoft.com/office/powerpoint/2010/main" val="192346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view through a hole in a rock&#10;&#10;Description automatically generated">
            <a:extLst>
              <a:ext uri="{FF2B5EF4-FFF2-40B4-BE49-F238E27FC236}">
                <a16:creationId xmlns:a16="http://schemas.microsoft.com/office/drawing/2014/main" id="{DBCBF1ED-71E1-C4EF-C5B9-79F74E29F3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 r="19590" b="1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EDAED-C4CF-CB49-10FD-9B5610678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155" y="1224951"/>
            <a:ext cx="6432017" cy="550365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742950"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  <a:effectLst/>
              </a:rPr>
              <a:t>If you have a question about who God is, listen to what He tells you</a:t>
            </a:r>
            <a:r>
              <a:rPr lang="en-US" sz="2200" b="1" dirty="0">
                <a:solidFill>
                  <a:schemeClr val="tx1"/>
                </a:solidFill>
                <a:effectLst/>
              </a:rPr>
              <a:t>.</a:t>
            </a:r>
            <a:endParaRPr lang="en-US" sz="2200" dirty="0">
              <a:solidFill>
                <a:schemeClr val="tx1"/>
              </a:solidFill>
              <a:effectLst/>
            </a:endParaRPr>
          </a:p>
          <a:p>
            <a:pPr marL="742950"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tx1"/>
                </a:solidFill>
                <a:effectLst/>
              </a:rPr>
              <a:t>What We Learn About God:</a:t>
            </a:r>
            <a:endParaRPr lang="en-US" sz="2200" dirty="0">
              <a:solidFill>
                <a:schemeClr val="tx1"/>
              </a:solidFill>
              <a:effectLst/>
            </a:endParaRPr>
          </a:p>
          <a:p>
            <a:pPr marL="1143000" marR="0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tx1"/>
                </a:solidFill>
                <a:effectLst/>
              </a:rPr>
              <a:t>He is patient with us. </a:t>
            </a:r>
            <a:r>
              <a:rPr lang="en-US" sz="2200" dirty="0">
                <a:solidFill>
                  <a:schemeClr val="tx1"/>
                </a:solidFill>
                <a:effectLst/>
              </a:rPr>
              <a:t>We fall short, but He’s not waiting to get us when we fail.</a:t>
            </a:r>
          </a:p>
          <a:p>
            <a:pPr marL="1143000" marR="0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tx1"/>
                </a:solidFill>
                <a:effectLst/>
              </a:rPr>
              <a:t>He loves humans. </a:t>
            </a:r>
            <a:r>
              <a:rPr lang="en-US" sz="2200" dirty="0">
                <a:solidFill>
                  <a:schemeClr val="tx1"/>
                </a:solidFill>
                <a:effectLst/>
              </a:rPr>
              <a:t>A part of His character is desiring the best even for those who hate Him.</a:t>
            </a:r>
          </a:p>
          <a:p>
            <a:pPr marL="1143000" marR="0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tx1"/>
                </a:solidFill>
                <a:effectLst/>
              </a:rPr>
              <a:t>He will forgive. </a:t>
            </a:r>
            <a:r>
              <a:rPr lang="en-US" sz="2200" dirty="0">
                <a:solidFill>
                  <a:schemeClr val="tx1"/>
                </a:solidFill>
                <a:effectLst/>
              </a:rPr>
              <a:t>When God has forgiven you, forgive yourself – you are not greater than Him.</a:t>
            </a:r>
          </a:p>
          <a:p>
            <a:pPr marL="1143000" marR="0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tx1"/>
                </a:solidFill>
                <a:effectLst/>
              </a:rPr>
              <a:t>Ho is just. </a:t>
            </a:r>
            <a:r>
              <a:rPr lang="en-US" sz="2200" dirty="0">
                <a:solidFill>
                  <a:schemeClr val="tx1"/>
                </a:solidFill>
                <a:effectLst/>
              </a:rPr>
              <a:t>No evil escapes His sight, and He will make all things right</a:t>
            </a:r>
            <a:r>
              <a:rPr lang="en-US" sz="2200" b="1" dirty="0">
                <a:solidFill>
                  <a:schemeClr val="tx1"/>
                </a:solidFill>
                <a:effectLst/>
              </a:rPr>
              <a:t>.</a:t>
            </a:r>
            <a:endParaRPr lang="en-US" sz="2200" dirty="0">
              <a:solidFill>
                <a:schemeClr val="tx1"/>
              </a:solidFill>
              <a:effectLst/>
            </a:endParaRPr>
          </a:p>
          <a:p>
            <a:pPr marL="742950"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solidFill>
                  <a:schemeClr val="tx1"/>
                </a:solidFill>
                <a:effectLst/>
              </a:rPr>
              <a:t>What We Learn About Us</a:t>
            </a:r>
            <a:r>
              <a:rPr lang="en-US" sz="2200" dirty="0">
                <a:solidFill>
                  <a:schemeClr val="tx1"/>
                </a:solidFill>
                <a:effectLst/>
              </a:rPr>
              <a:t>:</a:t>
            </a:r>
          </a:p>
          <a:p>
            <a:pPr marL="1143000" marR="0" lvl="2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tx1"/>
                </a:solidFill>
                <a:effectLst/>
              </a:rPr>
              <a:t>Humble yourself. </a:t>
            </a:r>
            <a:r>
              <a:rPr lang="en-US" sz="2200" dirty="0">
                <a:solidFill>
                  <a:schemeClr val="tx1"/>
                </a:solidFill>
                <a:effectLst/>
              </a:rPr>
              <a:t>God is far greater than you, and what we should be pursuing His example, not our biased and flawed way of thinking</a:t>
            </a:r>
            <a:r>
              <a:rPr lang="en-US" sz="2200" b="1" dirty="0">
                <a:solidFill>
                  <a:schemeClr val="tx1"/>
                </a:solidFill>
                <a:effectLst/>
              </a:rPr>
              <a:t>.</a:t>
            </a:r>
            <a:endParaRPr lang="en-US" sz="2200" dirty="0">
              <a:solidFill>
                <a:schemeClr val="tx1"/>
              </a:solidFill>
              <a:effectLst/>
            </a:endParaRPr>
          </a:p>
          <a:p>
            <a:pPr>
              <a:lnSpc>
                <a:spcPct val="115000"/>
              </a:lnSpc>
            </a:pP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4B0E-CFC7-1959-7DCD-B4A20C75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33" y="0"/>
            <a:ext cx="603274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The God of Steadfast Love (Exodus 34.1-9)</a:t>
            </a:r>
          </a:p>
        </p:txBody>
      </p:sp>
    </p:spTree>
    <p:extLst>
      <p:ext uri="{BB962C8B-B14F-4D97-AF65-F5344CB8AC3E}">
        <p14:creationId xmlns:p14="http://schemas.microsoft.com/office/powerpoint/2010/main" val="79483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0123-1882-61D6-6789-119BD65F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46" y="785004"/>
            <a:ext cx="11220091" cy="5037827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God, reveals His power, His goodness, His grace, His justice and His love. As a response, we must follow humbly and faithfully.</a:t>
            </a:r>
          </a:p>
        </p:txBody>
      </p:sp>
    </p:spTree>
    <p:extLst>
      <p:ext uri="{BB962C8B-B14F-4D97-AF65-F5344CB8AC3E}">
        <p14:creationId xmlns:p14="http://schemas.microsoft.com/office/powerpoint/2010/main" val="3784504108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Pebble</Template>
  <TotalTime>300</TotalTime>
  <Words>468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Avenir Next LT Pro</vt:lpstr>
      <vt:lpstr>Avenir Next LT Pro Light</vt:lpstr>
      <vt:lpstr>Calibri</vt:lpstr>
      <vt:lpstr>Courier New</vt:lpstr>
      <vt:lpstr>Sagona Book</vt:lpstr>
      <vt:lpstr>Sitka Subheading</vt:lpstr>
      <vt:lpstr>Wingdings</vt:lpstr>
      <vt:lpstr>PebbleVTI</vt:lpstr>
      <vt:lpstr>PowerPoint Presentation</vt:lpstr>
      <vt:lpstr>God of the Mountain</vt:lpstr>
      <vt:lpstr>The God of Provision (Genesis 22.1-19)</vt:lpstr>
      <vt:lpstr>The God of Holiness  (Exodus 19.1-20; Exodus 20.18-21)</vt:lpstr>
      <vt:lpstr>The God of Steadfast Love (Exodus 34.1-9)</vt:lpstr>
      <vt:lpstr>God, reveals His power, His goodness, His grace, His justice and His love. As a response, we must follow humbly and faithfully.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Newman</dc:creator>
  <cp:lastModifiedBy>Northwood1</cp:lastModifiedBy>
  <cp:revision>2</cp:revision>
  <dcterms:created xsi:type="dcterms:W3CDTF">2023-10-21T20:09:15Z</dcterms:created>
  <dcterms:modified xsi:type="dcterms:W3CDTF">2023-10-22T14:15:46Z</dcterms:modified>
</cp:coreProperties>
</file>