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 Rounded MT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anoramic photo of two canoeists on a wide river with snowy mountains in the background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oramic photo of two canoeists on a wide river with snowy mountains in the background"/>
          <p:cNvSpPr>
            <a:spLocks noGrp="1"/>
          </p:cNvSpPr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d boat moored by a dock in a river with trees along the shoreline and a cloudy blue sky in the background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d boat moored by a dock in a river with trees along the shoreline and a cloudy blue sky in the background"/>
          <p:cNvSpPr>
            <a:spLocks noGrp="1"/>
          </p:cNvSpPr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1pPr>
            <a:lvl2pPr marL="863600" indent="-431800">
              <a:spcBef>
                <a:spcPts val="53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2pPr>
            <a:lvl3pPr marL="1295400" indent="-431800">
              <a:spcBef>
                <a:spcPts val="53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3pPr>
            <a:lvl4pPr marL="1727200" indent="-431800">
              <a:spcBef>
                <a:spcPts val="53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4pPr>
            <a:lvl5pPr marL="2159000" indent="-431800">
              <a:spcBef>
                <a:spcPts val="5300"/>
              </a:spcBef>
              <a:defRPr sz="3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ild looking through binoculars at a snowy mountain landscape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mall rocky island covered with grass and surrounded by ocean with blue sky in the background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Red boat moored by a dock in a river with trees along the shoreline and a cloudy blue sky in the background"/>
          <p:cNvSpPr>
            <a:spLocks noGrp="1"/>
          </p:cNvSpPr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rial Rounded MT Bold"/>
        </a:defRPr>
      </a:lvl9pPr>
    </p:titleStyle>
    <p:bodyStyle>
      <a:lvl1pPr marL="7033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3129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9225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5321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31417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7513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3609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9705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580184" marR="0" indent="-703384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4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lden-calf_-1408352671.jpeg" descr="golden-calf_-14083526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24384001" cy="1405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Our Golden Calves"/>
          <p:cNvSpPr txBox="1"/>
          <p:nvPr/>
        </p:nvSpPr>
        <p:spPr>
          <a:xfrm>
            <a:off x="-334037" y="-143082"/>
            <a:ext cx="17676304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200"/>
            </a:lvl1pPr>
          </a:lstStyle>
          <a:p>
            <a:r>
              <a:t>Our Golden Calves</a:t>
            </a:r>
          </a:p>
        </p:txBody>
      </p:sp>
      <p:sp>
        <p:nvSpPr>
          <p:cNvPr id="121" name="Exodus 32:1-14."/>
          <p:cNvSpPr txBox="1"/>
          <p:nvPr/>
        </p:nvSpPr>
        <p:spPr>
          <a:xfrm>
            <a:off x="415736" y="2208410"/>
            <a:ext cx="6588635" cy="108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Exodus 32:1-14.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53" name="Work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Work:</a:t>
            </a:r>
          </a:p>
          <a:p>
            <a:pPr marL="609600" indent="-609600"/>
            <a:r>
              <a:t>Money: 1 Timothy 6:10</a:t>
            </a:r>
          </a:p>
          <a:p>
            <a:pPr marL="609600" indent="-609600"/>
            <a:r>
              <a:t>School: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56" name="Work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40765" anchor="t"/>
          <a:lstStyle/>
          <a:p>
            <a:pPr marL="609600" indent="-609600"/>
            <a:r>
              <a:t>Work:</a:t>
            </a:r>
          </a:p>
          <a:p>
            <a:pPr marL="609600" indent="-609600"/>
            <a:r>
              <a:t>Money: 1 Timothy 6:10</a:t>
            </a:r>
          </a:p>
          <a:p>
            <a:pPr marL="609600" indent="-609600"/>
            <a:r>
              <a:t>School:</a:t>
            </a:r>
          </a:p>
          <a:p>
            <a:pPr marL="609600" indent="-609600"/>
            <a:r>
              <a:t>Physical appearance: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59" name="Work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40765" anchor="t"/>
          <a:lstStyle/>
          <a:p>
            <a:pPr marL="609600" indent="-609600"/>
            <a:r>
              <a:t>Work:</a:t>
            </a:r>
          </a:p>
          <a:p>
            <a:pPr marL="609600" indent="-609600"/>
            <a:r>
              <a:t>Money: 1 Timothy 6:10</a:t>
            </a:r>
          </a:p>
          <a:p>
            <a:pPr marL="609600" indent="-609600"/>
            <a:r>
              <a:t>School:</a:t>
            </a:r>
          </a:p>
          <a:p>
            <a:pPr marL="609600" indent="-609600"/>
            <a:r>
              <a:t>Physical appearance:</a:t>
            </a:r>
          </a:p>
          <a:p>
            <a:pPr marL="609600" indent="-609600"/>
            <a:r>
              <a:t>Identity: Galatians 3:26-29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62" name="Work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40765" anchor="t"/>
          <a:lstStyle/>
          <a:p>
            <a:pPr marL="609600" indent="-609600"/>
            <a:r>
              <a:t>Work:</a:t>
            </a:r>
          </a:p>
          <a:p>
            <a:pPr marL="609600" indent="-609600"/>
            <a:r>
              <a:t>Money: 1 Timothy 6:10</a:t>
            </a:r>
          </a:p>
          <a:p>
            <a:pPr marL="609600" indent="-609600"/>
            <a:r>
              <a:t>School:</a:t>
            </a:r>
          </a:p>
          <a:p>
            <a:pPr marL="609600" indent="-609600"/>
            <a:r>
              <a:t>Physical appearance:</a:t>
            </a:r>
          </a:p>
          <a:p>
            <a:pPr marL="609600" indent="-609600"/>
            <a:r>
              <a:t>Identity: Galatians 3:26-29</a:t>
            </a:r>
          </a:p>
          <a:p>
            <a:pPr marL="609600" indent="-609600"/>
            <a:r>
              <a:t>Sex: 1 Corinthians 6:18-20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sults of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atOff val="-13807"/>
                    <a:lumOff val="19329"/>
                  </a:schemeClr>
                </a:solidFill>
              </a:defRPr>
            </a:lvl1pPr>
          </a:lstStyle>
          <a:p>
            <a:r>
              <a:t>Results of Idolatry:</a:t>
            </a:r>
          </a:p>
        </p:txBody>
      </p:sp>
      <p:sp>
        <p:nvSpPr>
          <p:cNvPr id="165" name="Idolatry creates immorality: Romans 1:21-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609600" indent="-609600"/>
          </a:lstStyle>
          <a:p>
            <a:r>
              <a:t>Idolatry creates immorality: Romans 1:21-27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sults of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atOff val="-13807"/>
                    <a:lumOff val="19329"/>
                  </a:schemeClr>
                </a:solidFill>
              </a:defRPr>
            </a:lvl1pPr>
          </a:lstStyle>
          <a:p>
            <a:r>
              <a:t>Results of Idolatry:</a:t>
            </a:r>
          </a:p>
        </p:txBody>
      </p:sp>
      <p:sp>
        <p:nvSpPr>
          <p:cNvPr id="168" name="Immorality: Romans 1:21-27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Immorality: Romans 1:21-27</a:t>
            </a:r>
          </a:p>
          <a:p>
            <a:pPr marL="609600" indent="-609600"/>
            <a:r>
              <a:t>Death: Romans 1:32; Exodus 32:19-28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ow to Avoid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942"/>
                </a:solidFill>
              </a:defRPr>
            </a:lvl1pPr>
          </a:lstStyle>
          <a:p>
            <a:r>
              <a:t>How to Avoid Idolatry:</a:t>
            </a:r>
          </a:p>
        </p:txBody>
      </p:sp>
      <p:sp>
        <p:nvSpPr>
          <p:cNvPr id="171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How to Avoid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942"/>
                </a:solidFill>
              </a:defRPr>
            </a:lvl1pPr>
          </a:lstStyle>
          <a:p>
            <a:r>
              <a:t>How to Avoid Idolatry:</a:t>
            </a:r>
          </a:p>
        </p:txBody>
      </p:sp>
      <p:sp>
        <p:nvSpPr>
          <p:cNvPr id="174" name="Examine yourself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Examine yourself:</a:t>
            </a:r>
          </a:p>
          <a:p>
            <a:pPr marL="0" indent="0">
              <a:buSzTx/>
              <a:buNone/>
            </a:pPr>
            <a:r>
              <a:t>“</a:t>
            </a:r>
            <a:r>
              <a: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rPr>
              <a:t>Examine yourselves as to whether you are in the faith. Test yourselves. Do you not know yourselves, that Jesus Christ is in you?—unless indeed you are disqualified.</a:t>
            </a:r>
            <a:r>
              <a:t>”                         2 Corinthians 13:5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ow to Avoid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942"/>
                </a:solidFill>
              </a:defRPr>
            </a:lvl1pPr>
          </a:lstStyle>
          <a:p>
            <a:r>
              <a:t>How to Avoid Idolatry:</a:t>
            </a:r>
          </a:p>
        </p:txBody>
      </p:sp>
      <p:sp>
        <p:nvSpPr>
          <p:cNvPr id="177" name="Examine yourself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Examine yourself:</a:t>
            </a:r>
          </a:p>
          <a:p>
            <a:pPr marL="0" indent="0">
              <a:buSzTx/>
              <a:buNone/>
            </a:pPr>
            <a:r>
              <a:t>“</a:t>
            </a:r>
            <a:r>
              <a: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rPr>
              <a:t>Examine yourselves as to whether you are in the faith. Test yourselves. Do you not know yourselves, that Jesus Christ is in you?—unless indeed you are disqualified.</a:t>
            </a:r>
            <a:r>
              <a:t>”                         2 Corinthians 13:5</a:t>
            </a:r>
          </a:p>
          <a:p>
            <a:r>
              <a:t>Set Limitations: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ow to Avoid Idolatr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7E942"/>
                </a:solidFill>
              </a:defRPr>
            </a:lvl1pPr>
          </a:lstStyle>
          <a:p>
            <a:r>
              <a:t>How to Avoid Idolatry:</a:t>
            </a:r>
          </a:p>
        </p:txBody>
      </p:sp>
      <p:sp>
        <p:nvSpPr>
          <p:cNvPr id="180" name="Prioritize the things of God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Prioritize the things of God:</a:t>
            </a:r>
          </a:p>
          <a:p>
            <a:pPr marL="0" indent="0">
              <a:buSzTx/>
              <a:buNone/>
            </a:pPr>
            <a:r>
              <a:t>“</a:t>
            </a:r>
            <a:r>
              <a: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rPr>
              <a:t>But his delight is in the law of the LORD, and in His law he meditates day and night. He shall be like a tree planted by the rivers of water, that brings forth its fruit in its season, whose leaf also shall not wither; And whatever he does shall prosper.</a:t>
            </a:r>
            <a:r>
              <a:t>”  Psalm 1:2-3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  <p:sp>
        <p:nvSpPr>
          <p:cNvPr id="126" name="Cambridge Dictionary: “An Object or Picture worshipped as a god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Cambridge Dictionary: “An Object or Picture worshipped as a god.”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  <p:sp>
        <p:nvSpPr>
          <p:cNvPr id="129" name="Cambridge Dictionary: “An Object or Picture worshipped as a god.”"/>
          <p:cNvSpPr txBox="1">
            <a:spLocks noGrp="1"/>
          </p:cNvSpPr>
          <p:nvPr>
            <p:ph type="body" sz="quarter" idx="1"/>
          </p:nvPr>
        </p:nvSpPr>
        <p:spPr>
          <a:xfrm>
            <a:off x="1790700" y="3644900"/>
            <a:ext cx="20815300" cy="1966298"/>
          </a:xfrm>
          <a:prstGeom prst="rect">
            <a:avLst/>
          </a:prstGeom>
        </p:spPr>
        <p:txBody>
          <a:bodyPr anchor="t"/>
          <a:lstStyle/>
          <a:p>
            <a:r>
              <a:t>Cambridge Dictionary: “An Object or Picture worshipped as a god.”</a:t>
            </a:r>
          </a:p>
        </p:txBody>
      </p:sp>
      <p:pic>
        <p:nvPicPr>
          <p:cNvPr id="130" name="dsc04355-1.jpg" descr="dsc043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11" y="5700097"/>
            <a:ext cx="4648088" cy="6194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baaldsc_2767_hecht-museum_lmauldin_.jpg.jpeg" descr="baaldsc_2767_hecht-museum_lmauldin_.jp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173" y="5700097"/>
            <a:ext cx="5938354" cy="6321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nubis_img_20221019_10534341_leonmauldin.jpg" descr="anubis_img_20221019_10534341_leonmauld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101" y="5763547"/>
            <a:ext cx="4254678" cy="6194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  <p:sp>
        <p:nvSpPr>
          <p:cNvPr id="135" name="The New Century Dictionary: “Also any person or thing that is the object of blind adoration and overflowing devotion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The New Century Dictionary: “Also any person or thing that is the object of blind adoration and overflowing devotion.”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  <p:sp>
        <p:nvSpPr>
          <p:cNvPr id="138" name="The New Century Dictionary: “Also any person or thing that is the object of blind adoration and overflowing devotion.”"/>
          <p:cNvSpPr txBox="1">
            <a:spLocks noGrp="1"/>
          </p:cNvSpPr>
          <p:nvPr>
            <p:ph type="body" sz="quarter" idx="1"/>
          </p:nvPr>
        </p:nvSpPr>
        <p:spPr>
          <a:xfrm>
            <a:off x="1784350" y="3644900"/>
            <a:ext cx="20815300" cy="1733958"/>
          </a:xfrm>
          <a:prstGeom prst="rect">
            <a:avLst/>
          </a:prstGeom>
        </p:spPr>
        <p:txBody>
          <a:bodyPr anchor="t"/>
          <a:lstStyle>
            <a:lvl1pPr marL="661181" indent="-661181" defTabSz="775969">
              <a:spcBef>
                <a:spcPts val="5500"/>
              </a:spcBef>
              <a:defRPr sz="5640"/>
            </a:lvl1pPr>
          </a:lstStyle>
          <a:p>
            <a:r>
              <a:t>The New Century Dictionary: “Also any person or thing that is the object of blind adoration and overflowing devotion.”</a:t>
            </a:r>
          </a:p>
        </p:txBody>
      </p:sp>
      <p:pic>
        <p:nvPicPr>
          <p:cNvPr id="139" name="th-2950426410.jpeg" descr="th-29504264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21" y="6536479"/>
            <a:ext cx="6345367" cy="4591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th-4068447101.jpeg" descr="th-40684471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578" y="7447930"/>
            <a:ext cx="5351543" cy="300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th-4033186166.jpeg" descr="th-403318616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267" y="6410306"/>
            <a:ext cx="6343894" cy="4751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is Idolat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Idolatry?</a:t>
            </a:r>
          </a:p>
        </p:txBody>
      </p:sp>
      <p:sp>
        <p:nvSpPr>
          <p:cNvPr id="144" name="“You shall have no other gods before me.” Exodus 20: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“You shall have no other gods before me.” Exodus 20:3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47" name="Work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>
            <a:lvl1pPr marL="609600" indent="-609600"/>
          </a:lstStyle>
          <a:p>
            <a:r>
              <a:t>Work: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hueOff val="7068528"/>
                <a:satOff val="-63217"/>
                <a:lumOff val="21330"/>
              </a:schemeClr>
            </a:gs>
            <a:gs pos="100000">
              <a:schemeClr val="accent6">
                <a:hueOff val="10811956"/>
                <a:satOff val="-58544"/>
                <a:lumOff val="-9736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ur Idols Today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lvl1pPr>
          </a:lstStyle>
          <a:p>
            <a:r>
              <a:t>Our Idols Today:</a:t>
            </a:r>
          </a:p>
        </p:txBody>
      </p:sp>
      <p:sp>
        <p:nvSpPr>
          <p:cNvPr id="150" name="Work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09600" indent="-609600"/>
            <a:r>
              <a:t>Work:</a:t>
            </a:r>
          </a:p>
          <a:p>
            <a:pPr marL="609600" indent="-609600"/>
            <a:r>
              <a:t>Money: 1 Timothy 6:10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rial Rounded MT Bold"/>
        <a:ea typeface="Arial Rounded MT Bold"/>
        <a:cs typeface="Arial Rounded MT Bold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rial Rounded MT Bold"/>
        <a:ea typeface="Arial Rounded MT Bold"/>
        <a:cs typeface="Arial Rounded MT Bold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Custom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Helvetica</vt:lpstr>
      <vt:lpstr>Helvetica Light</vt:lpstr>
      <vt:lpstr>Helvetica Neue</vt:lpstr>
      <vt:lpstr>Gradient</vt:lpstr>
      <vt:lpstr>PowerPoint Presentation</vt:lpstr>
      <vt:lpstr>What is Idolatry?</vt:lpstr>
      <vt:lpstr>What is Idolatry?</vt:lpstr>
      <vt:lpstr>What is Idolatry?</vt:lpstr>
      <vt:lpstr>What is Idolatry?</vt:lpstr>
      <vt:lpstr>What is Idolatry?</vt:lpstr>
      <vt:lpstr>What is Idolatry?</vt:lpstr>
      <vt:lpstr>Our Idols Today:</vt:lpstr>
      <vt:lpstr>Our Idols Today:</vt:lpstr>
      <vt:lpstr>Our Idols Today:</vt:lpstr>
      <vt:lpstr>Our Idols Today:</vt:lpstr>
      <vt:lpstr>Our Idols Today:</vt:lpstr>
      <vt:lpstr>Our Idols Today:</vt:lpstr>
      <vt:lpstr>Results of Idolatry:</vt:lpstr>
      <vt:lpstr>Results of Idolatry:</vt:lpstr>
      <vt:lpstr>How to Avoid Idolatry:</vt:lpstr>
      <vt:lpstr>How to Avoid Idolatry:</vt:lpstr>
      <vt:lpstr>How to Avoid Idolatry:</vt:lpstr>
      <vt:lpstr>How to Avoid Idolatry: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Northwood1</dc:creator>
  <cp:lastModifiedBy>Northwood1</cp:lastModifiedBy>
  <cp:revision>1</cp:revision>
  <dcterms:modified xsi:type="dcterms:W3CDTF">2023-10-08T13:51:24Z</dcterms:modified>
</cp:coreProperties>
</file>