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9" r:id="rId5"/>
    <p:sldId id="271" r:id="rId6"/>
    <p:sldId id="270" r:id="rId7"/>
    <p:sldId id="272"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6" autoAdjust="0"/>
    <p:restoredTop sz="94660"/>
  </p:normalViewPr>
  <p:slideViewPr>
    <p:cSldViewPr snapToGrid="0">
      <p:cViewPr varScale="1">
        <p:scale>
          <a:sx n="114" d="100"/>
          <a:sy n="114" d="100"/>
        </p:scale>
        <p:origin x="2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ED2571A-F813-4214-84A2-D413810E518A}"/>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5" name="Footer Placeholder 4">
            <a:extLst>
              <a:ext uri="{FF2B5EF4-FFF2-40B4-BE49-F238E27FC236}">
                <a16:creationId xmlns:a16="http://schemas.microsoft.com/office/drawing/2014/main" id="{36B2D60A-3DD9-4866-BA7B-34E852D030BD}"/>
              </a:ext>
            </a:extLst>
          </p:cNvPr>
          <p:cNvSpPr>
            <a:spLocks noGrp="1"/>
          </p:cNvSpPr>
          <p:nvPr>
            <p:ph type="ftr" sz="quarter" idx="11"/>
          </p:nvPr>
        </p:nvSpPr>
        <p:spPr>
          <a:xfrm>
            <a:off x="3568802" y="6356350"/>
            <a:ext cx="5029203" cy="365125"/>
          </a:xfrm>
        </p:spPr>
        <p:txBody>
          <a:bodyPr/>
          <a:lstStyle/>
          <a:p>
            <a:endParaRPr lang="en-US" dirty="0"/>
          </a:p>
        </p:txBody>
      </p:sp>
      <p:sp>
        <p:nvSpPr>
          <p:cNvPr id="6" name="Slide Number Placeholder 5">
            <a:extLst>
              <a:ext uri="{FF2B5EF4-FFF2-40B4-BE49-F238E27FC236}">
                <a16:creationId xmlns:a16="http://schemas.microsoft.com/office/drawing/2014/main" id="{E004712D-A072-44DA-B26B-A1BC1ED452D1}"/>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2911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E275-5B81-47C9-BA2D-6F6DC43B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EC664-0822-4BE8-9C5D-BB58052610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45D89-6EB8-468C-8726-94869538787E}"/>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5" name="Footer Placeholder 4">
            <a:extLst>
              <a:ext uri="{FF2B5EF4-FFF2-40B4-BE49-F238E27FC236}">
                <a16:creationId xmlns:a16="http://schemas.microsoft.com/office/drawing/2014/main" id="{0D069EF1-4362-48D5-892A-20C08FC73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F72AA-57F8-40CE-BBD9-A77F8DE7ECD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72223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69046-DB9C-45F8-A281-16510D1FB7B0}"/>
              </a:ext>
            </a:extLst>
          </p:cNvPr>
          <p:cNvSpPr>
            <a:spLocks noGrp="1"/>
          </p:cNvSpPr>
          <p:nvPr>
            <p:ph type="title" orient="vert"/>
          </p:nvPr>
        </p:nvSpPr>
        <p:spPr>
          <a:xfrm>
            <a:off x="9431547" y="647699"/>
            <a:ext cx="2112753" cy="55292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4B06B10-FAAE-4C3A-BC82-8EDC5C124290}"/>
              </a:ext>
            </a:extLst>
          </p:cNvPr>
          <p:cNvSpPr>
            <a:spLocks noGrp="1"/>
          </p:cNvSpPr>
          <p:nvPr>
            <p:ph type="body" orient="vert" idx="1"/>
          </p:nvPr>
        </p:nvSpPr>
        <p:spPr>
          <a:xfrm>
            <a:off x="1748287" y="647699"/>
            <a:ext cx="7683260" cy="5529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4689FDE-8D09-475F-9B89-BE5AE71ACDF7}"/>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5" name="Footer Placeholder 4">
            <a:extLst>
              <a:ext uri="{FF2B5EF4-FFF2-40B4-BE49-F238E27FC236}">
                <a16:creationId xmlns:a16="http://schemas.microsoft.com/office/drawing/2014/main" id="{354E6F80-C5CB-44A2-AB1B-43EB01376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3D7AC-8D81-4526-B969-505D0CE1CCD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50245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BCE9D7-0090-46D4-A48B-9D26EBCC9CCE}"/>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5" name="Footer Placeholder 4">
            <a:extLst>
              <a:ext uri="{FF2B5EF4-FFF2-40B4-BE49-F238E27FC236}">
                <a16:creationId xmlns:a16="http://schemas.microsoft.com/office/drawing/2014/main" id="{CF9A5DDC-5EE7-4691-96B2-F7A25A3BB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F9D9F-2C17-4515-8A91-EF6050F35E67}"/>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61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60CE8-5E49-4336-BB31-974F0D6EE2B4}"/>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5" name="Footer Placeholder 4">
            <a:extLst>
              <a:ext uri="{FF2B5EF4-FFF2-40B4-BE49-F238E27FC236}">
                <a16:creationId xmlns:a16="http://schemas.microsoft.com/office/drawing/2014/main" id="{D2C1D1AF-DB46-4EF6-93AD-E8CD740AE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FBCEF-E902-4ECE-B0DB-142617EF1852}"/>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420484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9E3852A-0F7C-4F18-A663-165414BA98DC}"/>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6" name="Footer Placeholder 5">
            <a:extLst>
              <a:ext uri="{FF2B5EF4-FFF2-40B4-BE49-F238E27FC236}">
                <a16:creationId xmlns:a16="http://schemas.microsoft.com/office/drawing/2014/main" id="{AF87E8B5-A392-435C-89FE-849D9B0AE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7AA31-DB02-4BFC-8238-507F5E8B7B1A}"/>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55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4054DBB-2048-445B-8127-6D2DB22DDF36}"/>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8" name="Footer Placeholder 7">
            <a:extLst>
              <a:ext uri="{FF2B5EF4-FFF2-40B4-BE49-F238E27FC236}">
                <a16:creationId xmlns:a16="http://schemas.microsoft.com/office/drawing/2014/main" id="{4E0454E7-E598-4FCD-834F-13291B957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677B82-4082-402D-889D-8081104DA73B}"/>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25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5258E1-694B-4BB9-A41B-BB7425554E07}"/>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4" name="Footer Placeholder 3">
            <a:extLst>
              <a:ext uri="{FF2B5EF4-FFF2-40B4-BE49-F238E27FC236}">
                <a16:creationId xmlns:a16="http://schemas.microsoft.com/office/drawing/2014/main" id="{F912B65B-60BA-40E5-8A5A-5A79D315A3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672797-16BC-4A2F-8A6F-62F61512E07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429125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06303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20479-140A-466F-B2F2-AFE27D477E80}"/>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6" name="Footer Placeholder 5">
            <a:extLst>
              <a:ext uri="{FF2B5EF4-FFF2-40B4-BE49-F238E27FC236}">
                <a16:creationId xmlns:a16="http://schemas.microsoft.com/office/drawing/2014/main" id="{F486B342-BDCE-45E8-BDA2-B041981DE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3F3AE-E094-4EA8-9900-F77CD687110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8064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22704-F91B-471A-988B-9023E12017C8}"/>
              </a:ext>
            </a:extLst>
          </p:cNvPr>
          <p:cNvSpPr>
            <a:spLocks noGrp="1"/>
          </p:cNvSpPr>
          <p:nvPr>
            <p:ph type="dt" sz="half" idx="10"/>
          </p:nvPr>
        </p:nvSpPr>
        <p:spPr/>
        <p:txBody>
          <a:bodyPr/>
          <a:lstStyle/>
          <a:p>
            <a:fld id="{67A5E8B7-F220-42D2-BB61-4E5E24A05506}" type="datetimeFigureOut">
              <a:rPr lang="en-US" smtClean="0"/>
              <a:t>11/12/2023</a:t>
            </a:fld>
            <a:endParaRPr lang="en-US"/>
          </a:p>
        </p:txBody>
      </p:sp>
      <p:sp>
        <p:nvSpPr>
          <p:cNvPr id="6" name="Footer Placeholder 5">
            <a:extLst>
              <a:ext uri="{FF2B5EF4-FFF2-40B4-BE49-F238E27FC236}">
                <a16:creationId xmlns:a16="http://schemas.microsoft.com/office/drawing/2014/main" id="{10828E75-DDDE-4BD4-B495-47F44DB37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B0594-D6B3-41C6-BBEF-A060A2EB408C}"/>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71576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fld id="{67A5E8B7-F220-42D2-BB61-4E5E24A05506}" type="datetimeFigureOut">
              <a:rPr lang="en-US" smtClean="0"/>
              <a:pPr/>
              <a:t>11/12/2023</a:t>
            </a:fld>
            <a:endParaRPr lang="en-US" dirty="0"/>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endParaRPr lang="en-US" dirty="0"/>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2892222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0D7B-DEFB-2A40-D30E-B8744119D6AE}"/>
              </a:ext>
            </a:extLst>
          </p:cNvPr>
          <p:cNvSpPr>
            <a:spLocks noGrp="1"/>
          </p:cNvSpPr>
          <p:nvPr>
            <p:ph type="ctrTitle"/>
          </p:nvPr>
        </p:nvSpPr>
        <p:spPr>
          <a:xfrm>
            <a:off x="1249981" y="3074126"/>
            <a:ext cx="9692036" cy="2002384"/>
          </a:xfrm>
        </p:spPr>
        <p:txBody>
          <a:bodyPr>
            <a:normAutofit fontScale="90000"/>
          </a:bodyPr>
          <a:lstStyle/>
          <a:p>
            <a:r>
              <a:rPr lang="en-US" sz="8800" dirty="0"/>
              <a:t>The Truth of the Law</a:t>
            </a:r>
          </a:p>
        </p:txBody>
      </p:sp>
      <p:sp>
        <p:nvSpPr>
          <p:cNvPr id="3" name="Subtitle 2">
            <a:extLst>
              <a:ext uri="{FF2B5EF4-FFF2-40B4-BE49-F238E27FC236}">
                <a16:creationId xmlns:a16="http://schemas.microsoft.com/office/drawing/2014/main" id="{D3BB8CAB-72AC-8080-363F-6A60F254DEBE}"/>
              </a:ext>
            </a:extLst>
          </p:cNvPr>
          <p:cNvSpPr>
            <a:spLocks noGrp="1"/>
          </p:cNvSpPr>
          <p:nvPr>
            <p:ph type="subTitle" idx="1"/>
          </p:nvPr>
        </p:nvSpPr>
        <p:spPr>
          <a:xfrm>
            <a:off x="2182453" y="5264933"/>
            <a:ext cx="7827093" cy="951488"/>
          </a:xfrm>
        </p:spPr>
        <p:txBody>
          <a:bodyPr>
            <a:normAutofit fontScale="92500"/>
          </a:bodyPr>
          <a:lstStyle/>
          <a:p>
            <a:r>
              <a:rPr lang="en-US" sz="4400" dirty="0"/>
              <a:t>Matthew 5.13-5.37</a:t>
            </a:r>
          </a:p>
        </p:txBody>
      </p:sp>
    </p:spTree>
    <p:extLst>
      <p:ext uri="{BB962C8B-B14F-4D97-AF65-F5344CB8AC3E}">
        <p14:creationId xmlns:p14="http://schemas.microsoft.com/office/powerpoint/2010/main" val="214016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A083C-5ECA-C5AB-554B-7F20A0FC67E7}"/>
              </a:ext>
            </a:extLst>
          </p:cNvPr>
          <p:cNvSpPr>
            <a:spLocks noGrp="1"/>
          </p:cNvSpPr>
          <p:nvPr>
            <p:ph sz="half" idx="1"/>
          </p:nvPr>
        </p:nvSpPr>
        <p:spPr>
          <a:xfrm>
            <a:off x="254728" y="1585913"/>
            <a:ext cx="5765072" cy="4980349"/>
          </a:xfrm>
        </p:spPr>
        <p:txBody>
          <a:bodyPr>
            <a:normAutofit/>
          </a:bodyPr>
          <a:lstStyle/>
          <a:p>
            <a:r>
              <a:rPr lang="en-US" sz="2800" dirty="0"/>
              <a:t>Jesus illustrates kingdom citizens as physical objects with spiritual reality. The Christian should stand out, even above the nicest and the best.</a:t>
            </a:r>
          </a:p>
          <a:p>
            <a:r>
              <a:rPr lang="en-US" sz="2800" dirty="0"/>
              <a:t>The motivation is always to point back to God – He is the one who does glory. We do everything out of love for our King.</a:t>
            </a:r>
          </a:p>
        </p:txBody>
      </p:sp>
      <p:pic>
        <p:nvPicPr>
          <p:cNvPr id="6" name="Content Placeholder 5">
            <a:extLst>
              <a:ext uri="{FF2B5EF4-FFF2-40B4-BE49-F238E27FC236}">
                <a16:creationId xmlns:a16="http://schemas.microsoft.com/office/drawing/2014/main" id="{ED2CF986-F59C-B56B-9808-5E7274E608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6172200" y="2543302"/>
            <a:ext cx="5181600" cy="2901696"/>
          </a:xfrm>
        </p:spPr>
      </p:pic>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p:txBody>
          <a:bodyPr>
            <a:normAutofit/>
          </a:bodyPr>
          <a:lstStyle/>
          <a:p>
            <a:r>
              <a:rPr lang="en-US" b="1" dirty="0">
                <a:effectLst/>
                <a:latin typeface="Sagona Book" panose="02020503050505020204" pitchFamily="18" charset="0"/>
                <a:ea typeface="Calibri" panose="020F0502020204030204" pitchFamily="34" charset="0"/>
                <a:cs typeface="Times New Roman" panose="02020603050405020304" pitchFamily="18" charset="0"/>
              </a:rPr>
              <a:t>Matthew 5.13-16</a:t>
            </a:r>
            <a:r>
              <a:rPr lang="en-US" dirty="0">
                <a:effectLst/>
                <a:latin typeface="Sagona Book" panose="02020503050505020204" pitchFamily="18" charset="0"/>
                <a:ea typeface="Calibri" panose="020F0502020204030204" pitchFamily="34" charset="0"/>
                <a:cs typeface="Times New Roman" panose="02020603050405020304" pitchFamily="18" charset="0"/>
              </a:rPr>
              <a:t>: Salt, Cities, and Light</a:t>
            </a:r>
            <a:endParaRPr lang="en-US" sz="7200" dirty="0"/>
          </a:p>
        </p:txBody>
      </p:sp>
    </p:spTree>
    <p:extLst>
      <p:ext uri="{BB962C8B-B14F-4D97-AF65-F5344CB8AC3E}">
        <p14:creationId xmlns:p14="http://schemas.microsoft.com/office/powerpoint/2010/main" val="189801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A083C-5ECA-C5AB-554B-7F20A0FC67E7}"/>
              </a:ext>
            </a:extLst>
          </p:cNvPr>
          <p:cNvSpPr>
            <a:spLocks noGrp="1"/>
          </p:cNvSpPr>
          <p:nvPr>
            <p:ph sz="half" idx="1"/>
          </p:nvPr>
        </p:nvSpPr>
        <p:spPr>
          <a:xfrm>
            <a:off x="254728" y="1717964"/>
            <a:ext cx="5765072" cy="5029199"/>
          </a:xfrm>
        </p:spPr>
        <p:txBody>
          <a:bodyPr>
            <a:normAutofit/>
          </a:bodyPr>
          <a:lstStyle/>
          <a:p>
            <a:r>
              <a:rPr lang="en-US" sz="2800" dirty="0"/>
              <a:t>The law was not merely “rules”, but also prophetic – it points to the truth found in Christ. When we misread the commands, we’re misunderstanding Jesus.</a:t>
            </a:r>
          </a:p>
          <a:p>
            <a:r>
              <a:rPr lang="en-US" sz="2800" dirty="0"/>
              <a:t>Following Jesus means both in our hearts and actions – a combination that reveals that we’re citizens of the kingdom.</a:t>
            </a:r>
          </a:p>
        </p:txBody>
      </p:sp>
      <p:pic>
        <p:nvPicPr>
          <p:cNvPr id="6" name="Content Placeholder 5">
            <a:extLst>
              <a:ext uri="{FF2B5EF4-FFF2-40B4-BE49-F238E27FC236}">
                <a16:creationId xmlns:a16="http://schemas.microsoft.com/office/drawing/2014/main" id="{ED2CF986-F59C-B56B-9808-5E7274E608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6172200" y="2523871"/>
            <a:ext cx="5181600" cy="2940558"/>
          </a:xfrm>
        </p:spPr>
      </p:pic>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905690" y="627017"/>
            <a:ext cx="10448109" cy="855148"/>
          </a:xfrm>
        </p:spPr>
        <p:txBody>
          <a:bodyPr>
            <a:normAutofit/>
          </a:bodyPr>
          <a:lstStyle/>
          <a:p>
            <a:r>
              <a:rPr lang="en-US" b="1" kern="100" dirty="0">
                <a:effectLst/>
                <a:latin typeface="Sagona Book" panose="02020503050505020204" pitchFamily="18" charset="0"/>
                <a:ea typeface="Calibri" panose="020F0502020204030204" pitchFamily="34" charset="0"/>
                <a:cs typeface="Times New Roman" panose="02020603050405020304" pitchFamily="18" charset="0"/>
              </a:rPr>
              <a:t>Matthew 5.17-20</a:t>
            </a:r>
            <a:r>
              <a:rPr lang="en-US" kern="100" dirty="0">
                <a:effectLst/>
                <a:latin typeface="Sagona Book" panose="02020503050505020204" pitchFamily="18" charset="0"/>
                <a:ea typeface="Calibri" panose="020F0502020204030204" pitchFamily="34" charset="0"/>
                <a:cs typeface="Times New Roman" panose="02020603050405020304" pitchFamily="18" charset="0"/>
              </a:rPr>
              <a:t>: Jesus and the Law</a:t>
            </a:r>
            <a:endParaRPr lang="en-US" sz="7200" dirty="0"/>
          </a:p>
        </p:txBody>
      </p:sp>
    </p:spTree>
    <p:extLst>
      <p:ext uri="{BB962C8B-B14F-4D97-AF65-F5344CB8AC3E}">
        <p14:creationId xmlns:p14="http://schemas.microsoft.com/office/powerpoint/2010/main" val="294546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A083C-5ECA-C5AB-554B-7F20A0FC67E7}"/>
              </a:ext>
            </a:extLst>
          </p:cNvPr>
          <p:cNvSpPr>
            <a:spLocks noGrp="1"/>
          </p:cNvSpPr>
          <p:nvPr>
            <p:ph sz="half" idx="1"/>
          </p:nvPr>
        </p:nvSpPr>
        <p:spPr>
          <a:xfrm>
            <a:off x="3849625" y="3968496"/>
            <a:ext cx="8120702" cy="2688336"/>
          </a:xfrm>
        </p:spPr>
        <p:txBody>
          <a:bodyPr vert="horz" lIns="91440" tIns="45720" rIns="91440" bIns="45720" rtlCol="0" anchor="ctr">
            <a:normAutofit/>
          </a:bodyPr>
          <a:lstStyle/>
          <a:p>
            <a:pPr>
              <a:lnSpc>
                <a:spcPct val="110000"/>
              </a:lnSpc>
            </a:pPr>
            <a:r>
              <a:rPr lang="en-US" sz="2800" dirty="0"/>
              <a:t>Murder is wrong. But Jesus teaches that the true violation starts with hatred.</a:t>
            </a:r>
          </a:p>
          <a:p>
            <a:pPr>
              <a:lnSpc>
                <a:spcPct val="110000"/>
              </a:lnSpc>
            </a:pPr>
            <a:r>
              <a:rPr lang="en-US" sz="2800" dirty="0"/>
              <a:t>Angry mocking is not simply “joking.” It’s evil.</a:t>
            </a:r>
          </a:p>
          <a:p>
            <a:pPr>
              <a:lnSpc>
                <a:spcPct val="110000"/>
              </a:lnSpc>
            </a:pPr>
            <a:r>
              <a:rPr lang="en-US" sz="2800" dirty="0"/>
              <a:t>The Christian ought to not “cover up” sin, but to make it right, as soon as possible. </a:t>
            </a:r>
          </a:p>
        </p:txBody>
      </p:sp>
      <p:pic>
        <p:nvPicPr>
          <p:cNvPr id="6" name="Content Placeholder 5">
            <a:extLst>
              <a:ext uri="{FF2B5EF4-FFF2-40B4-BE49-F238E27FC236}">
                <a16:creationId xmlns:a16="http://schemas.microsoft.com/office/drawing/2014/main" id="{ED2CF986-F59C-B56B-9808-5E7274E608D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0704" b="35761"/>
          <a:stretch/>
        </p:blipFill>
        <p:spPr>
          <a:xfrm>
            <a:off x="20" y="1"/>
            <a:ext cx="12191980" cy="3730751"/>
          </a:xfrm>
          <a:prstGeom prst="rect">
            <a:avLst/>
          </a:prstGeom>
        </p:spPr>
      </p:pic>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221674" y="4474234"/>
            <a:ext cx="3856550" cy="1882115"/>
          </a:xfrm>
        </p:spPr>
        <p:txBody>
          <a:bodyPr vert="horz" lIns="91440" tIns="45720" rIns="91440" bIns="45720" rtlCol="0" anchor="ctr">
            <a:normAutofit/>
          </a:bodyPr>
          <a:lstStyle/>
          <a:p>
            <a:pPr>
              <a:lnSpc>
                <a:spcPct val="90000"/>
              </a:lnSpc>
            </a:pPr>
            <a:r>
              <a:rPr lang="en-US" sz="3200" b="1" kern="100" dirty="0">
                <a:effectLst/>
                <a:latin typeface="Sagona Book" panose="02020503050505020204" pitchFamily="18" charset="0"/>
                <a:ea typeface="Calibri" panose="020F0502020204030204" pitchFamily="34" charset="0"/>
                <a:cs typeface="Times New Roman" panose="02020603050405020304" pitchFamily="18" charset="0"/>
              </a:rPr>
              <a:t>Matthew 5.21-26</a:t>
            </a:r>
            <a:r>
              <a:rPr lang="en-US" sz="3200" kern="100" dirty="0">
                <a:effectLst/>
                <a:latin typeface="Sagona Book" panose="02020503050505020204" pitchFamily="18" charset="0"/>
                <a:ea typeface="Calibri" panose="020F0502020204030204" pitchFamily="34" charset="0"/>
                <a:cs typeface="Times New Roman" panose="02020603050405020304" pitchFamily="18" charset="0"/>
              </a:rPr>
              <a:t>: </a:t>
            </a:r>
            <a:br>
              <a:rPr lang="en-US" kern="100" dirty="0">
                <a:effectLst/>
                <a:latin typeface="Sagona Book" panose="02020503050505020204" pitchFamily="18" charset="0"/>
                <a:ea typeface="Calibri" panose="020F0502020204030204" pitchFamily="34" charset="0"/>
                <a:cs typeface="Times New Roman" panose="02020603050405020304" pitchFamily="18" charset="0"/>
              </a:rPr>
            </a:br>
            <a:r>
              <a:rPr lang="en-US" kern="100" dirty="0">
                <a:effectLst/>
                <a:latin typeface="Sagona Book" panose="02020503050505020204" pitchFamily="18" charset="0"/>
                <a:ea typeface="Calibri" panose="020F0502020204030204" pitchFamily="34" charset="0"/>
                <a:cs typeface="Times New Roman" panose="02020603050405020304" pitchFamily="18" charset="0"/>
              </a:rPr>
              <a:t>On Anger</a:t>
            </a:r>
            <a:endParaRPr lang="en-US" sz="7200" dirty="0"/>
          </a:p>
        </p:txBody>
      </p:sp>
    </p:spTree>
    <p:extLst>
      <p:ext uri="{BB962C8B-B14F-4D97-AF65-F5344CB8AC3E}">
        <p14:creationId xmlns:p14="http://schemas.microsoft.com/office/powerpoint/2010/main" val="100363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A083C-5ECA-C5AB-554B-7F20A0FC67E7}"/>
              </a:ext>
            </a:extLst>
          </p:cNvPr>
          <p:cNvSpPr>
            <a:spLocks noGrp="1"/>
          </p:cNvSpPr>
          <p:nvPr>
            <p:ph sz="half" idx="1"/>
          </p:nvPr>
        </p:nvSpPr>
        <p:spPr>
          <a:xfrm>
            <a:off x="3620656" y="3730752"/>
            <a:ext cx="8460508" cy="2926080"/>
          </a:xfrm>
        </p:spPr>
        <p:txBody>
          <a:bodyPr vert="horz" lIns="91440" tIns="45720" rIns="91440" bIns="45720" rtlCol="0" anchor="ctr">
            <a:normAutofit/>
          </a:bodyPr>
          <a:lstStyle/>
          <a:p>
            <a:pPr>
              <a:lnSpc>
                <a:spcPct val="110000"/>
              </a:lnSpc>
            </a:pPr>
            <a:r>
              <a:rPr lang="en-US" sz="2800" dirty="0"/>
              <a:t>The problem of adultery begins when you treat humans made in the image of God as property or things – not humans. </a:t>
            </a:r>
          </a:p>
          <a:p>
            <a:pPr>
              <a:lnSpc>
                <a:spcPct val="110000"/>
              </a:lnSpc>
            </a:pPr>
            <a:r>
              <a:rPr lang="en-US" sz="2800" dirty="0"/>
              <a:t>To be separated from God is awful. Instead, be willing to cut off every weight to be with Christ.</a:t>
            </a:r>
          </a:p>
        </p:txBody>
      </p:sp>
      <p:pic>
        <p:nvPicPr>
          <p:cNvPr id="6" name="Content Placeholder 5">
            <a:extLst>
              <a:ext uri="{FF2B5EF4-FFF2-40B4-BE49-F238E27FC236}">
                <a16:creationId xmlns:a16="http://schemas.microsoft.com/office/drawing/2014/main" id="{ED2CF986-F59C-B56B-9808-5E7274E608D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7160"/>
          <a:stretch/>
        </p:blipFill>
        <p:spPr>
          <a:xfrm>
            <a:off x="20" y="1"/>
            <a:ext cx="12191980" cy="3730751"/>
          </a:xfrm>
          <a:prstGeom prst="rect">
            <a:avLst/>
          </a:prstGeom>
        </p:spPr>
      </p:pic>
      <p:sp>
        <p:nvSpPr>
          <p:cNvPr id="4" name="Title 3">
            <a:extLst>
              <a:ext uri="{FF2B5EF4-FFF2-40B4-BE49-F238E27FC236}">
                <a16:creationId xmlns:a16="http://schemas.microsoft.com/office/drawing/2014/main" id="{275A437A-96CF-82D5-9DBD-E2CE1AC925D1}"/>
              </a:ext>
            </a:extLst>
          </p:cNvPr>
          <p:cNvSpPr>
            <a:spLocks noGrp="1"/>
          </p:cNvSpPr>
          <p:nvPr>
            <p:ph type="title"/>
          </p:nvPr>
        </p:nvSpPr>
        <p:spPr>
          <a:xfrm>
            <a:off x="221674" y="4474234"/>
            <a:ext cx="3856550" cy="1882115"/>
          </a:xfrm>
        </p:spPr>
        <p:txBody>
          <a:bodyPr vert="horz" lIns="91440" tIns="45720" rIns="91440" bIns="45720" rtlCol="0" anchor="ctr">
            <a:noAutofit/>
          </a:bodyPr>
          <a:lstStyle/>
          <a:p>
            <a:pPr>
              <a:lnSpc>
                <a:spcPct val="90000"/>
              </a:lnSpc>
            </a:pPr>
            <a:r>
              <a:rPr lang="en-US" b="1" dirty="0"/>
              <a:t>Matthew 5.27-30</a:t>
            </a:r>
            <a:r>
              <a:rPr lang="en-US" dirty="0"/>
              <a:t>: </a:t>
            </a:r>
            <a:br>
              <a:rPr lang="en-US" dirty="0"/>
            </a:br>
            <a:r>
              <a:rPr lang="en-US" dirty="0"/>
              <a:t>On Lust</a:t>
            </a:r>
          </a:p>
        </p:txBody>
      </p:sp>
    </p:spTree>
    <p:extLst>
      <p:ext uri="{BB962C8B-B14F-4D97-AF65-F5344CB8AC3E}">
        <p14:creationId xmlns:p14="http://schemas.microsoft.com/office/powerpoint/2010/main" val="231411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FB262-8E04-7B87-D3E2-4770E902B226}"/>
              </a:ext>
            </a:extLst>
          </p:cNvPr>
          <p:cNvSpPr>
            <a:spLocks noGrp="1"/>
          </p:cNvSpPr>
          <p:nvPr>
            <p:ph type="title"/>
          </p:nvPr>
        </p:nvSpPr>
        <p:spPr>
          <a:xfrm>
            <a:off x="257897" y="186498"/>
            <a:ext cx="4643712" cy="922401"/>
          </a:xfrm>
        </p:spPr>
        <p:txBody>
          <a:bodyPr anchor="b">
            <a:normAutofit fontScale="90000"/>
          </a:bodyPr>
          <a:lstStyle/>
          <a:p>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Matthew 5.31-32</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a:t>
            </a:r>
            <a:b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b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On Divorce</a:t>
            </a:r>
            <a:endParaRPr lang="en-US" sz="4400" dirty="0"/>
          </a:p>
        </p:txBody>
      </p:sp>
      <p:pic>
        <p:nvPicPr>
          <p:cNvPr id="6" name="Content Placeholder 5">
            <a:extLst>
              <a:ext uri="{FF2B5EF4-FFF2-40B4-BE49-F238E27FC236}">
                <a16:creationId xmlns:a16="http://schemas.microsoft.com/office/drawing/2014/main" id="{1C9E3CB8-CFEF-A5A0-079F-971B47ADDD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889" b="34508"/>
          <a:stretch/>
        </p:blipFill>
        <p:spPr>
          <a:xfrm>
            <a:off x="5589588" y="822324"/>
            <a:ext cx="6172200" cy="5213351"/>
          </a:xfrm>
          <a:noFill/>
        </p:spPr>
      </p:pic>
      <p:sp>
        <p:nvSpPr>
          <p:cNvPr id="11" name="Text Placeholder 3">
            <a:extLst>
              <a:ext uri="{FF2B5EF4-FFF2-40B4-BE49-F238E27FC236}">
                <a16:creationId xmlns:a16="http://schemas.microsoft.com/office/drawing/2014/main" id="{561CF22C-BBB4-F1EE-B0DE-E09B4C452493}"/>
              </a:ext>
            </a:extLst>
          </p:cNvPr>
          <p:cNvSpPr>
            <a:spLocks noGrp="1"/>
          </p:cNvSpPr>
          <p:nvPr>
            <p:ph type="body" sz="half" idx="2"/>
          </p:nvPr>
        </p:nvSpPr>
        <p:spPr>
          <a:xfrm>
            <a:off x="257898" y="1108898"/>
            <a:ext cx="4643712" cy="5562604"/>
          </a:xfrm>
        </p:spPr>
        <p:txBody>
          <a:bodyPr>
            <a:normAutofit lnSpcReduction="10000"/>
          </a:bodyPr>
          <a:lstStyle/>
          <a:p>
            <a:r>
              <a:rPr lang="en-US" sz="2400" dirty="0"/>
              <a:t>• Divorce in the Mosaic covenant was because of their “hardness of heart”. (Matthew 19) It had clearly been abused and taught that you could merely leave just by getting a paper signed.</a:t>
            </a:r>
          </a:p>
          <a:p>
            <a:r>
              <a:rPr lang="en-US" sz="2400" dirty="0"/>
              <a:t>• Jesus is actually being more stringent – divorce is strictly in the case of sexual immorality. And that adultery will spread – a sin that will corrupt others. We need to take the marriage covenant strictly.</a:t>
            </a:r>
          </a:p>
          <a:p>
            <a:endParaRPr lang="en-US" dirty="0"/>
          </a:p>
        </p:txBody>
      </p:sp>
    </p:spTree>
    <p:extLst>
      <p:ext uri="{BB962C8B-B14F-4D97-AF65-F5344CB8AC3E}">
        <p14:creationId xmlns:p14="http://schemas.microsoft.com/office/powerpoint/2010/main" val="92957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FB262-8E04-7B87-D3E2-4770E902B226}"/>
              </a:ext>
            </a:extLst>
          </p:cNvPr>
          <p:cNvSpPr>
            <a:spLocks noGrp="1"/>
          </p:cNvSpPr>
          <p:nvPr>
            <p:ph type="title"/>
          </p:nvPr>
        </p:nvSpPr>
        <p:spPr>
          <a:xfrm>
            <a:off x="257897" y="186498"/>
            <a:ext cx="4643712" cy="922401"/>
          </a:xfrm>
        </p:spPr>
        <p:txBody>
          <a:bodyPr anchor="b">
            <a:normAutofit fontScale="90000"/>
          </a:bodyPr>
          <a:lstStyle/>
          <a:p>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Matthew 5.31-32</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a:t>
            </a:r>
            <a:b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b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On Oaths</a:t>
            </a:r>
            <a:endParaRPr lang="en-US" sz="4400" dirty="0"/>
          </a:p>
        </p:txBody>
      </p:sp>
      <p:pic>
        <p:nvPicPr>
          <p:cNvPr id="6" name="Content Placeholder 5">
            <a:extLst>
              <a:ext uri="{FF2B5EF4-FFF2-40B4-BE49-F238E27FC236}">
                <a16:creationId xmlns:a16="http://schemas.microsoft.com/office/drawing/2014/main" id="{1C9E3CB8-CFEF-A5A0-079F-971B47ADDDF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893" r="3893"/>
          <a:stretch/>
        </p:blipFill>
        <p:spPr>
          <a:xfrm>
            <a:off x="5589588" y="822324"/>
            <a:ext cx="6172200" cy="5213351"/>
          </a:xfrm>
          <a:noFill/>
        </p:spPr>
      </p:pic>
      <p:sp>
        <p:nvSpPr>
          <p:cNvPr id="11" name="Text Placeholder 3">
            <a:extLst>
              <a:ext uri="{FF2B5EF4-FFF2-40B4-BE49-F238E27FC236}">
                <a16:creationId xmlns:a16="http://schemas.microsoft.com/office/drawing/2014/main" id="{561CF22C-BBB4-F1EE-B0DE-E09B4C452493}"/>
              </a:ext>
            </a:extLst>
          </p:cNvPr>
          <p:cNvSpPr>
            <a:spLocks noGrp="1"/>
          </p:cNvSpPr>
          <p:nvPr>
            <p:ph type="body" sz="half" idx="2"/>
          </p:nvPr>
        </p:nvSpPr>
        <p:spPr>
          <a:xfrm>
            <a:off x="257897" y="1108898"/>
            <a:ext cx="5265447" cy="5677796"/>
          </a:xfrm>
        </p:spPr>
        <p:txBody>
          <a:bodyPr>
            <a:normAutofit fontScale="62500" lnSpcReduction="20000"/>
          </a:bodyPr>
          <a:lstStyle/>
          <a:p>
            <a:r>
              <a:rPr lang="en-US" sz="3200" dirty="0"/>
              <a:t>• If your personal conscience doesn’t allow you to make promises or take oaths, don’t listen to me. 😊</a:t>
            </a:r>
          </a:p>
          <a:p>
            <a:r>
              <a:rPr lang="en-US" sz="3200" dirty="0"/>
              <a:t>• We see, even in the Biblical text, that people were abusing “oaths”. (“</a:t>
            </a:r>
            <a:r>
              <a:rPr lang="en-US" sz="3200" i="1" dirty="0"/>
              <a:t>And you say, ‘If anyone swears by the altar, it is nothing, but if anyone swears by the gift that is on the altar, he is bound by his oath.’ You blind men! For which is greater, the gift or the altar that makes the gift sacred</a:t>
            </a:r>
            <a:r>
              <a:rPr lang="en-US" sz="3200" dirty="0"/>
              <a:t>?” - Matthew 23.18-29) You can make a promise, but it only applies if you make an oath on “x”. Jesus instead insists – to be a kingdom citizen means that you should be truthful. God is truthful, and if we are imitators of Him, we must honor him with truthfulness</a:t>
            </a:r>
          </a:p>
          <a:p>
            <a:endParaRPr lang="en-US" dirty="0"/>
          </a:p>
        </p:txBody>
      </p:sp>
    </p:spTree>
    <p:extLst>
      <p:ext uri="{BB962C8B-B14F-4D97-AF65-F5344CB8AC3E}">
        <p14:creationId xmlns:p14="http://schemas.microsoft.com/office/powerpoint/2010/main" val="128369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2660-0E59-2941-01D8-7C753708EA72}"/>
              </a:ext>
            </a:extLst>
          </p:cNvPr>
          <p:cNvSpPr>
            <a:spLocks noGrp="1"/>
          </p:cNvSpPr>
          <p:nvPr>
            <p:ph type="title"/>
          </p:nvPr>
        </p:nvSpPr>
        <p:spPr/>
        <p:txBody>
          <a:bodyPr/>
          <a:lstStyle/>
          <a:p>
            <a:r>
              <a:rPr lang="en-US" dirty="0"/>
              <a:t>Meditation</a:t>
            </a:r>
          </a:p>
        </p:txBody>
      </p:sp>
      <p:sp>
        <p:nvSpPr>
          <p:cNvPr id="3" name="Content Placeholder 2">
            <a:extLst>
              <a:ext uri="{FF2B5EF4-FFF2-40B4-BE49-F238E27FC236}">
                <a16:creationId xmlns:a16="http://schemas.microsoft.com/office/drawing/2014/main" id="{CF778EE0-A844-4449-1646-BDDD4FA75E08}"/>
              </a:ext>
            </a:extLst>
          </p:cNvPr>
          <p:cNvSpPr>
            <a:spLocks noGrp="1"/>
          </p:cNvSpPr>
          <p:nvPr>
            <p:ph idx="1"/>
          </p:nvPr>
        </p:nvSpPr>
        <p:spPr>
          <a:xfrm>
            <a:off x="400593" y="1811756"/>
            <a:ext cx="11538857" cy="4719673"/>
          </a:xfrm>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What we learn about God</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His rules are strict, not because He’s looking to get us. Rather, </a:t>
            </a:r>
            <a:r>
              <a:rPr lang="en-US" sz="2800" kern="100" dirty="0">
                <a:latin typeface="Sagona Book" panose="02020503050505020204" pitchFamily="18" charset="0"/>
                <a:ea typeface="Calibri" panose="020F0502020204030204" pitchFamily="34" charset="0"/>
                <a:cs typeface="Times New Roman" panose="02020603050405020304" pitchFamily="18" charset="0"/>
              </a:rPr>
              <a:t>it is </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because He is good and to dwell with Him, He must pursue His goodness.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What we learn about kingdom citizenship</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Comparison to the rest of our society is nonsense. Instead, we are held to a higher standard, and we must listen to our king rather than society and our own hearts.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kern="100" dirty="0">
                <a:effectLst/>
                <a:latin typeface="Sagona Book" panose="02020503050505020204" pitchFamily="18" charset="0"/>
                <a:ea typeface="Calibri" panose="020F0502020204030204" pitchFamily="34" charset="0"/>
                <a:cs typeface="Times New Roman" panose="02020603050405020304" pitchFamily="18" charset="0"/>
              </a:rPr>
              <a:t>What we learn about our lives in the world</a:t>
            </a:r>
            <a:r>
              <a:rPr lang="en-US" sz="2800" kern="100" dirty="0">
                <a:effectLst/>
                <a:latin typeface="Sagona Book" panose="02020503050505020204" pitchFamily="18" charset="0"/>
                <a:ea typeface="Calibri" panose="020F0502020204030204" pitchFamily="34" charset="0"/>
                <a:cs typeface="Times New Roman" panose="02020603050405020304" pitchFamily="18" charset="0"/>
              </a:rPr>
              <a:t>: We should be living examples of the goodness, truthfulness, and grace of our God. Are you salt and light?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222524008"/>
      </p:ext>
    </p:extLst>
  </p:cSld>
  <p:clrMapOvr>
    <a:masterClrMapping/>
  </p:clrMapOvr>
</p:sld>
</file>

<file path=ppt/theme/theme1.xml><?xml version="1.0" encoding="utf-8"?>
<a:theme xmlns:a="http://schemas.openxmlformats.org/drawingml/2006/main" name="The UpsideDown Kingdom">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UpsideDown Kingdom" id="{7E0B4C97-A163-4F92-A788-738CFDB3C42E}" vid="{6EA7AFCD-6F1C-42E0-8359-8EB3D98CB6EE}"/>
    </a:ext>
  </a:extLst>
</a:theme>
</file>

<file path=docProps/app.xml><?xml version="1.0" encoding="utf-8"?>
<Properties xmlns="http://schemas.openxmlformats.org/officeDocument/2006/extended-properties" xmlns:vt="http://schemas.openxmlformats.org/officeDocument/2006/docPropsVTypes">
  <Template>The UpsideDown Kingdom</Template>
  <TotalTime>3631</TotalTime>
  <Words>590</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Dante</vt:lpstr>
      <vt:lpstr>Sagona Book</vt:lpstr>
      <vt:lpstr>Symbol</vt:lpstr>
      <vt:lpstr>The UpsideDown Kingdom</vt:lpstr>
      <vt:lpstr>The Truth of the Law</vt:lpstr>
      <vt:lpstr>Matthew 5.13-16: Salt, Cities, and Light</vt:lpstr>
      <vt:lpstr>Matthew 5.17-20: Jesus and the Law</vt:lpstr>
      <vt:lpstr>Matthew 5.21-26:  On Anger</vt:lpstr>
      <vt:lpstr>Matthew 5.27-30:  On Lust</vt:lpstr>
      <vt:lpstr>Matthew 5.31-32:  On Divorce</vt:lpstr>
      <vt:lpstr>Matthew 5.31-32:  On Oaths</vt:lpstr>
      <vt:lpstr>Meditation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 of the Kingdom</dc:title>
  <dc:creator>Alexander Newman</dc:creator>
  <cp:lastModifiedBy>Northwood1</cp:lastModifiedBy>
  <cp:revision>3</cp:revision>
  <dcterms:created xsi:type="dcterms:W3CDTF">2023-10-26T20:15:45Z</dcterms:created>
  <dcterms:modified xsi:type="dcterms:W3CDTF">2023-11-12T14:44:56Z</dcterms:modified>
</cp:coreProperties>
</file>