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11"/>
  </p:notesMasterIdLst>
  <p:handoutMasterIdLst>
    <p:handoutMasterId r:id="rId12"/>
  </p:handoutMasterIdLst>
  <p:sldIdLst>
    <p:sldId id="256" r:id="rId5"/>
    <p:sldId id="263" r:id="rId6"/>
    <p:sldId id="264" r:id="rId7"/>
    <p:sldId id="265" r:id="rId8"/>
    <p:sldId id="266"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05" autoAdjust="0"/>
  </p:normalViewPr>
  <p:slideViewPr>
    <p:cSldViewPr snapToGrid="0">
      <p:cViewPr varScale="1">
        <p:scale>
          <a:sx n="93" d="100"/>
          <a:sy n="93" d="100"/>
        </p:scale>
        <p:origin x="44" y="25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F4EA64-D5E8-4450-BC30-7DFC4EBD38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6641F71-C740-4CC1-840C-5FB23C8519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D963B1-226B-4B24-8975-7DD28730789D}" type="datetimeFigureOut">
              <a:rPr lang="en-US" smtClean="0"/>
              <a:t>1/14/2024</a:t>
            </a:fld>
            <a:endParaRPr lang="en-US" dirty="0"/>
          </a:p>
        </p:txBody>
      </p:sp>
      <p:sp>
        <p:nvSpPr>
          <p:cNvPr id="4" name="Footer Placeholder 3">
            <a:extLst>
              <a:ext uri="{FF2B5EF4-FFF2-40B4-BE49-F238E27FC236}">
                <a16:creationId xmlns:a16="http://schemas.microsoft.com/office/drawing/2014/main" id="{C1BCE577-AAC9-4588-9221-506DA251D4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9921CD-9C42-44C5-B535-5F5FA40227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FA9CF0-FE85-40E5-A3E4-9D8D4A205BC2}" type="slidenum">
              <a:rPr lang="en-US" smtClean="0"/>
              <a:t>‹#›</a:t>
            </a:fld>
            <a:endParaRPr lang="en-US" dirty="0"/>
          </a:p>
        </p:txBody>
      </p:sp>
    </p:spTree>
    <p:extLst>
      <p:ext uri="{BB962C8B-B14F-4D97-AF65-F5344CB8AC3E}">
        <p14:creationId xmlns:p14="http://schemas.microsoft.com/office/powerpoint/2010/main" val="140967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0BE83-1F76-412F-817F-6B87541A62B7}" type="datetimeFigureOut">
              <a:rPr lang="en-US" smtClean="0"/>
              <a:t>1/14/2024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54AA9-D1C5-4A71-8BC1-393246244DDE}" type="slidenum">
              <a:rPr lang="en-US" smtClean="0"/>
              <a:t>‹#›</a:t>
            </a:fld>
            <a:endParaRPr lang="en-US" dirty="0"/>
          </a:p>
        </p:txBody>
      </p:sp>
    </p:spTree>
    <p:extLst>
      <p:ext uri="{BB962C8B-B14F-4D97-AF65-F5344CB8AC3E}">
        <p14:creationId xmlns:p14="http://schemas.microsoft.com/office/powerpoint/2010/main" val="134120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a:t>
            </a:fld>
            <a:endParaRPr lang="en-US" dirty="0"/>
          </a:p>
        </p:txBody>
      </p:sp>
    </p:spTree>
    <p:extLst>
      <p:ext uri="{BB962C8B-B14F-4D97-AF65-F5344CB8AC3E}">
        <p14:creationId xmlns:p14="http://schemas.microsoft.com/office/powerpoint/2010/main" val="161009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1/14/2024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1/14/2024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1/14/2024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1/14/2024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1/14/2024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1/14/2024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1/14/2024</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1/14/2024</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1/14/2024</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1/14/2024</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1/14/2024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1/14/2024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3BFCDB3-13C4-4D69-848D-3F1F4D6B8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C2B9599-6E7A-4DD2-B13A-B4F68A135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E377648-1ED1-4112-805B-16C14CE99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txBody>
          <a:bodyPr/>
          <a:lstStyle/>
          <a:p>
            <a:endParaRPr lang="en-US"/>
          </a:p>
        </p:txBody>
      </p:sp>
      <p:sp>
        <p:nvSpPr>
          <p:cNvPr id="30" name="Rectangle 29">
            <a:extLst>
              <a:ext uri="{FF2B5EF4-FFF2-40B4-BE49-F238E27FC236}">
                <a16:creationId xmlns:a16="http://schemas.microsoft.com/office/drawing/2014/main" id="{D63B59CB-289C-4850-A932-358B9E412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txBody>
          <a:bodyPr/>
          <a:lstStyle/>
          <a:p>
            <a:endParaRPr lang="en-US"/>
          </a:p>
        </p:txBody>
      </p:sp>
      <p:pic>
        <p:nvPicPr>
          <p:cNvPr id="19" name="Picture 18" descr="Cactus">
            <a:extLst>
              <a:ext uri="{FF2B5EF4-FFF2-40B4-BE49-F238E27FC236}">
                <a16:creationId xmlns:a16="http://schemas.microsoft.com/office/drawing/2014/main" id="{CA6895E3-C8BD-4010-B9E7-E43BA3DCF2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86" r="1" b="1"/>
          <a:stretch/>
        </p:blipFill>
        <p:spPr>
          <a:xfrm>
            <a:off x="981201" y="971344"/>
            <a:ext cx="6233513" cy="4915313"/>
          </a:xfrm>
          <a:prstGeom prst="rect">
            <a:avLst/>
          </a:prstGeom>
        </p:spPr>
      </p:pic>
      <p:sp>
        <p:nvSpPr>
          <p:cNvPr id="32" name="Rectangle 31">
            <a:extLst>
              <a:ext uri="{FF2B5EF4-FFF2-40B4-BE49-F238E27FC236}">
                <a16:creationId xmlns:a16="http://schemas.microsoft.com/office/drawing/2014/main" id="{98867647-07B7-4265-832F-DE0E80979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4" name="Straight Connector 33">
            <a:extLst>
              <a:ext uri="{FF2B5EF4-FFF2-40B4-BE49-F238E27FC236}">
                <a16:creationId xmlns:a16="http://schemas.microsoft.com/office/drawing/2014/main" id="{516AC468-2C3D-4337-A9A2-81175F6D5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873262-74DB-4FD1-9625-E4616CF01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9F3D15D-CB95-47AD-87F5-9CFF84F615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90EC3D-482A-4E73-B198-E8341A0D0973}"/>
              </a:ext>
            </a:extLst>
          </p:cNvPr>
          <p:cNvSpPr>
            <a:spLocks noGrp="1"/>
          </p:cNvSpPr>
          <p:nvPr>
            <p:ph type="ctrTitle"/>
          </p:nvPr>
        </p:nvSpPr>
        <p:spPr>
          <a:xfrm>
            <a:off x="8560024" y="1442916"/>
            <a:ext cx="3238829" cy="3252231"/>
          </a:xfrm>
        </p:spPr>
        <p:txBody>
          <a:bodyPr>
            <a:normAutofit/>
          </a:bodyPr>
          <a:lstStyle/>
          <a:p>
            <a:r>
              <a:rPr lang="en-US" b="1" dirty="0">
                <a:solidFill>
                  <a:srgbClr val="FFFFFF"/>
                </a:solidFill>
              </a:rPr>
              <a:t>Divine Time</a:t>
            </a:r>
          </a:p>
        </p:txBody>
      </p:sp>
      <p:sp>
        <p:nvSpPr>
          <p:cNvPr id="7" name="Subtitle 6">
            <a:extLst>
              <a:ext uri="{FF2B5EF4-FFF2-40B4-BE49-F238E27FC236}">
                <a16:creationId xmlns:a16="http://schemas.microsoft.com/office/drawing/2014/main" id="{2048EE7C-B77F-4E59-88A7-DD66337BB69C}"/>
              </a:ext>
            </a:extLst>
          </p:cNvPr>
          <p:cNvSpPr>
            <a:spLocks noGrp="1"/>
          </p:cNvSpPr>
          <p:nvPr>
            <p:ph type="subTitle" idx="1"/>
          </p:nvPr>
        </p:nvSpPr>
        <p:spPr>
          <a:xfrm>
            <a:off x="8560024" y="4708186"/>
            <a:ext cx="3238829" cy="1496816"/>
          </a:xfrm>
        </p:spPr>
        <p:txBody>
          <a:bodyPr>
            <a:normAutofit fontScale="92500" lnSpcReduction="10000"/>
          </a:bodyPr>
          <a:lstStyle/>
          <a:p>
            <a:r>
              <a:rPr lang="en-US" sz="3600" dirty="0">
                <a:solidFill>
                  <a:srgbClr val="FFFFFF"/>
                </a:solidFill>
              </a:rPr>
              <a:t>A Christian’s Perspective on Time</a:t>
            </a:r>
          </a:p>
        </p:txBody>
      </p:sp>
    </p:spTree>
    <p:extLst>
      <p:ext uri="{BB962C8B-B14F-4D97-AF65-F5344CB8AC3E}">
        <p14:creationId xmlns:p14="http://schemas.microsoft.com/office/powerpoint/2010/main" val="75576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34F5-6EE2-0A98-8A85-DB5992799954}"/>
              </a:ext>
            </a:extLst>
          </p:cNvPr>
          <p:cNvSpPr>
            <a:spLocks noGrp="1"/>
          </p:cNvSpPr>
          <p:nvPr>
            <p:ph type="title"/>
          </p:nvPr>
        </p:nvSpPr>
        <p:spPr/>
        <p:txBody>
          <a:bodyPr>
            <a:normAutofit fontScale="90000"/>
          </a:bodyPr>
          <a:lstStyle/>
          <a:p>
            <a:pPr algn="ctr"/>
            <a:r>
              <a:rPr lang="en-US"/>
              <a:t>Genesis 19.12-26: </a:t>
            </a:r>
            <a:br>
              <a:rPr lang="en-US"/>
            </a:br>
            <a:r>
              <a:rPr lang="en-US"/>
              <a:t>The Danger of Looking Back</a:t>
            </a:r>
            <a:endParaRPr lang="en-US" dirty="0"/>
          </a:p>
        </p:txBody>
      </p:sp>
      <p:sp>
        <p:nvSpPr>
          <p:cNvPr id="3" name="Content Placeholder 2">
            <a:extLst>
              <a:ext uri="{FF2B5EF4-FFF2-40B4-BE49-F238E27FC236}">
                <a16:creationId xmlns:a16="http://schemas.microsoft.com/office/drawing/2014/main" id="{F8B71A3D-4C99-555C-CDAB-9277C6D0FC01}"/>
              </a:ext>
            </a:extLst>
          </p:cNvPr>
          <p:cNvSpPr>
            <a:spLocks noGrp="1"/>
          </p:cNvSpPr>
          <p:nvPr>
            <p:ph sz="half" idx="1"/>
          </p:nvPr>
        </p:nvSpPr>
        <p:spPr>
          <a:xfrm>
            <a:off x="639392" y="2103119"/>
            <a:ext cx="5623904" cy="4187677"/>
          </a:xfrm>
        </p:spPr>
        <p:txBody>
          <a:bodyPr>
            <a:normAutofit fontScale="92500" lnSpcReduction="10000"/>
          </a:bodyPr>
          <a:lstStyle/>
          <a:p>
            <a:r>
              <a:rPr lang="en-US" sz="2400" dirty="0"/>
              <a:t>Sodom and Gomorrah were doomed for their evil. But God still sought to show mercy to Lot and his family.</a:t>
            </a:r>
          </a:p>
          <a:p>
            <a:r>
              <a:rPr lang="en-US" sz="2400" dirty="0"/>
              <a:t>When Lot’s wife looked back on her old home and when Lot dragged his feet in getting away, both of them were overlooking the depravity of the past instead of looking to the mercy of God.</a:t>
            </a:r>
          </a:p>
          <a:p>
            <a:r>
              <a:rPr lang="en-US" sz="2400" dirty="0"/>
              <a:t>He should observe the past as something to learn from, not something to live in.</a:t>
            </a:r>
          </a:p>
        </p:txBody>
      </p:sp>
      <p:pic>
        <p:nvPicPr>
          <p:cNvPr id="6" name="Content Placeholder 5" descr="A painting of two blue telephone booths&#10;&#10;Description automatically generated">
            <a:extLst>
              <a:ext uri="{FF2B5EF4-FFF2-40B4-BE49-F238E27FC236}">
                <a16:creationId xmlns:a16="http://schemas.microsoft.com/office/drawing/2014/main" id="{A624A6B9-D4EB-67C3-98E6-589B878192DF}"/>
              </a:ext>
            </a:extLst>
          </p:cNvPr>
          <p:cNvPicPr>
            <a:picLocks noGrp="1" noChangeAspect="1"/>
          </p:cNvPicPr>
          <p:nvPr>
            <p:ph sz="half" idx="2"/>
          </p:nvPr>
        </p:nvPicPr>
        <p:blipFill>
          <a:blip r:embed="rId2"/>
          <a:stretch>
            <a:fillRect/>
          </a:stretch>
        </p:blipFill>
        <p:spPr>
          <a:xfrm>
            <a:off x="6607704" y="2576171"/>
            <a:ext cx="4847695" cy="3092829"/>
          </a:xfrm>
        </p:spPr>
      </p:pic>
    </p:spTree>
    <p:extLst>
      <p:ext uri="{BB962C8B-B14F-4D97-AF65-F5344CB8AC3E}">
        <p14:creationId xmlns:p14="http://schemas.microsoft.com/office/powerpoint/2010/main" val="351633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8E6A-043F-6943-B20D-3531EC111E19}"/>
              </a:ext>
            </a:extLst>
          </p:cNvPr>
          <p:cNvSpPr>
            <a:spLocks noGrp="1"/>
          </p:cNvSpPr>
          <p:nvPr>
            <p:ph type="title"/>
          </p:nvPr>
        </p:nvSpPr>
        <p:spPr/>
        <p:txBody>
          <a:bodyPr>
            <a:normAutofit fontScale="90000"/>
          </a:bodyPr>
          <a:lstStyle/>
          <a:p>
            <a:pPr algn="ctr"/>
            <a:r>
              <a:rPr lang="en-US" dirty="0"/>
              <a:t>Hebrews 3:1-19: </a:t>
            </a:r>
            <a:br>
              <a:rPr lang="en-US" dirty="0"/>
            </a:br>
            <a:r>
              <a:rPr lang="en-US" dirty="0"/>
              <a:t>A Confident Present</a:t>
            </a:r>
          </a:p>
        </p:txBody>
      </p:sp>
      <p:pic>
        <p:nvPicPr>
          <p:cNvPr id="6" name="Content Placeholder 5" descr="A gold and green logo&#10;&#10;Description automatically generated">
            <a:extLst>
              <a:ext uri="{FF2B5EF4-FFF2-40B4-BE49-F238E27FC236}">
                <a16:creationId xmlns:a16="http://schemas.microsoft.com/office/drawing/2014/main" id="{8FE5AD44-26DF-A552-C4A5-9729915F5B30}"/>
              </a:ext>
            </a:extLst>
          </p:cNvPr>
          <p:cNvPicPr>
            <a:picLocks noGrp="1" noChangeAspect="1"/>
          </p:cNvPicPr>
          <p:nvPr>
            <p:ph sz="half" idx="1"/>
          </p:nvPr>
        </p:nvPicPr>
        <p:blipFill>
          <a:blip r:embed="rId2"/>
          <a:stretch>
            <a:fillRect/>
          </a:stretch>
        </p:blipFill>
        <p:spPr>
          <a:xfrm>
            <a:off x="1366838" y="2330689"/>
            <a:ext cx="3748087" cy="3698636"/>
          </a:xfrm>
          <a:prstGeom prst="ellipse">
            <a:avLst/>
          </a:prstGeom>
        </p:spPr>
      </p:pic>
      <p:sp>
        <p:nvSpPr>
          <p:cNvPr id="4" name="Content Placeholder 3">
            <a:extLst>
              <a:ext uri="{FF2B5EF4-FFF2-40B4-BE49-F238E27FC236}">
                <a16:creationId xmlns:a16="http://schemas.microsoft.com/office/drawing/2014/main" id="{DB7E9C84-34FC-A2CD-CABC-FF240CFEFC90}"/>
              </a:ext>
            </a:extLst>
          </p:cNvPr>
          <p:cNvSpPr>
            <a:spLocks noGrp="1"/>
          </p:cNvSpPr>
          <p:nvPr>
            <p:ph sz="half" idx="2"/>
          </p:nvPr>
        </p:nvSpPr>
        <p:spPr>
          <a:xfrm>
            <a:off x="5486400" y="2103120"/>
            <a:ext cx="5638800" cy="3749040"/>
          </a:xfrm>
        </p:spPr>
        <p:txBody>
          <a:bodyPr>
            <a:normAutofit lnSpcReduction="10000"/>
          </a:bodyPr>
          <a:lstStyle/>
          <a:p>
            <a:r>
              <a:rPr lang="en-US" sz="2400" dirty="0"/>
              <a:t>What should we do while it is today?</a:t>
            </a:r>
          </a:p>
          <a:p>
            <a:pPr marL="674370" lvl="1" indent="-400050">
              <a:buAutoNum type="romanLcPeriod"/>
            </a:pPr>
            <a:r>
              <a:rPr lang="en-US" sz="2000" dirty="0"/>
              <a:t>Take confidence in Jesus.</a:t>
            </a:r>
          </a:p>
          <a:p>
            <a:pPr marL="674370" lvl="1" indent="-400050">
              <a:buAutoNum type="romanLcPeriod"/>
            </a:pPr>
            <a:r>
              <a:rPr lang="en-US" sz="2000" dirty="0"/>
              <a:t>Trust in God and cleanse your heart</a:t>
            </a:r>
          </a:p>
          <a:p>
            <a:pPr marL="674370" lvl="1" indent="-400050">
              <a:buAutoNum type="romanLcPeriod"/>
            </a:pPr>
            <a:r>
              <a:rPr lang="en-US" sz="2000" dirty="0"/>
              <a:t>Exhort other people in their walk with Christ.</a:t>
            </a:r>
          </a:p>
          <a:p>
            <a:pPr marL="674370" lvl="1" indent="-400050">
              <a:buAutoNum type="romanLcPeriod"/>
            </a:pPr>
            <a:r>
              <a:rPr lang="en-US" sz="2000" dirty="0"/>
              <a:t>Reject the deception of sin.</a:t>
            </a:r>
          </a:p>
          <a:p>
            <a:pPr marL="274320" lvl="1" indent="0">
              <a:buNone/>
            </a:pPr>
            <a:endParaRPr lang="en-US" sz="2000" dirty="0"/>
          </a:p>
          <a:p>
            <a:pPr marL="274320" lvl="1" indent="0">
              <a:buNone/>
            </a:pPr>
            <a:r>
              <a:rPr lang="en-US" sz="2000" dirty="0"/>
              <a:t>• “For we have come to share in Christ, if indeed we hold our original confidence firm to the end.”</a:t>
            </a:r>
          </a:p>
        </p:txBody>
      </p:sp>
    </p:spTree>
    <p:extLst>
      <p:ext uri="{BB962C8B-B14F-4D97-AF65-F5344CB8AC3E}">
        <p14:creationId xmlns:p14="http://schemas.microsoft.com/office/powerpoint/2010/main" val="71187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34F5-6EE2-0A98-8A85-DB5992799954}"/>
              </a:ext>
            </a:extLst>
          </p:cNvPr>
          <p:cNvSpPr>
            <a:spLocks noGrp="1"/>
          </p:cNvSpPr>
          <p:nvPr>
            <p:ph type="title"/>
          </p:nvPr>
        </p:nvSpPr>
        <p:spPr/>
        <p:txBody>
          <a:bodyPr>
            <a:normAutofit fontScale="90000"/>
          </a:bodyPr>
          <a:lstStyle/>
          <a:p>
            <a:pPr algn="ctr"/>
            <a:r>
              <a:rPr lang="en-US" dirty="0"/>
              <a:t>James 4.13-17: </a:t>
            </a:r>
            <a:br>
              <a:rPr lang="en-US" dirty="0"/>
            </a:br>
            <a:r>
              <a:rPr lang="en-US" dirty="0"/>
              <a:t>A Future Entrusted to God</a:t>
            </a:r>
          </a:p>
        </p:txBody>
      </p:sp>
      <p:sp>
        <p:nvSpPr>
          <p:cNvPr id="3" name="Content Placeholder 2">
            <a:extLst>
              <a:ext uri="{FF2B5EF4-FFF2-40B4-BE49-F238E27FC236}">
                <a16:creationId xmlns:a16="http://schemas.microsoft.com/office/drawing/2014/main" id="{F8B71A3D-4C99-555C-CDAB-9277C6D0FC01}"/>
              </a:ext>
            </a:extLst>
          </p:cNvPr>
          <p:cNvSpPr>
            <a:spLocks noGrp="1"/>
          </p:cNvSpPr>
          <p:nvPr>
            <p:ph sz="half" idx="1"/>
          </p:nvPr>
        </p:nvSpPr>
        <p:spPr>
          <a:xfrm>
            <a:off x="639392" y="2103119"/>
            <a:ext cx="6421426" cy="4187677"/>
          </a:xfrm>
        </p:spPr>
        <p:txBody>
          <a:bodyPr>
            <a:normAutofit lnSpcReduction="10000"/>
          </a:bodyPr>
          <a:lstStyle/>
          <a:p>
            <a:r>
              <a:rPr lang="en-US" sz="2800" dirty="0"/>
              <a:t>To place an event on your calendar isn’t sinful. There are two attitudes that are:</a:t>
            </a:r>
          </a:p>
          <a:p>
            <a:pPr lvl="1"/>
            <a:r>
              <a:rPr lang="en-US" sz="2400" dirty="0"/>
              <a:t>To not consider God in your future endeavors. (v. 13-15)</a:t>
            </a:r>
          </a:p>
          <a:p>
            <a:pPr lvl="1"/>
            <a:r>
              <a:rPr lang="en-US" sz="2400" dirty="0"/>
              <a:t>To fail to serve because it interrupts your plans. (v. 17)</a:t>
            </a:r>
            <a:endParaRPr lang="en-US" sz="2800" dirty="0"/>
          </a:p>
          <a:p>
            <a:r>
              <a:rPr lang="en-US" sz="2800" dirty="0"/>
              <a:t>Are you humble enough to be interrupted by God’s plans? Do you remember you are vapor?</a:t>
            </a:r>
          </a:p>
        </p:txBody>
      </p:sp>
      <p:pic>
        <p:nvPicPr>
          <p:cNvPr id="6" name="Content Placeholder 5">
            <a:extLst>
              <a:ext uri="{FF2B5EF4-FFF2-40B4-BE49-F238E27FC236}">
                <a16:creationId xmlns:a16="http://schemas.microsoft.com/office/drawing/2014/main" id="{A624A6B9-D4EB-67C3-98E6-589B878192DF}"/>
              </a:ext>
            </a:extLst>
          </p:cNvPr>
          <p:cNvPicPr>
            <a:picLocks noGrp="1" noChangeAspect="1"/>
          </p:cNvPicPr>
          <p:nvPr>
            <p:ph sz="half" idx="2"/>
          </p:nvPr>
        </p:nvPicPr>
        <p:blipFill>
          <a:blip r:embed="rId2"/>
          <a:srcRect/>
          <a:stretch/>
        </p:blipFill>
        <p:spPr>
          <a:xfrm>
            <a:off x="7218945" y="2213691"/>
            <a:ext cx="4074631" cy="3746525"/>
          </a:xfrm>
          <a:prstGeom prst="flowChartConnector">
            <a:avLst/>
          </a:prstGeom>
        </p:spPr>
      </p:pic>
    </p:spTree>
    <p:extLst>
      <p:ext uri="{BB962C8B-B14F-4D97-AF65-F5344CB8AC3E}">
        <p14:creationId xmlns:p14="http://schemas.microsoft.com/office/powerpoint/2010/main" val="305799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8E6A-043F-6943-B20D-3531EC111E19}"/>
              </a:ext>
            </a:extLst>
          </p:cNvPr>
          <p:cNvSpPr>
            <a:spLocks noGrp="1"/>
          </p:cNvSpPr>
          <p:nvPr>
            <p:ph type="title"/>
          </p:nvPr>
        </p:nvSpPr>
        <p:spPr/>
        <p:txBody>
          <a:bodyPr>
            <a:normAutofit fontScale="90000"/>
          </a:bodyPr>
          <a:lstStyle/>
          <a:p>
            <a:pPr algn="ctr"/>
            <a:r>
              <a:rPr lang="en-US" dirty="0"/>
              <a:t>Revelation 21.22-22.5: </a:t>
            </a:r>
            <a:br>
              <a:rPr lang="en-US" dirty="0"/>
            </a:br>
            <a:r>
              <a:rPr lang="en-US" dirty="0"/>
              <a:t>The Eternal Joy</a:t>
            </a:r>
          </a:p>
        </p:txBody>
      </p:sp>
      <p:pic>
        <p:nvPicPr>
          <p:cNvPr id="6" name="Content Placeholder 5">
            <a:extLst>
              <a:ext uri="{FF2B5EF4-FFF2-40B4-BE49-F238E27FC236}">
                <a16:creationId xmlns:a16="http://schemas.microsoft.com/office/drawing/2014/main" id="{8FE5AD44-26DF-A552-C4A5-9729915F5B30}"/>
              </a:ext>
            </a:extLst>
          </p:cNvPr>
          <p:cNvPicPr>
            <a:picLocks noGrp="1" noChangeAspect="1"/>
          </p:cNvPicPr>
          <p:nvPr>
            <p:ph sz="half" idx="1"/>
          </p:nvPr>
        </p:nvPicPr>
        <p:blipFill rotWithShape="1">
          <a:blip r:embed="rId2"/>
          <a:srcRect l="3217" t="-361" r="38515" b="361"/>
          <a:stretch/>
        </p:blipFill>
        <p:spPr>
          <a:xfrm>
            <a:off x="943505" y="2122568"/>
            <a:ext cx="3973362" cy="3920939"/>
          </a:xfrm>
          <a:prstGeom prst="ellipse">
            <a:avLst/>
          </a:prstGeom>
        </p:spPr>
      </p:pic>
      <p:sp>
        <p:nvSpPr>
          <p:cNvPr id="4" name="Content Placeholder 3">
            <a:extLst>
              <a:ext uri="{FF2B5EF4-FFF2-40B4-BE49-F238E27FC236}">
                <a16:creationId xmlns:a16="http://schemas.microsoft.com/office/drawing/2014/main" id="{DB7E9C84-34FC-A2CD-CABC-FF240CFEFC90}"/>
              </a:ext>
            </a:extLst>
          </p:cNvPr>
          <p:cNvSpPr>
            <a:spLocks noGrp="1"/>
          </p:cNvSpPr>
          <p:nvPr>
            <p:ph sz="half" idx="2"/>
          </p:nvPr>
        </p:nvSpPr>
        <p:spPr>
          <a:xfrm>
            <a:off x="5486400" y="2103120"/>
            <a:ext cx="5638800" cy="3749040"/>
          </a:xfrm>
        </p:spPr>
        <p:txBody>
          <a:bodyPr>
            <a:noAutofit/>
          </a:bodyPr>
          <a:lstStyle/>
          <a:p>
            <a:r>
              <a:rPr lang="en-US" sz="2400" kern="100" dirty="0">
                <a:effectLst/>
                <a:latin typeface="Bahnschrift Light" panose="020B0502040204020203" pitchFamily="34" charset="0"/>
                <a:ea typeface="Calibri" panose="020F0502020204030204" pitchFamily="34" charset="0"/>
                <a:cs typeface="Times New Roman" panose="02020603050405020304" pitchFamily="18" charset="0"/>
              </a:rPr>
              <a:t>Common interpretations focus on the gold, but the real picture we see in Revelation is focused on two things: goodness and communion.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t>“</a:t>
            </a:r>
            <a:r>
              <a:rPr lang="en-US" sz="2400" i="1" dirty="0"/>
              <a:t>They will see his face</a:t>
            </a:r>
            <a:r>
              <a:rPr lang="en-US" sz="2400" dirty="0"/>
              <a:t>, and his name will be on their foreheads. And night will be no more. They will need no light of lamp or sun, </a:t>
            </a:r>
            <a:r>
              <a:rPr lang="en-US" sz="2400" i="1" dirty="0"/>
              <a:t>for the Lord God will be their light, and they will reign forever and ever</a:t>
            </a:r>
            <a:r>
              <a:rPr lang="en-US" sz="2400" dirty="0"/>
              <a:t>.”</a:t>
            </a:r>
          </a:p>
        </p:txBody>
      </p:sp>
    </p:spTree>
    <p:extLst>
      <p:ext uri="{BB962C8B-B14F-4D97-AF65-F5344CB8AC3E}">
        <p14:creationId xmlns:p14="http://schemas.microsoft.com/office/powerpoint/2010/main" val="392408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5224-044C-98A0-4F14-843A87C7D050}"/>
              </a:ext>
            </a:extLst>
          </p:cNvPr>
          <p:cNvSpPr>
            <a:spLocks noGrp="1"/>
          </p:cNvSpPr>
          <p:nvPr>
            <p:ph type="title"/>
          </p:nvPr>
        </p:nvSpPr>
        <p:spPr/>
        <p:txBody>
          <a:bodyPr/>
          <a:lstStyle/>
          <a:p>
            <a:pPr algn="l"/>
            <a:r>
              <a:rPr lang="en-US" dirty="0"/>
              <a:t>	</a:t>
            </a:r>
            <a:endParaRPr lang="en-US" dirty="0">
              <a:latin typeface="Bahnschrift Light" panose="020B0502040204020203" pitchFamily="34" charset="0"/>
            </a:endParaRPr>
          </a:p>
        </p:txBody>
      </p:sp>
      <p:sp>
        <p:nvSpPr>
          <p:cNvPr id="8" name="TextBox 7">
            <a:extLst>
              <a:ext uri="{FF2B5EF4-FFF2-40B4-BE49-F238E27FC236}">
                <a16:creationId xmlns:a16="http://schemas.microsoft.com/office/drawing/2014/main" id="{8584AC6A-EF2D-9995-4B78-91144D17CDFF}"/>
              </a:ext>
            </a:extLst>
          </p:cNvPr>
          <p:cNvSpPr txBox="1"/>
          <p:nvPr/>
        </p:nvSpPr>
        <p:spPr>
          <a:xfrm>
            <a:off x="1557529" y="2036618"/>
            <a:ext cx="8909580" cy="3232488"/>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400" b="1" kern="100" dirty="0">
                <a:effectLst/>
                <a:latin typeface="Bahnschrift Light" panose="020B0502040204020203" pitchFamily="34" charset="0"/>
                <a:ea typeface="Calibri" panose="020F0502020204030204" pitchFamily="34" charset="0"/>
                <a:cs typeface="Times New Roman" panose="02020603050405020304" pitchFamily="18" charset="0"/>
              </a:rPr>
              <a:t>The past is from what we learn – our own experiences or others.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b="1" kern="100" dirty="0">
                <a:effectLst/>
                <a:latin typeface="Bahnschrift Light" panose="020B0502040204020203" pitchFamily="34" charset="0"/>
                <a:ea typeface="Calibri" panose="020F0502020204030204" pitchFamily="34" charset="0"/>
                <a:cs typeface="Times New Roman" panose="02020603050405020304" pitchFamily="18" charset="0"/>
              </a:rPr>
              <a:t>The present encourages us to have confidence in Jesus, reject sin, and exhort one another.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b="1" kern="100" dirty="0">
                <a:effectLst/>
                <a:latin typeface="Bahnschrift Light" panose="020B0502040204020203" pitchFamily="34" charset="0"/>
                <a:ea typeface="Calibri" panose="020F0502020204030204" pitchFamily="34" charset="0"/>
                <a:cs typeface="Times New Roman" panose="02020603050405020304" pitchFamily="18" charset="0"/>
              </a:rPr>
              <a:t>The future should be sacrificed to the superior plans of 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b="1" kern="100" dirty="0">
                <a:effectLst/>
                <a:latin typeface="Bahnschrift Light" panose="020B0502040204020203" pitchFamily="34" charset="0"/>
                <a:ea typeface="Calibri" panose="020F0502020204030204" pitchFamily="34" charset="0"/>
                <a:cs typeface="Times New Roman" panose="02020603050405020304" pitchFamily="18" charset="0"/>
              </a:rPr>
              <a:t>Eternity is supposed to be the focus of everything. If that is where we’re focused, what does that transform about everything else?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71260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49939-2C9E-4399-80BE-3FEFB064CF1C}">
  <ds:schemaRefs>
    <ds:schemaRef ds:uri="http://schemas.microsoft.com/sharepoint/v3/contenttype/forms"/>
  </ds:schemaRefs>
</ds:datastoreItem>
</file>

<file path=customXml/itemProps2.xml><?xml version="1.0" encoding="utf-8"?>
<ds:datastoreItem xmlns:ds="http://schemas.openxmlformats.org/officeDocument/2006/customXml" ds:itemID="{B9FC83A0-AB98-4659-ACD5-D2185007C703}">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2B7C465-BD8F-4B6A-8925-267AB00CDB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Garden design</Template>
  <TotalTime>21</TotalTime>
  <Words>385</Words>
  <Application>Microsoft Office PowerPoint</Application>
  <PresentationFormat>Widescreen</PresentationFormat>
  <Paragraphs>28</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Bahnschrift Light</vt:lpstr>
      <vt:lpstr>Calibri</vt:lpstr>
      <vt:lpstr>Century Gothic</vt:lpstr>
      <vt:lpstr>Symbol</vt:lpstr>
      <vt:lpstr>Savon</vt:lpstr>
      <vt:lpstr>Divine Time</vt:lpstr>
      <vt:lpstr>Genesis 19.12-26:  The Danger of Looking Back</vt:lpstr>
      <vt:lpstr>Hebrews 3:1-19:  A Confident Present</vt:lpstr>
      <vt:lpstr>James 4.13-17:  A Future Entrusted to God</vt:lpstr>
      <vt:lpstr>Revelation 21.22-22.5:  The Eternal Joy</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Divine Time</dc:title>
  <dc:creator>Alexander Newman</dc:creator>
  <cp:lastModifiedBy>Alexander Newman</cp:lastModifiedBy>
  <cp:revision>1</cp:revision>
  <dcterms:created xsi:type="dcterms:W3CDTF">2024-01-13T17:39:47Z</dcterms:created>
  <dcterms:modified xsi:type="dcterms:W3CDTF">2024-01-14T14:33:30Z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