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72" r:id="rId5"/>
    <p:sldId id="283" r:id="rId6"/>
    <p:sldId id="259" r:id="rId7"/>
    <p:sldId id="284" r:id="rId8"/>
    <p:sldId id="285"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830"/>
  </p:normalViewPr>
  <p:slideViewPr>
    <p:cSldViewPr snapToGrid="0">
      <p:cViewPr varScale="1">
        <p:scale>
          <a:sx n="114" d="100"/>
          <a:sy n="114" d="100"/>
        </p:scale>
        <p:origin x="300" y="11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1/21/2024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sz="6000" b="1" dirty="0">
                <a:effectLst/>
                <a:latin typeface="Garamond" panose="02020404030301010803" pitchFamily="18" charset="0"/>
                <a:ea typeface="Calibri" panose="020F0502020204030204" pitchFamily="34" charset="0"/>
                <a:cs typeface="Times New Roman" panose="02020603050405020304" pitchFamily="18" charset="0"/>
              </a:rPr>
              <a:t>Will You Trust In What God Provides?</a:t>
            </a:r>
            <a:endParaRPr lang="en-US" dirty="0"/>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a:normAutofit/>
          </a:bodyPr>
          <a:lstStyle/>
          <a:p>
            <a:r>
              <a:rPr lang="en-US" sz="4800" kern="100" dirty="0">
                <a:effectLst/>
                <a:latin typeface="Garamond" panose="02020404030301010803" pitchFamily="18" charset="0"/>
                <a:ea typeface="Calibri" panose="020F0502020204030204" pitchFamily="34" charset="0"/>
                <a:cs typeface="Times New Roman" panose="02020603050405020304" pitchFamily="18" charset="0"/>
              </a:rPr>
              <a:t>The story of Adam and Eve Revisited</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753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3C665-E0CD-05B7-D453-33C1BB4FE467}"/>
              </a:ext>
            </a:extLst>
          </p:cNvPr>
          <p:cNvSpPr>
            <a:spLocks noGrp="1"/>
          </p:cNvSpPr>
          <p:nvPr>
            <p:ph idx="1"/>
          </p:nvPr>
        </p:nvSpPr>
        <p:spPr>
          <a:xfrm>
            <a:off x="1414272" y="578840"/>
            <a:ext cx="9363456" cy="5065944"/>
          </a:xfrm>
        </p:spPr>
        <p:txBody>
          <a:bodyPr>
            <a:normAutofit lnSpcReduction="10000"/>
          </a:bodyPr>
          <a:lstStyle/>
          <a:p>
            <a:pPr marL="0" indent="0" algn="ctr">
              <a:buNone/>
            </a:pPr>
            <a:r>
              <a:rPr lang="en-US" b="1" dirty="0"/>
              <a:t>Three Questions to Be Answered:</a:t>
            </a:r>
          </a:p>
          <a:p>
            <a:pPr marL="0" indent="0" algn="ctr">
              <a:buNone/>
            </a:pPr>
            <a:endParaRPr lang="en-US" b="1" dirty="0"/>
          </a:p>
          <a:p>
            <a:r>
              <a:rPr lang="en-US" sz="3600" b="1" dirty="0"/>
              <a:t>Were Adam and Eve punished simply for eating fruit?</a:t>
            </a:r>
          </a:p>
          <a:p>
            <a:endParaRPr lang="en-US" sz="3600" b="1" dirty="0"/>
          </a:p>
          <a:p>
            <a:r>
              <a:rPr lang="en-US" sz="3600" b="1" dirty="0"/>
              <a:t>Did God put Adam and Eve in a death trap?</a:t>
            </a:r>
          </a:p>
          <a:p>
            <a:endParaRPr lang="en-US" sz="3600" b="1" dirty="0"/>
          </a:p>
          <a:p>
            <a:r>
              <a:rPr lang="en-US" sz="3600" b="1" dirty="0"/>
              <a:t>What are we supposed to understand from this story?</a:t>
            </a:r>
          </a:p>
        </p:txBody>
      </p:sp>
      <p:sp>
        <p:nvSpPr>
          <p:cNvPr id="4" name="Date Placeholder 3">
            <a:extLst>
              <a:ext uri="{FF2B5EF4-FFF2-40B4-BE49-F238E27FC236}">
                <a16:creationId xmlns:a16="http://schemas.microsoft.com/office/drawing/2014/main" id="{C52F6407-AAE2-9DA0-A1B8-EB40D930D76F}"/>
              </a:ext>
            </a:extLst>
          </p:cNvPr>
          <p:cNvSpPr>
            <a:spLocks noGrp="1"/>
          </p:cNvSpPr>
          <p:nvPr>
            <p:ph type="dt" sz="half" idx="10"/>
          </p:nvPr>
        </p:nvSpPr>
        <p:spPr/>
        <p:txBody>
          <a:bodyPr/>
          <a:lstStyle/>
          <a:p>
            <a:r>
              <a:rPr lang="en-US" dirty="0"/>
              <a:t>2024</a:t>
            </a:r>
          </a:p>
        </p:txBody>
      </p:sp>
      <p:sp>
        <p:nvSpPr>
          <p:cNvPr id="5" name="Footer Placeholder 4">
            <a:extLst>
              <a:ext uri="{FF2B5EF4-FFF2-40B4-BE49-F238E27FC236}">
                <a16:creationId xmlns:a16="http://schemas.microsoft.com/office/drawing/2014/main" id="{C2B79A0C-5D73-652F-AE15-D70636B0A5E0}"/>
              </a:ext>
            </a:extLst>
          </p:cNvPr>
          <p:cNvSpPr>
            <a:spLocks noGrp="1"/>
          </p:cNvSpPr>
          <p:nvPr>
            <p:ph type="ftr" sz="quarter" idx="11"/>
          </p:nvPr>
        </p:nvSpPr>
        <p:spPr/>
        <p:txBody>
          <a:bodyPr/>
          <a:lstStyle/>
          <a:p>
            <a:r>
              <a:rPr lang="en-US" dirty="0"/>
              <a:t>Will You Trust in What God Provides?</a:t>
            </a:r>
          </a:p>
        </p:txBody>
      </p:sp>
      <p:sp>
        <p:nvSpPr>
          <p:cNvPr id="6" name="Slide Number Placeholder 5">
            <a:extLst>
              <a:ext uri="{FF2B5EF4-FFF2-40B4-BE49-F238E27FC236}">
                <a16:creationId xmlns:a16="http://schemas.microsoft.com/office/drawing/2014/main" id="{98254129-56BA-8236-72ED-93AB7996FB04}"/>
              </a:ext>
            </a:extLst>
          </p:cNvPr>
          <p:cNvSpPr>
            <a:spLocks noGrp="1"/>
          </p:cNvSpPr>
          <p:nvPr>
            <p:ph type="sldNum" sz="quarter" idx="12"/>
          </p:nvPr>
        </p:nvSpPr>
        <p:spPr/>
        <p:txBody>
          <a:bodyPr/>
          <a:lstStyle/>
          <a:p>
            <a:fld id="{58FB4751-880F-D840-AAA9-3A15815CC996}" type="slidenum">
              <a:rPr lang="en-US" smtClean="0"/>
              <a:t>2</a:t>
            </a:fld>
            <a:endParaRPr lang="en-US" dirty="0"/>
          </a:p>
        </p:txBody>
      </p:sp>
    </p:spTree>
    <p:extLst>
      <p:ext uri="{BB962C8B-B14F-4D97-AF65-F5344CB8AC3E}">
        <p14:creationId xmlns:p14="http://schemas.microsoft.com/office/powerpoint/2010/main" val="235099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493569" y="415330"/>
            <a:ext cx="6502620" cy="676656"/>
          </a:xfrm>
        </p:spPr>
        <p:txBody>
          <a:bodyPr anchor="b">
            <a:noAutofit/>
          </a:bodyPr>
          <a:lstStyle/>
          <a:p>
            <a:r>
              <a:rPr lang="en-US" sz="3200" b="1" kern="100" dirty="0">
                <a:effectLst/>
                <a:latin typeface="+mn-lt"/>
                <a:ea typeface="Calibri" panose="020F0502020204030204" pitchFamily="34" charset="0"/>
                <a:cs typeface="Times New Roman" panose="02020603050405020304" pitchFamily="18" charset="0"/>
              </a:rPr>
              <a:t>Genesis 2.15-25: The Beauty of Eden</a:t>
            </a:r>
            <a:endParaRPr lang="en-US" sz="6000" dirty="0">
              <a:latin typeface="+mn-lt"/>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110003" y="1430039"/>
            <a:ext cx="6799561" cy="4881384"/>
          </a:xfrm>
        </p:spPr>
        <p:txBody>
          <a:bodyPr>
            <a:normAutofit fontScale="8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3000" kern="100" dirty="0">
                <a:effectLst/>
                <a:latin typeface="Garamond" panose="02020404030301010803" pitchFamily="18" charset="0"/>
                <a:ea typeface="Calibri" panose="020F0502020204030204" pitchFamily="34" charset="0"/>
                <a:cs typeface="Times New Roman" panose="02020603050405020304" pitchFamily="18" charset="0"/>
              </a:rPr>
              <a:t>Everything about this passage screams of God’s dedication to humanities’ flourishing:</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000" b="1" kern="100" dirty="0">
                <a:effectLst/>
                <a:latin typeface="Garamond" panose="02020404030301010803" pitchFamily="18" charset="0"/>
                <a:ea typeface="Calibri" panose="020F0502020204030204" pitchFamily="34" charset="0"/>
                <a:cs typeface="Times New Roman" panose="02020603050405020304" pitchFamily="18" charset="0"/>
              </a:rPr>
              <a:t>Given a job to do</a:t>
            </a:r>
            <a:r>
              <a:rPr lang="en-US" sz="3000" kern="100" dirty="0">
                <a:effectLst/>
                <a:latin typeface="Garamond" panose="02020404030301010803" pitchFamily="18" charset="0"/>
                <a:ea typeface="Calibri" panose="020F0502020204030204" pitchFamily="34" charset="0"/>
                <a:cs typeface="Times New Roman" panose="02020603050405020304" pitchFamily="18" charset="0"/>
              </a:rPr>
              <a:t>. (vs. 15, 19)</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000" b="1" kern="100" dirty="0">
                <a:effectLst/>
                <a:latin typeface="Garamond" panose="02020404030301010803" pitchFamily="18" charset="0"/>
                <a:ea typeface="Calibri" panose="020F0502020204030204" pitchFamily="34" charset="0"/>
                <a:cs typeface="Times New Roman" panose="02020603050405020304" pitchFamily="18" charset="0"/>
              </a:rPr>
              <a:t>Given companionship with another human</a:t>
            </a:r>
            <a:r>
              <a:rPr lang="en-US" sz="3000" kern="100" dirty="0">
                <a:effectLst/>
                <a:latin typeface="Garamond" panose="02020404030301010803" pitchFamily="18" charset="0"/>
                <a:ea typeface="Calibri" panose="020F0502020204030204" pitchFamily="34" charset="0"/>
                <a:cs typeface="Times New Roman" panose="02020603050405020304" pitchFamily="18" charset="0"/>
              </a:rPr>
              <a:t>. (vs 18, 21-24)</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000" kern="100" dirty="0">
                <a:effectLst/>
                <a:latin typeface="Garamond" panose="02020404030301010803" pitchFamily="18" charset="0"/>
                <a:ea typeface="Calibri" panose="020F0502020204030204" pitchFamily="34" charset="0"/>
                <a:cs typeface="Times New Roman" panose="02020603050405020304" pitchFamily="18" charset="0"/>
              </a:rPr>
              <a:t>Dignity Being Reinforced. (vs. 25)</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000" kern="100" dirty="0">
                <a:effectLst/>
                <a:latin typeface="Garamond" panose="02020404030301010803" pitchFamily="18" charset="0"/>
                <a:ea typeface="Calibri" panose="020F0502020204030204" pitchFamily="34" charset="0"/>
                <a:cs typeface="Times New Roman" panose="02020603050405020304" pitchFamily="18" charset="0"/>
              </a:rPr>
              <a:t>Given plenty. (vs. 16)</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000" b="1" kern="100" dirty="0">
                <a:effectLst/>
                <a:latin typeface="Garamond" panose="02020404030301010803" pitchFamily="18" charset="0"/>
                <a:ea typeface="Calibri" panose="020F0502020204030204" pitchFamily="34" charset="0"/>
                <a:cs typeface="Times New Roman" panose="02020603050405020304" pitchFamily="18" charset="0"/>
              </a:rPr>
              <a:t>Given a rule </a:t>
            </a:r>
            <a:r>
              <a:rPr lang="en-US" sz="3000" b="1" i="1" kern="100" dirty="0">
                <a:effectLst/>
                <a:latin typeface="Garamond" panose="02020404030301010803" pitchFamily="18" charset="0"/>
                <a:ea typeface="Calibri" panose="020F0502020204030204" pitchFamily="34" charset="0"/>
                <a:cs typeface="Times New Roman" panose="02020603050405020304" pitchFamily="18" charset="0"/>
              </a:rPr>
              <a:t>for man’s protection</a:t>
            </a:r>
            <a:r>
              <a:rPr lang="en-US" sz="3000" kern="100" dirty="0">
                <a:effectLst/>
                <a:latin typeface="Garamond" panose="02020404030301010803" pitchFamily="18" charset="0"/>
                <a:ea typeface="Calibri" panose="020F0502020204030204" pitchFamily="34" charset="0"/>
                <a:cs typeface="Times New Roman" panose="02020603050405020304" pitchFamily="18" charset="0"/>
              </a:rPr>
              <a:t>. (vs. 17)</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3000" kern="100" dirty="0">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000" kern="100" dirty="0">
                <a:effectLst/>
                <a:latin typeface="Garamond" panose="02020404030301010803" pitchFamily="18" charset="0"/>
                <a:ea typeface="Calibri" panose="020F0502020204030204" pitchFamily="34" charset="0"/>
                <a:cs typeface="Times New Roman" panose="02020603050405020304" pitchFamily="18" charset="0"/>
              </a:rPr>
              <a:t>Adam and Eve are united in the love of God, service of one another, and purposeful responsibility. This is paradise.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US" dirty="0"/>
          </a:p>
        </p:txBody>
      </p:sp>
      <p:pic>
        <p:nvPicPr>
          <p:cNvPr id="22" name="Picture Placeholder 21">
            <a:extLst>
              <a:ext uri="{FF2B5EF4-FFF2-40B4-BE49-F238E27FC236}">
                <a16:creationId xmlns:a16="http://schemas.microsoft.com/office/drawing/2014/main" id="{07415596-3C86-E792-A622-F817DB08D587}"/>
              </a:ext>
            </a:extLst>
          </p:cNvPr>
          <p:cNvPicPr>
            <a:picLocks noGrp="1" noChangeAspect="1"/>
          </p:cNvPicPr>
          <p:nvPr>
            <p:ph type="pic" idx="1"/>
          </p:nvPr>
        </p:nvPicPr>
        <p:blipFill rotWithShape="1">
          <a:blip r:embed="rId2"/>
          <a:srcRect l="13353" r="32289" b="-2"/>
          <a:stretch/>
        </p:blipFill>
        <p:spPr>
          <a:xfrm>
            <a:off x="7815470" y="10"/>
            <a:ext cx="4376530" cy="6018391"/>
          </a:xfrm>
          <a:no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2024</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Will You Trust in What God Provides?</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3</a:t>
            </a:fld>
            <a:endParaRPr lang="en-US"/>
          </a:p>
        </p:txBody>
      </p:sp>
    </p:spTree>
    <p:extLst>
      <p:ext uri="{BB962C8B-B14F-4D97-AF65-F5344CB8AC3E}">
        <p14:creationId xmlns:p14="http://schemas.microsoft.com/office/powerpoint/2010/main" val="34350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135467" y="1463031"/>
            <a:ext cx="5816600" cy="4929302"/>
          </a:xfrm>
        </p:spPr>
        <p:txBody>
          <a:bodyPr>
            <a:normAutofit fontScale="92500"/>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Garamond" panose="02020404030301010803" pitchFamily="18" charset="0"/>
                <a:ea typeface="Calibri" panose="020F0502020204030204" pitchFamily="34" charset="0"/>
                <a:cs typeface="Times New Roman" panose="02020603050405020304" pitchFamily="18" charset="0"/>
              </a:rPr>
              <a:t>God have given His creatures the opportunity to do well with their gifts. The devil in the serpent chose to use his craftiness for deception.</a:t>
            </a:r>
            <a:endParaRPr lang="en-US" sz="2000" kern="100" dirty="0">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Garamond" panose="02020404030301010803" pitchFamily="18" charset="0"/>
                <a:ea typeface="Calibri" panose="020F0502020204030204" pitchFamily="34" charset="0"/>
                <a:cs typeface="Times New Roman" panose="02020603050405020304" pitchFamily="18" charset="0"/>
              </a:rPr>
              <a:t>Eve’s response to the snake shows that Adam had failed to properly encourage and teach his wife. The serpent realizes this and strikes with two big deceptions of sin:</a:t>
            </a:r>
            <a:endParaRPr lang="en-US" sz="2000" kern="1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kern="100" dirty="0">
                <a:effectLst/>
                <a:latin typeface="Garamond" panose="02020404030301010803" pitchFamily="18" charset="0"/>
                <a:ea typeface="Calibri" panose="020F0502020204030204" pitchFamily="34" charset="0"/>
                <a:cs typeface="Times New Roman" panose="02020603050405020304" pitchFamily="18" charset="0"/>
              </a:rPr>
              <a:t>Wouldn’t it be better if you were God?</a:t>
            </a:r>
            <a:endParaRPr lang="en-US" sz="2000" b="1" kern="1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kern="100" dirty="0">
                <a:effectLst/>
                <a:latin typeface="Garamond" panose="02020404030301010803" pitchFamily="18" charset="0"/>
                <a:ea typeface="Calibri" panose="020F0502020204030204" pitchFamily="34" charset="0"/>
                <a:cs typeface="Times New Roman" panose="02020603050405020304" pitchFamily="18" charset="0"/>
              </a:rPr>
              <a:t>What is God hiding from you?</a:t>
            </a:r>
            <a:endParaRPr lang="en-US" sz="2000" b="1" kern="100" dirty="0">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Garamond" panose="02020404030301010803" pitchFamily="18" charset="0"/>
                <a:ea typeface="Calibri" panose="020F0502020204030204" pitchFamily="34" charset="0"/>
                <a:cs typeface="Times New Roman" panose="02020603050405020304" pitchFamily="18" charset="0"/>
              </a:rPr>
              <a:t>If they looked around, they would know that God had done everything to have a relationship with them and provide for them. Why would He abandon them now?</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2024</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Will You Trust in What God Provides?</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4</a:t>
            </a:fld>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135467" y="82296"/>
            <a:ext cx="9584604" cy="1298448"/>
          </a:xfrm>
        </p:spPr>
        <p:txBody>
          <a:bodyPr anchor="b">
            <a:normAutofit/>
          </a:bodyPr>
          <a:lstStyle/>
          <a:p>
            <a:r>
              <a:rPr lang="en-US" sz="4000" b="1" dirty="0">
                <a:latin typeface="+mn-lt"/>
              </a:rPr>
              <a:t>Genesis 3.1-9: </a:t>
            </a:r>
            <a:br>
              <a:rPr lang="en-US" sz="4000" b="1" dirty="0">
                <a:latin typeface="+mn-lt"/>
              </a:rPr>
            </a:br>
            <a:r>
              <a:rPr lang="en-US" sz="4000" b="1" dirty="0">
                <a:latin typeface="+mn-lt"/>
              </a:rPr>
              <a:t>The Deception of the Serpent</a:t>
            </a:r>
          </a:p>
        </p:txBody>
      </p:sp>
      <p:pic>
        <p:nvPicPr>
          <p:cNvPr id="22" name="Picture Placeholder 21">
            <a:extLst>
              <a:ext uri="{FF2B5EF4-FFF2-40B4-BE49-F238E27FC236}">
                <a16:creationId xmlns:a16="http://schemas.microsoft.com/office/drawing/2014/main" id="{07415596-3C86-E792-A622-F817DB08D587}"/>
              </a:ext>
            </a:extLst>
          </p:cNvPr>
          <p:cNvPicPr>
            <a:picLocks noGrp="1" noChangeAspect="1"/>
          </p:cNvPicPr>
          <p:nvPr>
            <p:ph type="pic" idx="1"/>
          </p:nvPr>
        </p:nvPicPr>
        <p:blipFill rotWithShape="1">
          <a:blip r:embed="rId2"/>
          <a:srcRect l="23973" r="24576" b="-2"/>
          <a:stretch/>
        </p:blipFill>
        <p:spPr>
          <a:xfrm>
            <a:off x="6646264" y="10"/>
            <a:ext cx="5545736" cy="6063082"/>
          </a:xfrm>
          <a:noFill/>
        </p:spPr>
      </p:pic>
    </p:spTree>
    <p:extLst>
      <p:ext uri="{BB962C8B-B14F-4D97-AF65-F5344CB8AC3E}">
        <p14:creationId xmlns:p14="http://schemas.microsoft.com/office/powerpoint/2010/main" val="392991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1" y="704088"/>
            <a:ext cx="6502620" cy="676656"/>
          </a:xfrm>
        </p:spPr>
        <p:txBody>
          <a:bodyPr anchor="b">
            <a:noAutofit/>
          </a:bodyPr>
          <a:lstStyle/>
          <a:p>
            <a:r>
              <a:rPr lang="en-US" sz="4400" b="1" kern="100" dirty="0">
                <a:effectLst/>
                <a:latin typeface="+mn-lt"/>
              </a:rPr>
              <a:t>Genesis 3.10-24: </a:t>
            </a:r>
            <a:br>
              <a:rPr lang="en-US" sz="4400" b="1" kern="100" dirty="0">
                <a:effectLst/>
                <a:latin typeface="+mn-lt"/>
              </a:rPr>
            </a:br>
            <a:r>
              <a:rPr lang="en-US" sz="4400" b="1" kern="100" dirty="0">
                <a:effectLst/>
                <a:latin typeface="+mn-lt"/>
              </a:rPr>
              <a:t>The Curse of Sin</a:t>
            </a:r>
            <a:endParaRPr lang="en-US" sz="4400" dirty="0">
              <a:latin typeface="+mn-lt"/>
            </a:endParaRP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365759" y="1278467"/>
            <a:ext cx="6502619" cy="4739933"/>
          </a:xfrm>
        </p:spPr>
        <p:txBody>
          <a:bodyPr>
            <a:normAutofit/>
          </a:bodyPr>
          <a:lstStyle/>
          <a:p>
            <a:pPr marL="342900" marR="0" lvl="0" indent="-342900">
              <a:spcBef>
                <a:spcPts val="0"/>
              </a:spcBef>
              <a:spcAft>
                <a:spcPts val="0"/>
              </a:spcAft>
              <a:buFont typeface="Symbol" panose="05050102010706020507" pitchFamily="18" charset="2"/>
              <a:buChar char=""/>
            </a:pPr>
            <a:r>
              <a:rPr lang="en-US" sz="2400" kern="100" dirty="0">
                <a:effectLst/>
                <a:latin typeface="Garamond" panose="02020404030301010803" pitchFamily="18" charset="0"/>
              </a:rPr>
              <a:t>The shame of sin usually doesn’t drive us to accountability. We insist either that </a:t>
            </a:r>
            <a:r>
              <a:rPr lang="en-US" sz="2400" b="1" kern="100" dirty="0">
                <a:effectLst/>
                <a:latin typeface="Garamond" panose="02020404030301010803" pitchFamily="18" charset="0"/>
              </a:rPr>
              <a:t>we weren’t wrong, </a:t>
            </a:r>
            <a:r>
              <a:rPr lang="en-US" sz="2400" kern="100" dirty="0">
                <a:effectLst/>
                <a:latin typeface="Garamond" panose="02020404030301010803" pitchFamily="18" charset="0"/>
              </a:rPr>
              <a:t>or </a:t>
            </a:r>
            <a:r>
              <a:rPr lang="en-US" sz="2400" b="1" kern="100" dirty="0">
                <a:effectLst/>
                <a:latin typeface="Garamond" panose="02020404030301010803" pitchFamily="18" charset="0"/>
              </a:rPr>
              <a:t>we blame someone else for why we failed. </a:t>
            </a:r>
          </a:p>
          <a:p>
            <a:pPr marL="342900" marR="0" lvl="0" indent="-342900">
              <a:spcBef>
                <a:spcPts val="0"/>
              </a:spcBef>
              <a:spcAft>
                <a:spcPts val="800"/>
              </a:spcAft>
              <a:buFont typeface="Symbol" panose="05050102010706020507" pitchFamily="18" charset="2"/>
              <a:buChar char=""/>
            </a:pPr>
            <a:r>
              <a:rPr lang="en-US" sz="2400" kern="100" dirty="0">
                <a:effectLst/>
                <a:latin typeface="Garamond" panose="02020404030301010803" pitchFamily="18" charset="0"/>
              </a:rPr>
              <a:t>In the curse of the serpent, we have our hope. That there is coming a day where there will be a snake crusher, the seed of woman, Jesus will humiliate sin, death, and the devil and set us free from these curses. But it doesn’t mean that the curses are healed now.</a:t>
            </a:r>
          </a:p>
          <a:p>
            <a:r>
              <a:rPr lang="en-US" sz="2400" dirty="0">
                <a:effectLst/>
                <a:latin typeface="Garamond" panose="02020404030301010803" pitchFamily="18" charset="0"/>
              </a:rPr>
              <a:t>Sin leads to pain, distrust, shame, and death. The only one who gives us hope is </a:t>
            </a:r>
            <a:r>
              <a:rPr lang="en-US" sz="2400" b="1" dirty="0">
                <a:effectLst/>
                <a:latin typeface="Garamond" panose="02020404030301010803" pitchFamily="18" charset="0"/>
              </a:rPr>
              <a:t>Christ.</a:t>
            </a:r>
            <a:endParaRPr lang="en-US" sz="2400" b="1" dirty="0">
              <a:latin typeface="Garamond" panose="02020404030301010803" pitchFamily="18" charset="0"/>
            </a:endParaRPr>
          </a:p>
        </p:txBody>
      </p:sp>
      <p:pic>
        <p:nvPicPr>
          <p:cNvPr id="22" name="Picture Placeholder 21">
            <a:extLst>
              <a:ext uri="{FF2B5EF4-FFF2-40B4-BE49-F238E27FC236}">
                <a16:creationId xmlns:a16="http://schemas.microsoft.com/office/drawing/2014/main" id="{07415596-3C86-E792-A622-F817DB08D587}"/>
              </a:ext>
            </a:extLst>
          </p:cNvPr>
          <p:cNvPicPr>
            <a:picLocks noGrp="1" noChangeAspect="1"/>
          </p:cNvPicPr>
          <p:nvPr>
            <p:ph type="pic" idx="1"/>
          </p:nvPr>
        </p:nvPicPr>
        <p:blipFill rotWithShape="1">
          <a:blip r:embed="rId2"/>
          <a:srcRect t="1333" r="-2" b="-2"/>
          <a:stretch/>
        </p:blipFill>
        <p:spPr>
          <a:xfrm>
            <a:off x="7815470" y="10"/>
            <a:ext cx="4376530" cy="6018391"/>
          </a:xfrm>
          <a:no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2024</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Will You Trust in What God Provides?</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5</a:t>
            </a:fld>
            <a:endParaRPr lang="en-US"/>
          </a:p>
        </p:txBody>
      </p:sp>
    </p:spTree>
    <p:extLst>
      <p:ext uri="{BB962C8B-B14F-4D97-AF65-F5344CB8AC3E}">
        <p14:creationId xmlns:p14="http://schemas.microsoft.com/office/powerpoint/2010/main" val="419619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9DBB-E229-2149-CDD1-702A188607DD}"/>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CF2DCFB7-19D2-F0B3-96CC-03356E401161}"/>
              </a:ext>
            </a:extLst>
          </p:cNvPr>
          <p:cNvSpPr>
            <a:spLocks noGrp="1"/>
          </p:cNvSpPr>
          <p:nvPr>
            <p:ph idx="1"/>
          </p:nvPr>
        </p:nvSpPr>
        <p:spPr>
          <a:xfrm>
            <a:off x="576072" y="1526292"/>
            <a:ext cx="10515600" cy="4723254"/>
          </a:xfrm>
        </p:spPr>
        <p:txBody>
          <a:bodyPr>
            <a:normAutofit/>
          </a:bodyPr>
          <a:lstStyle/>
          <a:p>
            <a:pPr marL="0" marR="0">
              <a:lnSpc>
                <a:spcPct val="107000"/>
              </a:lnSpc>
              <a:spcBef>
                <a:spcPts val="0"/>
              </a:spcBef>
              <a:spcAft>
                <a:spcPts val="800"/>
              </a:spcAft>
            </a:pPr>
            <a:r>
              <a:rPr lang="en-US" sz="2400" b="1" kern="100" dirty="0">
                <a:effectLst/>
                <a:latin typeface="Garamond" panose="02020404030301010803" pitchFamily="18" charset="0"/>
                <a:ea typeface="Calibri" panose="020F0502020204030204" pitchFamily="34" charset="0"/>
                <a:cs typeface="Times New Roman" panose="02020603050405020304" pitchFamily="18" charset="0"/>
              </a:rPr>
              <a:t>Were Adam and Eve punished for eating fruit? </a:t>
            </a:r>
            <a:r>
              <a:rPr lang="en-US" sz="2400" kern="100" dirty="0">
                <a:effectLst/>
                <a:latin typeface="Garamond" panose="02020404030301010803" pitchFamily="18" charset="0"/>
                <a:ea typeface="Calibri" panose="020F0502020204030204" pitchFamily="34" charset="0"/>
                <a:cs typeface="Times New Roman" panose="02020603050405020304" pitchFamily="18" charset="0"/>
              </a:rPr>
              <a:t>They were punished for faithlessness. God had provided everything; they were foolishly looking for some good outside of Him.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effectLst/>
                <a:latin typeface="Garamond" panose="02020404030301010803" pitchFamily="18" charset="0"/>
                <a:ea typeface="Calibri" panose="020F0502020204030204" pitchFamily="34" charset="0"/>
                <a:cs typeface="Times New Roman" panose="02020603050405020304" pitchFamily="18" charset="0"/>
              </a:rPr>
              <a:t>Did God set this up as a death trap? </a:t>
            </a:r>
            <a:r>
              <a:rPr lang="en-US" sz="2400" kern="100" dirty="0">
                <a:effectLst/>
                <a:latin typeface="Garamond" panose="02020404030301010803" pitchFamily="18" charset="0"/>
                <a:ea typeface="Calibri" panose="020F0502020204030204" pitchFamily="34" charset="0"/>
                <a:cs typeface="Times New Roman" panose="02020603050405020304" pitchFamily="18" charset="0"/>
              </a:rPr>
              <a:t>God did see the fall coming. But clearly in the beauty of the gospel and what His plans for transforming man were, He say this as worthwhile.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effectLst/>
                <a:latin typeface="Garamond" panose="02020404030301010803" pitchFamily="18" charset="0"/>
                <a:ea typeface="Calibri" panose="020F0502020204030204" pitchFamily="34" charset="0"/>
                <a:cs typeface="Times New Roman" panose="02020603050405020304" pitchFamily="18" charset="0"/>
              </a:rPr>
              <a:t>Why is this story important for us? </a:t>
            </a:r>
            <a:r>
              <a:rPr lang="en-US" sz="2400" kern="100" dirty="0">
                <a:effectLst/>
                <a:latin typeface="Garamond" panose="02020404030301010803" pitchFamily="18" charset="0"/>
                <a:ea typeface="Calibri" panose="020F0502020204030204" pitchFamily="34" charset="0"/>
                <a:cs typeface="Times New Roman" panose="02020603050405020304" pitchFamily="18" charset="0"/>
              </a:rPr>
              <a:t>Sin deceives us and claims God is hiding some good from us. It claims if we’re “gods” it will be better. Instead, we should trust in God’s blessing and provision.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1" kern="100" dirty="0">
                <a:effectLst/>
                <a:latin typeface="Garamond" panose="02020404030301010803" pitchFamily="18" charset="0"/>
                <a:ea typeface="Calibri" panose="020F0502020204030204" pitchFamily="34" charset="0"/>
                <a:cs typeface="Times New Roman" panose="02020603050405020304" pitchFamily="18" charset="0"/>
              </a:rPr>
              <a:t>In your battle against sin, be grateful for what you have and remember Jesus’ redemptive love.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B08CF417-5286-39DA-8DDD-A1496492362E}"/>
              </a:ext>
            </a:extLst>
          </p:cNvPr>
          <p:cNvSpPr>
            <a:spLocks noGrp="1"/>
          </p:cNvSpPr>
          <p:nvPr>
            <p:ph type="dt" sz="half" idx="10"/>
          </p:nvPr>
        </p:nvSpPr>
        <p:spPr/>
        <p:txBody>
          <a:bodyPr/>
          <a:lstStyle/>
          <a:p>
            <a:r>
              <a:rPr lang="en-US" dirty="0"/>
              <a:t>2024</a:t>
            </a:r>
          </a:p>
        </p:txBody>
      </p:sp>
      <p:sp>
        <p:nvSpPr>
          <p:cNvPr id="5" name="Footer Placeholder 4">
            <a:extLst>
              <a:ext uri="{FF2B5EF4-FFF2-40B4-BE49-F238E27FC236}">
                <a16:creationId xmlns:a16="http://schemas.microsoft.com/office/drawing/2014/main" id="{8145B093-E2CA-C69C-8320-33EAEFC61025}"/>
              </a:ext>
            </a:extLst>
          </p:cNvPr>
          <p:cNvSpPr>
            <a:spLocks noGrp="1"/>
          </p:cNvSpPr>
          <p:nvPr>
            <p:ph type="ftr" sz="quarter" idx="11"/>
          </p:nvPr>
        </p:nvSpPr>
        <p:spPr/>
        <p:txBody>
          <a:bodyPr/>
          <a:lstStyle/>
          <a:p>
            <a:r>
              <a:rPr lang="en-US" dirty="0"/>
              <a:t>Will You Trust in What God Provides?</a:t>
            </a:r>
          </a:p>
        </p:txBody>
      </p:sp>
      <p:sp>
        <p:nvSpPr>
          <p:cNvPr id="6" name="Slide Number Placeholder 5">
            <a:extLst>
              <a:ext uri="{FF2B5EF4-FFF2-40B4-BE49-F238E27FC236}">
                <a16:creationId xmlns:a16="http://schemas.microsoft.com/office/drawing/2014/main" id="{EED02A73-4D44-C627-89CC-3E8347630285}"/>
              </a:ext>
            </a:extLst>
          </p:cNvPr>
          <p:cNvSpPr>
            <a:spLocks noGrp="1"/>
          </p:cNvSpPr>
          <p:nvPr>
            <p:ph type="sldNum" sz="quarter" idx="12"/>
          </p:nvPr>
        </p:nvSpPr>
        <p:spPr/>
        <p:txBody>
          <a:bodyPr/>
          <a:lstStyle/>
          <a:p>
            <a:fld id="{58FB4751-880F-D840-AAA9-3A15815CC996}" type="slidenum">
              <a:rPr lang="en-US" smtClean="0"/>
              <a:t>6</a:t>
            </a:fld>
            <a:endParaRPr lang="en-US" dirty="0"/>
          </a:p>
        </p:txBody>
      </p:sp>
    </p:spTree>
    <p:extLst>
      <p:ext uri="{BB962C8B-B14F-4D97-AF65-F5344CB8AC3E}">
        <p14:creationId xmlns:p14="http://schemas.microsoft.com/office/powerpoint/2010/main" val="3138785951"/>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ganic design" id="{5BB9B75E-A368-4614-97CA-C549A936357F}" vid="{66BDDD71-3AB6-4D26-9C54-3E9BC0AA3D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E7813-FB42-416C-BEF8-5F3180DDB0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8840F3C-8AB4-4243-A06A-B5999EF60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E26AC2-BC04-45BA-BD7C-5CDF09AA942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{1F7FD43B-CC12-4EC9-A411-16A49D39A3B9}tf11964407_win32</Template>
  <TotalTime>24</TotalTime>
  <Words>569</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Courier New</vt:lpstr>
      <vt:lpstr>Garamond</vt:lpstr>
      <vt:lpstr>Gill Sans Nova</vt:lpstr>
      <vt:lpstr>Gill Sans Nova Light</vt:lpstr>
      <vt:lpstr>Sagona Book</vt:lpstr>
      <vt:lpstr>Symbol</vt:lpstr>
      <vt:lpstr>Office Theme</vt:lpstr>
      <vt:lpstr>Will You Trust In What God Provides?</vt:lpstr>
      <vt:lpstr>PowerPoint Presentation</vt:lpstr>
      <vt:lpstr>Genesis 2.15-25: The Beauty of Eden</vt:lpstr>
      <vt:lpstr>Genesis 3.1-9:  The Deception of the Serpent</vt:lpstr>
      <vt:lpstr>Genesis 3.10-24:  The Curse of Sin</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You Trust In What God Provides?</dc:title>
  <dc:creator>Alexander Newman</dc:creator>
  <cp:lastModifiedBy>Northwood1</cp:lastModifiedBy>
  <cp:revision>3</cp:revision>
  <dcterms:created xsi:type="dcterms:W3CDTF">2024-01-20T16:08:32Z</dcterms:created>
  <dcterms:modified xsi:type="dcterms:W3CDTF">2024-01-21T14:47:34Z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