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12"/>
  </p:notesMasterIdLst>
  <p:sldIdLst>
    <p:sldId id="356" r:id="rId5"/>
    <p:sldId id="357" r:id="rId6"/>
    <p:sldId id="358" r:id="rId7"/>
    <p:sldId id="359" r:id="rId8"/>
    <p:sldId id="360" r:id="rId9"/>
    <p:sldId id="361" r:id="rId10"/>
    <p:sldId id="3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EFF7"/>
    <a:srgbClr val="D0D1D9"/>
    <a:srgbClr val="F6F9FF"/>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4719D9-D808-463D-A590-D6B8DFEFC7AC}" v="8" dt="2024-02-17T23:36:30.725"/>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34" autoAdjust="0"/>
  </p:normalViewPr>
  <p:slideViewPr>
    <p:cSldViewPr snapToGrid="0">
      <p:cViewPr varScale="1">
        <p:scale>
          <a:sx n="114" d="100"/>
          <a:sy n="114" d="100"/>
        </p:scale>
        <p:origin x="300" y="114"/>
      </p:cViewPr>
      <p:guideLst>
        <p:guide pos="3840"/>
        <p:guide orient="horz" pos="2568"/>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86365-1DE3-4206-8631-568DB8EFC2CA}" type="datetimeFigureOut">
              <a:rPr lang="en-US" smtClean="0"/>
              <a:t>2/18/2024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E557C-9E66-43F1-9F87-179A985BA47D}" type="slidenum">
              <a:rPr lang="en-US" smtClean="0"/>
              <a:t>‹#›</a:t>
            </a:fld>
            <a:endParaRPr lang="en-US" dirty="0"/>
          </a:p>
        </p:txBody>
      </p:sp>
    </p:spTree>
    <p:extLst>
      <p:ext uri="{BB962C8B-B14F-4D97-AF65-F5344CB8AC3E}">
        <p14:creationId xmlns:p14="http://schemas.microsoft.com/office/powerpoint/2010/main" val="129321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spTree>
    <p:extLst>
      <p:ext uri="{BB962C8B-B14F-4D97-AF65-F5344CB8AC3E}">
        <p14:creationId xmlns:p14="http://schemas.microsoft.com/office/powerpoint/2010/main" val="172358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a:xfrm>
            <a:off x="1097280" y="2343884"/>
            <a:ext cx="10058400" cy="3760891"/>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128930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3432407088"/>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Vidow">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hasCustomPrompt="1"/>
          </p:nvPr>
        </p:nvSpPr>
        <p:spPr>
          <a:xfrm>
            <a:off x="1097280" y="2459736"/>
            <a:ext cx="9912096" cy="3760891"/>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add video</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128930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2664583233"/>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216333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216333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216333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1268337"/>
            <a:ext cx="10058400" cy="58758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141889071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a:t>Click icon to add picture</a:t>
            </a:r>
            <a:endParaRPr lang="en-US" noProof="0" dirty="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097280" y="942870"/>
            <a:ext cx="4157296" cy="1292750"/>
          </a:xfrm>
          <a:prstGeom prst="rect">
            <a:avLst/>
          </a:prstGeom>
        </p:spPr>
        <p:txBody>
          <a:bodyPr vert="horz" lIns="91440" tIns="45720" rIns="91440" bIns="45720" rtlCol="0" anchor="ctr">
            <a:normAutofit/>
          </a:bodyPr>
          <a:lstStyle>
            <a:lvl1pPr>
              <a:defRPr cap="all" baseline="0"/>
            </a:lvl1pPr>
          </a:lstStyle>
          <a:p>
            <a:r>
              <a:rPr lang="en-US" noProof="0" dirty="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097280"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70171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2/18/2024</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dirty="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dirty="0"/>
              <a:t>Quote Goes Here</a:t>
            </a:r>
          </a:p>
        </p:txBody>
      </p:sp>
    </p:spTree>
    <p:extLst>
      <p:ext uri="{BB962C8B-B14F-4D97-AF65-F5344CB8AC3E}">
        <p14:creationId xmlns:p14="http://schemas.microsoft.com/office/powerpoint/2010/main" val="418493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2/18/2024</a:t>
            </a:fld>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lnSpc>
                <a:spcPts val="2000"/>
              </a:lnSpc>
              <a:buClr>
                <a:schemeClr val="tx1"/>
              </a:buClr>
              <a:buFont typeface="+mj-lt"/>
              <a:buAutoNum type="arabicPeriod"/>
              <a:defRPr sz="1600">
                <a:solidFill>
                  <a:schemeClr val="tx1"/>
                </a:solidFill>
              </a:defRPr>
            </a:lvl1pPr>
            <a:lvl2pPr marL="544068" indent="-342900">
              <a:lnSpc>
                <a:spcPts val="2000"/>
              </a:lnSpc>
              <a:buClr>
                <a:schemeClr val="tx1"/>
              </a:buClr>
              <a:buFont typeface="+mj-lt"/>
              <a:buAutoNum type="arabicPeriod"/>
              <a:defRPr sz="1600">
                <a:solidFill>
                  <a:schemeClr val="tx1"/>
                </a:solidFill>
              </a:defRPr>
            </a:lvl2pPr>
            <a:lvl3pPr marL="612648" indent="-228600">
              <a:lnSpc>
                <a:spcPts val="2000"/>
              </a:lnSpc>
              <a:buClr>
                <a:schemeClr val="tx1"/>
              </a:buClr>
              <a:buFont typeface="+mj-lt"/>
              <a:buAutoNum type="arabicPeriod"/>
              <a:defRPr sz="1600">
                <a:solidFill>
                  <a:schemeClr val="tx1"/>
                </a:solidFill>
              </a:defRPr>
            </a:lvl3pPr>
            <a:lvl4pPr marL="795528" indent="-228600">
              <a:lnSpc>
                <a:spcPts val="2000"/>
              </a:lnSpc>
              <a:buClr>
                <a:schemeClr val="tx1"/>
              </a:buClr>
              <a:buFont typeface="+mj-lt"/>
              <a:buAutoNum type="arabicPeriod"/>
              <a:defRPr sz="1600">
                <a:solidFill>
                  <a:schemeClr val="tx1"/>
                </a:solidFill>
              </a:defRPr>
            </a:lvl4pPr>
            <a:lvl5pPr marL="978408" indent="-228600">
              <a:lnSpc>
                <a:spcPts val="2000"/>
              </a:lnSpc>
              <a:buClr>
                <a:schemeClr val="tx1"/>
              </a:buClr>
              <a:buFont typeface="+mj-lt"/>
              <a:buAutoNum type="arabicPeriod"/>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07918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1283833"/>
            <a:ext cx="5711810" cy="587584"/>
          </a:xfrm>
          <a:prstGeom prst="rect">
            <a:avLst/>
          </a:prstGeom>
        </p:spPr>
        <p:txBody>
          <a:bodyPr vert="horz" lIns="91440" tIns="45720" rIns="91440" bIns="45720" rtlCol="0" anchor="ctr">
            <a:normAutofit/>
          </a:bodyPr>
          <a:lstStyle/>
          <a:p>
            <a:r>
              <a:rPr lang="en-US" noProof="0" dirty="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2286000"/>
            <a:ext cx="5711810" cy="3630168"/>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30936"/>
            <a:ext cx="4589130" cy="5586984"/>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6310217"/>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30936"/>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404638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2/18/2024</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3" r:id="rId3"/>
    <p:sldLayoutId id="2147483688" r:id="rId4"/>
    <p:sldLayoutId id="2147483692" r:id="rId5"/>
    <p:sldLayoutId id="2147483691" r:id="rId6"/>
    <p:sldLayoutId id="2147483690" r:id="rId7"/>
    <p:sldLayoutId id="2147483689" r:id="rId8"/>
    <p:sldLayoutId id="2147483683" r:id="rId9"/>
  </p:sldLayoutIdLst>
  <p:hf sldNum="0"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a:xfrm>
            <a:off x="1097280" y="758952"/>
            <a:ext cx="5179534" cy="3566160"/>
          </a:xfrm>
        </p:spPr>
        <p:txBody>
          <a:bodyPr anchor="b">
            <a:normAutofit/>
          </a:bodyPr>
          <a:lstStyle/>
          <a:p>
            <a:r>
              <a:rPr lang="en-US" sz="6000" dirty="0"/>
              <a:t>The Purpose of the Church</a:t>
            </a:r>
          </a:p>
        </p:txBody>
      </p:sp>
      <p:sp>
        <p:nvSpPr>
          <p:cNvPr id="5" name="Subtitle 4">
            <a:extLst>
              <a:ext uri="{FF2B5EF4-FFF2-40B4-BE49-F238E27FC236}">
                <a16:creationId xmlns:a16="http://schemas.microsoft.com/office/drawing/2014/main" id="{B0F6D6CF-8D73-6643-A348-53AAE29FD1C2}"/>
              </a:ext>
            </a:extLst>
          </p:cNvPr>
          <p:cNvSpPr>
            <a:spLocks noGrp="1"/>
          </p:cNvSpPr>
          <p:nvPr>
            <p:ph type="subTitle" idx="1"/>
          </p:nvPr>
        </p:nvSpPr>
        <p:spPr/>
        <p:txBody>
          <a:bodyPr/>
          <a:lstStyle/>
          <a:p>
            <a:r>
              <a:rPr lang="en-US" i="1" dirty="0"/>
              <a:t>Why are We here?</a:t>
            </a:r>
          </a:p>
        </p:txBody>
      </p:sp>
      <p:pic>
        <p:nvPicPr>
          <p:cNvPr id="6" name="Content Placeholder 6">
            <a:extLst>
              <a:ext uri="{FF2B5EF4-FFF2-40B4-BE49-F238E27FC236}">
                <a16:creationId xmlns:a16="http://schemas.microsoft.com/office/drawing/2014/main" id="{09C780CE-8C54-48A3-BDFB-269FD35E3750}"/>
              </a:ext>
            </a:extLst>
          </p:cNvPr>
          <p:cNvPicPr>
            <a:picLocks noChangeAspect="1"/>
          </p:cNvPicPr>
          <p:nvPr/>
        </p:nvPicPr>
        <p:blipFill>
          <a:blip r:embed="rId2"/>
          <a:srcRect/>
          <a:stretch/>
        </p:blipFill>
        <p:spPr>
          <a:xfrm>
            <a:off x="6993812" y="627147"/>
            <a:ext cx="4551117" cy="5603705"/>
          </a:xfrm>
          <a:prstGeom prst="rect">
            <a:avLst/>
          </a:prstGeom>
        </p:spPr>
      </p:pic>
    </p:spTree>
    <p:extLst>
      <p:ext uri="{BB962C8B-B14F-4D97-AF65-F5344CB8AC3E}">
        <p14:creationId xmlns:p14="http://schemas.microsoft.com/office/powerpoint/2010/main" val="345109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ainting of people in robes&#10;&#10;Description automatically generated">
            <a:extLst>
              <a:ext uri="{FF2B5EF4-FFF2-40B4-BE49-F238E27FC236}">
                <a16:creationId xmlns:a16="http://schemas.microsoft.com/office/drawing/2014/main" id="{95E47314-B38C-D29A-1AC2-D927C4AD3F80}"/>
              </a:ext>
            </a:extLst>
          </p:cNvPr>
          <p:cNvPicPr>
            <a:picLocks noGrp="1" noChangeAspect="1"/>
          </p:cNvPicPr>
          <p:nvPr>
            <p:ph type="pic" sz="quarter" idx="13"/>
          </p:nvPr>
        </p:nvPicPr>
        <p:blipFill rotWithShape="1">
          <a:blip r:embed="rId2"/>
          <a:srcRect t="3600" b="4348"/>
          <a:stretch/>
        </p:blipFill>
        <p:spPr>
          <a:xfrm>
            <a:off x="5924550" y="211667"/>
            <a:ext cx="5632450" cy="6383866"/>
          </a:xfrm>
        </p:spPr>
      </p:pic>
      <p:sp>
        <p:nvSpPr>
          <p:cNvPr id="3" name="Title 2">
            <a:extLst>
              <a:ext uri="{FF2B5EF4-FFF2-40B4-BE49-F238E27FC236}">
                <a16:creationId xmlns:a16="http://schemas.microsoft.com/office/drawing/2014/main" id="{5F9B0BEE-46FC-E545-99FF-0D086178FB05}"/>
              </a:ext>
            </a:extLst>
          </p:cNvPr>
          <p:cNvSpPr>
            <a:spLocks noGrp="1"/>
          </p:cNvSpPr>
          <p:nvPr>
            <p:ph type="title"/>
          </p:nvPr>
        </p:nvSpPr>
        <p:spPr>
          <a:xfrm>
            <a:off x="1097280" y="685800"/>
            <a:ext cx="4157296" cy="1549820"/>
          </a:xfrm>
        </p:spPr>
        <p:txBody>
          <a:bodyPr/>
          <a:lstStyle/>
          <a:p>
            <a:pPr algn="ctr"/>
            <a:r>
              <a:rPr lang="en-US" dirty="0"/>
              <a:t>The Great Commission</a:t>
            </a:r>
            <a:br>
              <a:rPr lang="en-US" dirty="0"/>
            </a:br>
            <a:r>
              <a:rPr lang="en-US" dirty="0"/>
              <a:t>(Matthew 28.18-20) </a:t>
            </a:r>
          </a:p>
        </p:txBody>
      </p:sp>
      <p:sp>
        <p:nvSpPr>
          <p:cNvPr id="4" name="Content Placeholder 3">
            <a:extLst>
              <a:ext uri="{FF2B5EF4-FFF2-40B4-BE49-F238E27FC236}">
                <a16:creationId xmlns:a16="http://schemas.microsoft.com/office/drawing/2014/main" id="{EF94BD84-8319-B447-730B-8D0AA740A185}"/>
              </a:ext>
            </a:extLst>
          </p:cNvPr>
          <p:cNvSpPr>
            <a:spLocks noGrp="1"/>
          </p:cNvSpPr>
          <p:nvPr>
            <p:ph sz="half" idx="2"/>
          </p:nvPr>
        </p:nvSpPr>
        <p:spPr>
          <a:xfrm>
            <a:off x="793897" y="2105247"/>
            <a:ext cx="5018567" cy="3809881"/>
          </a:xfrm>
        </p:spPr>
        <p:txBody>
          <a:bodyPr>
            <a:normAutofit fontScale="85000" lnSpcReduction="10000"/>
          </a:bodyPr>
          <a:lstStyle/>
          <a:p>
            <a:pPr algn="ctr"/>
            <a:r>
              <a:rPr lang="en-US" sz="2800" dirty="0"/>
              <a:t>“And Jesus came and said to them, ‘</a:t>
            </a:r>
            <a:r>
              <a:rPr lang="en-US" sz="2800" i="1" u="sng" dirty="0"/>
              <a:t>All authority in heaven and on earth has been given to me. Go therefore and make disciples of all nations, baptizing them in the name of the Father and of the Son and of the Holy Spirit, teaching them to observe all that I have commanded you. And behold, I am with you always, to the end of the age</a:t>
            </a:r>
            <a:r>
              <a:rPr lang="en-US" sz="2800" dirty="0"/>
              <a:t>.’”</a:t>
            </a:r>
          </a:p>
          <a:p>
            <a:endParaRPr lang="en-US" dirty="0"/>
          </a:p>
        </p:txBody>
      </p:sp>
    </p:spTree>
    <p:extLst>
      <p:ext uri="{BB962C8B-B14F-4D97-AF65-F5344CB8AC3E}">
        <p14:creationId xmlns:p14="http://schemas.microsoft.com/office/powerpoint/2010/main" val="2060271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40E7C-0201-8F14-7580-30380CAE0E1D}"/>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54C20FC-12B8-9126-1C0B-5CBDB52AE6E3}"/>
              </a:ext>
            </a:extLst>
          </p:cNvPr>
          <p:cNvPicPr>
            <a:picLocks noGrp="1" noChangeAspect="1"/>
          </p:cNvPicPr>
          <p:nvPr>
            <p:ph type="pic" sz="quarter" idx="13"/>
          </p:nvPr>
        </p:nvPicPr>
        <p:blipFill>
          <a:blip r:embed="rId2"/>
          <a:srcRect t="6574" b="6574"/>
          <a:stretch/>
        </p:blipFill>
        <p:spPr>
          <a:xfrm>
            <a:off x="5924550" y="211667"/>
            <a:ext cx="5632450" cy="6383866"/>
          </a:xfrm>
        </p:spPr>
      </p:pic>
      <p:sp>
        <p:nvSpPr>
          <p:cNvPr id="3" name="Title 2">
            <a:extLst>
              <a:ext uri="{FF2B5EF4-FFF2-40B4-BE49-F238E27FC236}">
                <a16:creationId xmlns:a16="http://schemas.microsoft.com/office/drawing/2014/main" id="{6C91DB36-78D8-76B6-F3FA-FF3C749698DE}"/>
              </a:ext>
            </a:extLst>
          </p:cNvPr>
          <p:cNvSpPr>
            <a:spLocks noGrp="1"/>
          </p:cNvSpPr>
          <p:nvPr>
            <p:ph type="title"/>
          </p:nvPr>
        </p:nvSpPr>
        <p:spPr>
          <a:xfrm>
            <a:off x="681811" y="685800"/>
            <a:ext cx="5130653" cy="1549820"/>
          </a:xfrm>
        </p:spPr>
        <p:txBody>
          <a:bodyPr>
            <a:normAutofit fontScale="90000"/>
          </a:bodyPr>
          <a:lstStyle/>
          <a:p>
            <a:pPr algn="ctr"/>
            <a:r>
              <a:rPr lang="en-US" sz="3200" b="1" dirty="0"/>
              <a:t>“Go therefore and make disciples of all nations…”</a:t>
            </a:r>
            <a:br>
              <a:rPr lang="en-US" sz="3200" b="1" dirty="0"/>
            </a:br>
            <a:r>
              <a:rPr lang="en-US" sz="3200" b="1" dirty="0"/>
              <a:t>(Acts 10.34-43) </a:t>
            </a:r>
          </a:p>
        </p:txBody>
      </p:sp>
      <p:sp>
        <p:nvSpPr>
          <p:cNvPr id="4" name="Content Placeholder 3">
            <a:extLst>
              <a:ext uri="{FF2B5EF4-FFF2-40B4-BE49-F238E27FC236}">
                <a16:creationId xmlns:a16="http://schemas.microsoft.com/office/drawing/2014/main" id="{775EDD68-FC0A-4357-2489-34BC8B1D92D7}"/>
              </a:ext>
            </a:extLst>
          </p:cNvPr>
          <p:cNvSpPr>
            <a:spLocks noGrp="1"/>
          </p:cNvSpPr>
          <p:nvPr>
            <p:ph sz="half" idx="2"/>
          </p:nvPr>
        </p:nvSpPr>
        <p:spPr>
          <a:xfrm>
            <a:off x="681810" y="2396192"/>
            <a:ext cx="5130653" cy="4066953"/>
          </a:xfrm>
        </p:spPr>
        <p:txBody>
          <a:bodyPr>
            <a:normAutofit lnSpcReduction="10000"/>
          </a:bodyPr>
          <a:lstStyle/>
          <a:p>
            <a:pPr marL="285750" indent="-285750">
              <a:buFont typeface="Arial" panose="020B0604020202020204" pitchFamily="34" charset="0"/>
              <a:buChar char="•"/>
            </a:pPr>
            <a:r>
              <a:rPr lang="en-US" sz="2000" dirty="0"/>
              <a:t>The message of the gospel is for </a:t>
            </a:r>
            <a:r>
              <a:rPr lang="en-US" sz="2000" u="sng" dirty="0"/>
              <a:t>all people</a:t>
            </a:r>
            <a:r>
              <a:rPr lang="en-US" sz="2000" dirty="0"/>
              <a:t>. God doesn’t show </a:t>
            </a:r>
            <a:r>
              <a:rPr lang="en-US" sz="2000" u="sng" dirty="0"/>
              <a:t>partiality</a:t>
            </a:r>
            <a:r>
              <a:rPr lang="en-US" sz="2000" dirty="0"/>
              <a:t> so neither should we.</a:t>
            </a:r>
          </a:p>
          <a:p>
            <a:pPr marL="285750" indent="-285750">
              <a:buFont typeface="Arial" panose="020B0604020202020204" pitchFamily="34" charset="0"/>
              <a:buChar char="•"/>
            </a:pPr>
            <a:r>
              <a:rPr lang="en-US" sz="2000" dirty="0"/>
              <a:t>The gospel is centered around Christ, His suffering, death, and resurrection for our sins. For us to follow Him, we must be willing to follow Him into </a:t>
            </a:r>
            <a:r>
              <a:rPr lang="en-US" sz="2000" u="sng" dirty="0"/>
              <a:t>suffering</a:t>
            </a:r>
            <a:r>
              <a:rPr lang="en-US" sz="2000" dirty="0"/>
              <a:t>.</a:t>
            </a:r>
          </a:p>
          <a:p>
            <a:pPr marL="285750" indent="-285750">
              <a:buFont typeface="Arial" panose="020B0604020202020204" pitchFamily="34" charset="0"/>
              <a:buChar char="•"/>
            </a:pPr>
            <a:r>
              <a:rPr lang="en-US" sz="2000" dirty="0"/>
              <a:t>We have a choice to </a:t>
            </a:r>
            <a:r>
              <a:rPr lang="en-US" sz="2000" u="sng" dirty="0"/>
              <a:t>evangelize</a:t>
            </a:r>
            <a:r>
              <a:rPr lang="en-US" sz="2000" dirty="0"/>
              <a:t> or </a:t>
            </a:r>
            <a:r>
              <a:rPr lang="en-US" sz="2000" u="sng" dirty="0"/>
              <a:t>fossilize</a:t>
            </a:r>
            <a:r>
              <a:rPr lang="en-US" sz="2000" dirty="0"/>
              <a:t>. We have been given a task of telling the world of God’s love and sacrifice made for them.</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77353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5FE69-1E3B-9E40-FB7C-BC962D662CFC}"/>
            </a:ext>
          </a:extLst>
        </p:cNvPr>
        <p:cNvGrpSpPr/>
        <p:nvPr/>
      </p:nvGrpSpPr>
      <p:grpSpPr>
        <a:xfrm>
          <a:off x="0" y="0"/>
          <a:ext cx="0" cy="0"/>
          <a:chOff x="0" y="0"/>
          <a:chExt cx="0" cy="0"/>
        </a:xfrm>
      </p:grpSpPr>
      <p:pic>
        <p:nvPicPr>
          <p:cNvPr id="6" name="Picture Placeholder 5" descr="A painting of a person holding a book&#10;&#10;Description automatically generated">
            <a:extLst>
              <a:ext uri="{FF2B5EF4-FFF2-40B4-BE49-F238E27FC236}">
                <a16:creationId xmlns:a16="http://schemas.microsoft.com/office/drawing/2014/main" id="{B12FA8BA-D90E-B9E1-CDC0-B3695ED0B282}"/>
              </a:ext>
            </a:extLst>
          </p:cNvPr>
          <p:cNvPicPr>
            <a:picLocks noGrp="1" noChangeAspect="1"/>
          </p:cNvPicPr>
          <p:nvPr>
            <p:ph type="pic" sz="quarter" idx="13"/>
          </p:nvPr>
        </p:nvPicPr>
        <p:blipFill rotWithShape="1">
          <a:blip r:embed="rId2"/>
          <a:srcRect l="22297" r="22296" b="-2"/>
          <a:stretch/>
        </p:blipFill>
        <p:spPr>
          <a:xfrm>
            <a:off x="5924550" y="633875"/>
            <a:ext cx="5632450" cy="5591175"/>
          </a:xfrm>
          <a:noFill/>
        </p:spPr>
      </p:pic>
      <p:sp>
        <p:nvSpPr>
          <p:cNvPr id="3" name="Title 2">
            <a:extLst>
              <a:ext uri="{FF2B5EF4-FFF2-40B4-BE49-F238E27FC236}">
                <a16:creationId xmlns:a16="http://schemas.microsoft.com/office/drawing/2014/main" id="{3B26B84D-5609-5517-A92F-A54C501C1068}"/>
              </a:ext>
            </a:extLst>
          </p:cNvPr>
          <p:cNvSpPr>
            <a:spLocks noGrp="1"/>
          </p:cNvSpPr>
          <p:nvPr>
            <p:ph type="title"/>
          </p:nvPr>
        </p:nvSpPr>
        <p:spPr>
          <a:xfrm>
            <a:off x="699655" y="810490"/>
            <a:ext cx="5119254" cy="1170709"/>
          </a:xfrm>
        </p:spPr>
        <p:txBody>
          <a:bodyPr anchor="ctr">
            <a:noAutofit/>
          </a:bodyPr>
          <a:lstStyle/>
          <a:p>
            <a:pPr algn="ctr"/>
            <a:r>
              <a:rPr lang="en-US" sz="2400" b="1" dirty="0"/>
              <a:t>“…baptizing them in the name of the Father and of the Son and of the Holy Spirit…”</a:t>
            </a:r>
            <a:br>
              <a:rPr lang="en-US" sz="2400" b="1" dirty="0"/>
            </a:br>
            <a:r>
              <a:rPr lang="en-US" sz="2400" b="1" dirty="0"/>
              <a:t>(Acts 8.26-40)</a:t>
            </a:r>
          </a:p>
        </p:txBody>
      </p:sp>
      <p:sp>
        <p:nvSpPr>
          <p:cNvPr id="4" name="Content Placeholder 3">
            <a:extLst>
              <a:ext uri="{FF2B5EF4-FFF2-40B4-BE49-F238E27FC236}">
                <a16:creationId xmlns:a16="http://schemas.microsoft.com/office/drawing/2014/main" id="{E4CF33D3-18AA-0DFC-1887-D7F90A81BA38}"/>
              </a:ext>
            </a:extLst>
          </p:cNvPr>
          <p:cNvSpPr>
            <a:spLocks noGrp="1"/>
          </p:cNvSpPr>
          <p:nvPr>
            <p:ph sz="half" idx="2"/>
          </p:nvPr>
        </p:nvSpPr>
        <p:spPr>
          <a:xfrm>
            <a:off x="845127" y="2182091"/>
            <a:ext cx="4835237" cy="3733037"/>
          </a:xfrm>
        </p:spPr>
        <p:txBody>
          <a:bodyPr>
            <a:normAutofit/>
          </a:bodyPr>
          <a:lstStyle/>
          <a:p>
            <a:pPr marL="285750" indent="-285750">
              <a:buFont typeface="Arial" panose="020B0604020202020204" pitchFamily="34" charset="0"/>
              <a:buChar char="•"/>
            </a:pPr>
            <a:r>
              <a:rPr lang="en-US" sz="2000" dirty="0"/>
              <a:t>The willingness and </a:t>
            </a:r>
            <a:r>
              <a:rPr lang="en-US" sz="2000" u="sng" dirty="0"/>
              <a:t>courage </a:t>
            </a:r>
            <a:r>
              <a:rPr lang="en-US" sz="2000" dirty="0"/>
              <a:t>of Philip and the </a:t>
            </a:r>
            <a:r>
              <a:rPr lang="en-US" sz="2000" u="sng" dirty="0"/>
              <a:t>humility</a:t>
            </a:r>
            <a:r>
              <a:rPr lang="en-US" sz="2000" dirty="0"/>
              <a:t> of the eunuch lead us to this story of baptism.</a:t>
            </a:r>
          </a:p>
          <a:p>
            <a:pPr marL="285750" indent="-285750">
              <a:buFont typeface="Arial" panose="020B0604020202020204" pitchFamily="34" charset="0"/>
              <a:buChar char="•"/>
            </a:pPr>
            <a:r>
              <a:rPr lang="en-US" sz="2000" dirty="0"/>
              <a:t>The baptism we undergo echoes the submission of Christ. </a:t>
            </a:r>
          </a:p>
          <a:p>
            <a:pPr marL="285750" indent="-285750">
              <a:buFont typeface="Arial" panose="020B0604020202020204" pitchFamily="34" charset="0"/>
              <a:buChar char="•"/>
            </a:pPr>
            <a:r>
              <a:rPr lang="en-US" sz="2000" dirty="0"/>
              <a:t>When baptism is mentioned in the epistles, it is to those who have already received it. Baptism stands as a reminder to die to ourselves, </a:t>
            </a:r>
            <a:r>
              <a:rPr lang="en-US" sz="2000" u="sng" dirty="0"/>
              <a:t>daily</a:t>
            </a:r>
            <a:r>
              <a:rPr lang="en-US" sz="2000" dirty="0"/>
              <a:t> in the service of Christ. </a:t>
            </a:r>
          </a:p>
        </p:txBody>
      </p:sp>
    </p:spTree>
    <p:extLst>
      <p:ext uri="{BB962C8B-B14F-4D97-AF65-F5344CB8AC3E}">
        <p14:creationId xmlns:p14="http://schemas.microsoft.com/office/powerpoint/2010/main" val="2988171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A178A-30EF-2442-C763-E6835372ABEA}"/>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B67E751-37DC-E3BE-D6E6-EB609DB42717}"/>
              </a:ext>
            </a:extLst>
          </p:cNvPr>
          <p:cNvPicPr>
            <a:picLocks noGrp="1" noChangeAspect="1"/>
          </p:cNvPicPr>
          <p:nvPr>
            <p:ph type="pic" sz="quarter" idx="13"/>
          </p:nvPr>
        </p:nvPicPr>
        <p:blipFill>
          <a:blip r:embed="rId2"/>
          <a:srcRect l="20618" r="20618"/>
          <a:stretch/>
        </p:blipFill>
        <p:spPr>
          <a:xfrm>
            <a:off x="5924550" y="633875"/>
            <a:ext cx="5632450" cy="5591175"/>
          </a:xfrm>
          <a:noFill/>
        </p:spPr>
      </p:pic>
      <p:sp>
        <p:nvSpPr>
          <p:cNvPr id="3" name="Title 2">
            <a:extLst>
              <a:ext uri="{FF2B5EF4-FFF2-40B4-BE49-F238E27FC236}">
                <a16:creationId xmlns:a16="http://schemas.microsoft.com/office/drawing/2014/main" id="{E78A5BF8-2FBB-87D4-4B52-18AA79A11F55}"/>
              </a:ext>
            </a:extLst>
          </p:cNvPr>
          <p:cNvSpPr>
            <a:spLocks noGrp="1"/>
          </p:cNvSpPr>
          <p:nvPr>
            <p:ph type="title"/>
          </p:nvPr>
        </p:nvSpPr>
        <p:spPr>
          <a:xfrm>
            <a:off x="699655" y="810490"/>
            <a:ext cx="5119254" cy="1170709"/>
          </a:xfrm>
        </p:spPr>
        <p:txBody>
          <a:bodyPr anchor="ctr">
            <a:noAutofit/>
          </a:bodyPr>
          <a:lstStyle/>
          <a:p>
            <a:pPr algn="ctr"/>
            <a:r>
              <a:rPr lang="en-US" sz="2400" b="1" dirty="0"/>
              <a:t>“…teaching them to observe all that I have commanded you.”</a:t>
            </a:r>
            <a:br>
              <a:rPr lang="en-US" sz="2400" b="1" dirty="0"/>
            </a:br>
            <a:r>
              <a:rPr lang="en-US" sz="2400" b="1" dirty="0"/>
              <a:t>(1</a:t>
            </a:r>
            <a:r>
              <a:rPr lang="en-US" sz="2400" b="1" baseline="30000" dirty="0"/>
              <a:t>st</a:t>
            </a:r>
            <a:r>
              <a:rPr lang="en-US" sz="2400" b="1" dirty="0"/>
              <a:t> Peter 1.13-25)</a:t>
            </a:r>
          </a:p>
        </p:txBody>
      </p:sp>
      <p:sp>
        <p:nvSpPr>
          <p:cNvPr id="4" name="Content Placeholder 3">
            <a:extLst>
              <a:ext uri="{FF2B5EF4-FFF2-40B4-BE49-F238E27FC236}">
                <a16:creationId xmlns:a16="http://schemas.microsoft.com/office/drawing/2014/main" id="{0A51CD16-EA8C-97D2-9549-9FA9A1CE686B}"/>
              </a:ext>
            </a:extLst>
          </p:cNvPr>
          <p:cNvSpPr>
            <a:spLocks noGrp="1"/>
          </p:cNvSpPr>
          <p:nvPr>
            <p:ph sz="half" idx="2"/>
          </p:nvPr>
        </p:nvSpPr>
        <p:spPr>
          <a:xfrm>
            <a:off x="845127" y="2182091"/>
            <a:ext cx="4835237" cy="3733037"/>
          </a:xfrm>
        </p:spPr>
        <p:txBody>
          <a:bodyPr>
            <a:normAutofit lnSpcReduction="10000"/>
          </a:bodyPr>
          <a:lstStyle/>
          <a:p>
            <a:pPr marL="285750" indent="-285750">
              <a:buFont typeface="Arial" panose="020B0604020202020204" pitchFamily="34" charset="0"/>
              <a:buChar char="•"/>
            </a:pPr>
            <a:r>
              <a:rPr lang="en-US" sz="2000" dirty="0"/>
              <a:t>What should be the goal of our teaching?</a:t>
            </a:r>
          </a:p>
          <a:p>
            <a:pPr marL="514350" indent="-514350">
              <a:buFont typeface="+mj-lt"/>
              <a:buAutoNum type="romanLcPeriod"/>
            </a:pPr>
            <a:r>
              <a:rPr lang="en-US" sz="2000" dirty="0"/>
              <a:t>Call everyone to </a:t>
            </a:r>
            <a:r>
              <a:rPr lang="en-US" sz="2000" u="sng" dirty="0"/>
              <a:t>holiness</a:t>
            </a:r>
            <a:r>
              <a:rPr lang="en-US" sz="2000" dirty="0"/>
              <a:t>. (v. 15-16)</a:t>
            </a:r>
          </a:p>
          <a:p>
            <a:pPr marL="514350" indent="-514350">
              <a:buFont typeface="+mj-lt"/>
              <a:buAutoNum type="romanLcPeriod"/>
            </a:pPr>
            <a:r>
              <a:rPr lang="en-US" sz="2000" dirty="0"/>
              <a:t>Remind ourselves of the </a:t>
            </a:r>
            <a:r>
              <a:rPr lang="en-US" sz="2000" u="sng" dirty="0"/>
              <a:t>power</a:t>
            </a:r>
            <a:r>
              <a:rPr lang="en-US" sz="2000" dirty="0"/>
              <a:t> and </a:t>
            </a:r>
            <a:r>
              <a:rPr lang="en-US" sz="2000" u="sng" dirty="0"/>
              <a:t>importance</a:t>
            </a:r>
            <a:r>
              <a:rPr lang="en-US" sz="2000" dirty="0"/>
              <a:t> of the good news. (v. 17-21)</a:t>
            </a:r>
          </a:p>
          <a:p>
            <a:pPr marL="514350" indent="-514350">
              <a:buFont typeface="+mj-lt"/>
              <a:buAutoNum type="romanLcPeriod"/>
            </a:pPr>
            <a:r>
              <a:rPr lang="en-US" sz="2000" u="sng" dirty="0"/>
              <a:t>Pure love </a:t>
            </a:r>
            <a:r>
              <a:rPr lang="en-US" sz="2000" dirty="0"/>
              <a:t>for God and for others. (v. 22-23)</a:t>
            </a:r>
          </a:p>
          <a:p>
            <a:r>
              <a:rPr lang="en-US" sz="2000" dirty="0"/>
              <a:t>If our teaching doesn’t emphasize these things, what are we doing?</a:t>
            </a:r>
          </a:p>
        </p:txBody>
      </p:sp>
    </p:spTree>
    <p:extLst>
      <p:ext uri="{BB962C8B-B14F-4D97-AF65-F5344CB8AC3E}">
        <p14:creationId xmlns:p14="http://schemas.microsoft.com/office/powerpoint/2010/main" val="1655348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10242-2227-DC64-A34C-1052D9DEF0ED}"/>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7399B60-472D-5BB0-9990-77D1A8789A32}"/>
              </a:ext>
            </a:extLst>
          </p:cNvPr>
          <p:cNvPicPr>
            <a:picLocks noGrp="1" noChangeAspect="1"/>
          </p:cNvPicPr>
          <p:nvPr>
            <p:ph type="pic" sz="quarter" idx="13"/>
          </p:nvPr>
        </p:nvPicPr>
        <p:blipFill>
          <a:blip r:embed="rId2"/>
          <a:srcRect t="3687" b="3687"/>
          <a:stretch/>
        </p:blipFill>
        <p:spPr>
          <a:xfrm>
            <a:off x="5924550" y="633875"/>
            <a:ext cx="5632450" cy="5591175"/>
          </a:xfrm>
          <a:noFill/>
        </p:spPr>
      </p:pic>
      <p:sp>
        <p:nvSpPr>
          <p:cNvPr id="3" name="Title 2">
            <a:extLst>
              <a:ext uri="{FF2B5EF4-FFF2-40B4-BE49-F238E27FC236}">
                <a16:creationId xmlns:a16="http://schemas.microsoft.com/office/drawing/2014/main" id="{A995726C-EAF0-DC52-346D-6446F69D8A18}"/>
              </a:ext>
            </a:extLst>
          </p:cNvPr>
          <p:cNvSpPr>
            <a:spLocks noGrp="1"/>
          </p:cNvSpPr>
          <p:nvPr>
            <p:ph type="title"/>
          </p:nvPr>
        </p:nvSpPr>
        <p:spPr>
          <a:xfrm>
            <a:off x="699655" y="810490"/>
            <a:ext cx="5119254" cy="1170709"/>
          </a:xfrm>
        </p:spPr>
        <p:txBody>
          <a:bodyPr anchor="ctr">
            <a:noAutofit/>
          </a:bodyPr>
          <a:lstStyle/>
          <a:p>
            <a:pPr algn="ctr"/>
            <a:r>
              <a:rPr lang="en-US" sz="2400" b="1" dirty="0"/>
              <a:t>“And behold, I am with you always, to the end of the age.”</a:t>
            </a:r>
            <a:br>
              <a:rPr lang="en-US" sz="2400" b="1" dirty="0"/>
            </a:br>
            <a:r>
              <a:rPr lang="en-US" sz="2400" b="1" dirty="0"/>
              <a:t>(1</a:t>
            </a:r>
            <a:r>
              <a:rPr lang="en-US" sz="2400" b="1" baseline="30000" dirty="0"/>
              <a:t>st</a:t>
            </a:r>
            <a:r>
              <a:rPr lang="en-US" sz="2400" b="1" dirty="0"/>
              <a:t> John 4.7-16)</a:t>
            </a:r>
          </a:p>
        </p:txBody>
      </p:sp>
      <p:sp>
        <p:nvSpPr>
          <p:cNvPr id="4" name="Content Placeholder 3">
            <a:extLst>
              <a:ext uri="{FF2B5EF4-FFF2-40B4-BE49-F238E27FC236}">
                <a16:creationId xmlns:a16="http://schemas.microsoft.com/office/drawing/2014/main" id="{10D8FCDA-0781-C541-D228-AB01E0D4915C}"/>
              </a:ext>
            </a:extLst>
          </p:cNvPr>
          <p:cNvSpPr>
            <a:spLocks noGrp="1"/>
          </p:cNvSpPr>
          <p:nvPr>
            <p:ph sz="half" idx="2"/>
          </p:nvPr>
        </p:nvSpPr>
        <p:spPr>
          <a:xfrm>
            <a:off x="699655" y="1911927"/>
            <a:ext cx="5299363" cy="4135583"/>
          </a:xfrm>
        </p:spPr>
        <p:txBody>
          <a:bodyPr>
            <a:normAutofit/>
          </a:bodyPr>
          <a:lstStyle/>
          <a:p>
            <a:pPr marL="285750" indent="-285750">
              <a:buFont typeface="Arial" panose="020B0604020202020204" pitchFamily="34" charset="0"/>
              <a:buChar char="•"/>
            </a:pPr>
            <a:r>
              <a:rPr lang="en-US" sz="2400" dirty="0"/>
              <a:t>The way to know if we’re truly in Christ is </a:t>
            </a:r>
            <a:r>
              <a:rPr lang="en-US" sz="2400" u="sng" dirty="0"/>
              <a:t>by our love</a:t>
            </a:r>
            <a:r>
              <a:rPr lang="en-US" sz="2400" dirty="0"/>
              <a:t>. </a:t>
            </a:r>
          </a:p>
          <a:p>
            <a:pPr marL="285750" indent="-285750">
              <a:buFont typeface="Arial" panose="020B0604020202020204" pitchFamily="34" charset="0"/>
              <a:buChar char="•"/>
            </a:pPr>
            <a:r>
              <a:rPr lang="en-US" sz="2400" dirty="0"/>
              <a:t>God is love. That truth gives us comfort in His ongoing </a:t>
            </a:r>
            <a:r>
              <a:rPr lang="en-US" sz="2400" u="sng" dirty="0"/>
              <a:t>faithfulness</a:t>
            </a:r>
            <a:r>
              <a:rPr lang="en-US" sz="2400" dirty="0"/>
              <a:t> and the fact that He will </a:t>
            </a:r>
            <a:r>
              <a:rPr lang="en-US" sz="2400" u="sng" dirty="0"/>
              <a:t>never</a:t>
            </a:r>
            <a:r>
              <a:rPr lang="en-US" sz="2400" dirty="0"/>
              <a:t> leave us.</a:t>
            </a:r>
          </a:p>
          <a:p>
            <a:pPr marL="285750" indent="-285750">
              <a:buFont typeface="Arial" panose="020B0604020202020204" pitchFamily="34" charset="0"/>
              <a:buChar char="•"/>
            </a:pPr>
            <a:r>
              <a:rPr lang="en-US" sz="2400" dirty="0"/>
              <a:t>God not only loves us dearly by dying for us, but also abiding in us. We are never alone if </a:t>
            </a:r>
            <a:r>
              <a:rPr lang="en-US" sz="2400" u="sng" dirty="0"/>
              <a:t>Christ </a:t>
            </a:r>
            <a:r>
              <a:rPr lang="en-US" sz="2400" dirty="0"/>
              <a:t>lives in us. </a:t>
            </a:r>
          </a:p>
        </p:txBody>
      </p:sp>
    </p:spTree>
    <p:extLst>
      <p:ext uri="{BB962C8B-B14F-4D97-AF65-F5344CB8AC3E}">
        <p14:creationId xmlns:p14="http://schemas.microsoft.com/office/powerpoint/2010/main" val="2518881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2584B4-CBF0-4A55-AC26-F79F3FCADFDD}"/>
              </a:ext>
            </a:extLst>
          </p:cNvPr>
          <p:cNvSpPr>
            <a:spLocks noGrp="1"/>
          </p:cNvSpPr>
          <p:nvPr>
            <p:ph idx="1"/>
          </p:nvPr>
        </p:nvSpPr>
        <p:spPr>
          <a:xfrm>
            <a:off x="793172" y="2001982"/>
            <a:ext cx="10605655" cy="4178994"/>
          </a:xfrm>
        </p:spPr>
        <p:txBody>
          <a:bodyPr>
            <a:normAutofit fontScale="92500" lnSpcReduction="20000"/>
          </a:bodyPr>
          <a:lstStyle/>
          <a:p>
            <a:pPr>
              <a:buClrTx/>
              <a:buFont typeface="Wingdings" panose="05000000000000000000" pitchFamily="2" charset="2"/>
              <a:buChar char="q"/>
            </a:pPr>
            <a:r>
              <a:rPr lang="en-US" sz="2600" dirty="0">
                <a:solidFill>
                  <a:schemeClr val="tx2"/>
                </a:solidFill>
              </a:rPr>
              <a:t> Do you see it as your duty to </a:t>
            </a:r>
            <a:r>
              <a:rPr lang="en-US" sz="2600" i="1" dirty="0">
                <a:solidFill>
                  <a:schemeClr val="tx2"/>
                </a:solidFill>
              </a:rPr>
              <a:t>go</a:t>
            </a:r>
            <a:r>
              <a:rPr lang="en-US" sz="2600" dirty="0">
                <a:solidFill>
                  <a:schemeClr val="tx2"/>
                </a:solidFill>
              </a:rPr>
              <a:t>, or do you believe it to be someone else’s?</a:t>
            </a:r>
          </a:p>
          <a:p>
            <a:pPr>
              <a:buClrTx/>
              <a:buFont typeface="Wingdings" panose="05000000000000000000" pitchFamily="2" charset="2"/>
              <a:buChar char="q"/>
            </a:pPr>
            <a:endParaRPr lang="en-US" sz="2600" dirty="0">
              <a:solidFill>
                <a:schemeClr val="tx2"/>
              </a:solidFill>
            </a:endParaRPr>
          </a:p>
          <a:p>
            <a:pPr>
              <a:buClrTx/>
              <a:buFont typeface="Wingdings" panose="05000000000000000000" pitchFamily="2" charset="2"/>
              <a:buChar char="q"/>
            </a:pPr>
            <a:r>
              <a:rPr lang="en-US" sz="2400" dirty="0">
                <a:solidFill>
                  <a:schemeClr val="tx2"/>
                </a:solidFill>
              </a:rPr>
              <a:t> Do you see baptism as the goal, or as the start and reminder of lifelong dedication?</a:t>
            </a:r>
          </a:p>
          <a:p>
            <a:pPr>
              <a:buClrTx/>
              <a:buFont typeface="Wingdings" panose="05000000000000000000" pitchFamily="2" charset="2"/>
              <a:buChar char="q"/>
            </a:pPr>
            <a:endParaRPr lang="en-US" sz="2600" dirty="0">
              <a:solidFill>
                <a:schemeClr val="tx2"/>
              </a:solidFill>
            </a:endParaRPr>
          </a:p>
          <a:p>
            <a:pPr>
              <a:buClrTx/>
              <a:buFont typeface="Wingdings" panose="05000000000000000000" pitchFamily="2" charset="2"/>
              <a:buChar char="q"/>
            </a:pPr>
            <a:r>
              <a:rPr lang="en-US" sz="2600" dirty="0">
                <a:solidFill>
                  <a:schemeClr val="tx2"/>
                </a:solidFill>
              </a:rPr>
              <a:t> Do you see the point of teaching to grow in holiness and love?</a:t>
            </a:r>
          </a:p>
          <a:p>
            <a:pPr>
              <a:buClrTx/>
              <a:buFont typeface="Wingdings" panose="05000000000000000000" pitchFamily="2" charset="2"/>
              <a:buChar char="q"/>
            </a:pPr>
            <a:endParaRPr lang="en-US" sz="2600" dirty="0">
              <a:solidFill>
                <a:schemeClr val="tx2"/>
              </a:solidFill>
            </a:endParaRPr>
          </a:p>
          <a:p>
            <a:pPr>
              <a:buClrTx/>
              <a:buFont typeface="Wingdings" panose="05000000000000000000" pitchFamily="2" charset="2"/>
              <a:buChar char="q"/>
            </a:pPr>
            <a:r>
              <a:rPr lang="en-US" sz="2600" dirty="0">
                <a:solidFill>
                  <a:schemeClr val="tx2"/>
                </a:solidFill>
              </a:rPr>
              <a:t> Do you know that Christ is with you? Do you encourage others in the church of this fact?</a:t>
            </a:r>
          </a:p>
          <a:p>
            <a:pPr>
              <a:buFont typeface="Wingdings" panose="05000000000000000000" pitchFamily="2" charset="2"/>
              <a:buChar char="q"/>
            </a:pPr>
            <a:endParaRPr lang="en-US" dirty="0">
              <a:solidFill>
                <a:schemeClr val="tx2"/>
              </a:solidFill>
            </a:endParaRPr>
          </a:p>
          <a:p>
            <a:pPr marL="0" indent="0">
              <a:buNone/>
            </a:pPr>
            <a:endParaRPr lang="en-US" dirty="0">
              <a:solidFill>
                <a:schemeClr val="tx2"/>
              </a:solidFill>
            </a:endParaRPr>
          </a:p>
        </p:txBody>
      </p:sp>
      <p:sp>
        <p:nvSpPr>
          <p:cNvPr id="3" name="Title 2">
            <a:extLst>
              <a:ext uri="{FF2B5EF4-FFF2-40B4-BE49-F238E27FC236}">
                <a16:creationId xmlns:a16="http://schemas.microsoft.com/office/drawing/2014/main" id="{2B01DA6F-85C1-78F9-8BE4-8AC34B1EF8C7}"/>
              </a:ext>
            </a:extLst>
          </p:cNvPr>
          <p:cNvSpPr>
            <a:spLocks noGrp="1"/>
          </p:cNvSpPr>
          <p:nvPr>
            <p:ph type="title"/>
          </p:nvPr>
        </p:nvSpPr>
        <p:spPr/>
        <p:txBody>
          <a:bodyPr/>
          <a:lstStyle/>
          <a:p>
            <a:r>
              <a:rPr lang="en-US" dirty="0"/>
              <a:t>Just some thoughts…</a:t>
            </a:r>
          </a:p>
        </p:txBody>
      </p:sp>
    </p:spTree>
    <p:extLst>
      <p:ext uri="{BB962C8B-B14F-4D97-AF65-F5344CB8AC3E}">
        <p14:creationId xmlns:p14="http://schemas.microsoft.com/office/powerpoint/2010/main" val="3465974118"/>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owerpoint Party_Win32_JB_v2" id="{38882D8F-135B-4B53-8430-4B694BF79376}" vid="{B574F3CD-D47E-461D-A68F-3273AD4105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96C458A-6CC1-4FEE-AC7F-D0ABFD0DD393}">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74EDC3-6C87-4699-93BC-02BA54C8E071}">
  <ds:schemaRefs>
    <ds:schemaRef ds:uri="http://schemas.microsoft.com/sharepoint/v3/contenttype/forms"/>
  </ds:schemaRefs>
</ds:datastoreItem>
</file>

<file path=customXml/itemProps2.xml><?xml version="1.0" encoding="utf-8"?>
<ds:datastoreItem xmlns:ds="http://schemas.openxmlformats.org/officeDocument/2006/customXml" ds:itemID="{6F000AB2-1957-427C-B872-176ABC83E73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47902AF-9AD5-48A3-AD68-95C39B09F3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party</Template>
  <TotalTime>865</TotalTime>
  <Words>527</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Wingdings</vt:lpstr>
      <vt:lpstr>RetrospectVTI</vt:lpstr>
      <vt:lpstr>The Purpose of the Church</vt:lpstr>
      <vt:lpstr>The Great Commission (Matthew 28.18-20) </vt:lpstr>
      <vt:lpstr>“Go therefore and make disciples of all nations…” (Acts 10.34-43) </vt:lpstr>
      <vt:lpstr>“…baptizing them in the name of the Father and of the Son and of the Holy Spirit…” (Acts 8.26-40)</vt:lpstr>
      <vt:lpstr>“…teaching them to observe all that I have commanded you.” (1st Peter 1.13-25)</vt:lpstr>
      <vt:lpstr>“And behold, I am with you always, to the end of the age.” (1st John 4.7-16)</vt:lpstr>
      <vt:lpstr>Just some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Purpose of the Church</dc:title>
  <dc:creator>Alexander Newman</dc:creator>
  <cp:lastModifiedBy>Northwood1</cp:lastModifiedBy>
  <cp:revision>3</cp:revision>
  <dcterms:created xsi:type="dcterms:W3CDTF">2024-02-17T22:28:38Z</dcterms:created>
  <dcterms:modified xsi:type="dcterms:W3CDTF">2024-02-18T14:43:18Z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