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0"/>
  </p:notesMasterIdLst>
  <p:handoutMasterIdLst>
    <p:handoutMasterId r:id="rId11"/>
  </p:handoutMasterIdLst>
  <p:sldIdLst>
    <p:sldId id="256" r:id="rId5"/>
    <p:sldId id="257" r:id="rId6"/>
    <p:sldId id="258" r:id="rId7"/>
    <p:sldId id="259" r:id="rId8"/>
    <p:sldId id="26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696B"/>
    <a:srgbClr val="95B8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2312E2-C97F-4342-B73D-3FE755897D0A}" v="1" dt="2024-02-02T18:18:20.0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0" autoAdjust="0"/>
    <p:restoredTop sz="94717" autoAdjust="0"/>
  </p:normalViewPr>
  <p:slideViewPr>
    <p:cSldViewPr snapToGrid="0">
      <p:cViewPr varScale="1">
        <p:scale>
          <a:sx n="66" d="100"/>
          <a:sy n="66" d="100"/>
        </p:scale>
        <p:origin x="558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17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1A50702-3C68-4B14-B819-72B57D27F9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0F4880-E690-44D0-8356-A9E7BDBAB0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E6205E-B305-4B90-9534-3C5E99A0275E}" type="datetimeFigureOut">
              <a:rPr lang="en-US" smtClean="0"/>
              <a:t>2/4/2024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B4ACF6-39FD-4B08-A7D5-5BFDC37B462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C9FD2-2C57-4DE7-8EA4-86DEE80B98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AC623C-86E0-4A85-83FB-F4A716956F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9555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3722F1-E430-42A1-A473-1759336AECCE}" type="datetimeFigureOut">
              <a:rPr lang="en-US" smtClean="0"/>
              <a:t>2/4/2024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7D7554-D10C-4E29-B8E6-BB7111FA61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347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65C9C5B-BBA9-42AB-806E-92FC22E19CBA}"/>
              </a:ext>
            </a:extLst>
          </p:cNvPr>
          <p:cNvSpPr/>
          <p:nvPr userDrawn="1"/>
        </p:nvSpPr>
        <p:spPr>
          <a:xfrm>
            <a:off x="-1" y="0"/>
            <a:ext cx="903746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F30CF48-DD5D-4C81-BA7E-470DCBA61E6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76500" y="622103"/>
            <a:ext cx="9715500" cy="37209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7E08E4E-686B-490D-8EA1-DDC9F1BC7C24}"/>
              </a:ext>
            </a:extLst>
          </p:cNvPr>
          <p:cNvCxnSpPr>
            <a:cxnSpLocks/>
          </p:cNvCxnSpPr>
          <p:nvPr userDrawn="1"/>
        </p:nvCxnSpPr>
        <p:spPr>
          <a:xfrm>
            <a:off x="739466" y="0"/>
            <a:ext cx="0" cy="6187736"/>
          </a:xfrm>
          <a:prstGeom prst="line">
            <a:avLst/>
          </a:prstGeom>
          <a:ln w="190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C78B2B3F-3573-4632-872A-ADB36AF412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59337" y="5779363"/>
            <a:ext cx="2459114" cy="685430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ct val="80000"/>
              </a:lnSpc>
              <a:spcBef>
                <a:spcPts val="0"/>
              </a:spcBef>
              <a:buNone/>
              <a:defRPr sz="1800" spc="100" baseline="0"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6FF5EE2F-D68A-4C3C-A342-4C0CE6CE20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99663" y="5791178"/>
            <a:ext cx="2459114" cy="68542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600" cap="all" spc="1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date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2DB723-8435-4F35-BF55-AFB7DC8FD4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5205" y="4965134"/>
            <a:ext cx="4333088" cy="159600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80000"/>
              </a:lnSpc>
              <a:defRPr sz="5000" spc="100" baseline="0"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167580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ng Contoso to the Competition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995D6E1F-61DD-45C8-BD0F-87774F3858F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3F1E30-78A1-4D04-868B-2FF65A0CD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8/05/20XX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2EE5A-2D26-4A38-BF97-6266BFC42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Content Placeholder 15">
            <a:extLst>
              <a:ext uri="{FF2B5EF4-FFF2-40B4-BE49-F238E27FC236}">
                <a16:creationId xmlns:a16="http://schemas.microsoft.com/office/drawing/2014/main" id="{716CE84D-B2FA-4712-9112-9A6349EE051E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008686" y="2921932"/>
            <a:ext cx="4114800" cy="12688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Content Placeholder 15">
            <a:extLst>
              <a:ext uri="{FF2B5EF4-FFF2-40B4-BE49-F238E27FC236}">
                <a16:creationId xmlns:a16="http://schemas.microsoft.com/office/drawing/2014/main" id="{5EB29FAF-F8EE-4156-8E07-E14DFBABA091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008686" y="4327267"/>
            <a:ext cx="4114800" cy="12688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C5BC42-EC33-40D4-8189-69F1D23AD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686" y="1516597"/>
            <a:ext cx="3980182" cy="1268810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25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323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s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415A3-6E46-4BC3-B867-3A6A61D0F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8/05/20XX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ADF53-2713-40AC-9CC8-AA83770C9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08A84-ADB1-42C6-A7B1-E5C5A728B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9C0924B-E154-4A9E-830A-0CED0F96BA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12346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09FC371A-791E-4A18-A05F-62DAAB144F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1761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7370EA53-C218-4777-8992-DFE61FD94A5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91176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52263598-CA5C-4D32-8005-69A3003C53F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80591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4255F76-4757-4D5C-80D7-A3307CEBC13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10807" y="3093970"/>
            <a:ext cx="61531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6948AE7E-55CC-4F22-9239-099E8E8EF21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59421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D91E6446-232F-4870-8335-C708DDB3E7B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48836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6A3A8254-B2DC-4C36-8E81-397E7CB3EC0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38251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048C7215-4A75-4BF9-96EC-BEA9AA1239C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27666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C2FA34D0-4280-4201-9E40-5FE0D81D7DC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17081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BD0D6DFA-0AE8-42A3-ADA8-785B98B99E4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06496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7E475D18-842D-4508-9049-99A36DA3895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395907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F7A2B249-C1B4-4F5F-9C74-B3763CCFC8D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12346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64240E02-7397-4BFB-923B-4E4A96C7C81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501761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41400094-84D6-4303-BA4B-0E0D1FF018E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91176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AAF6E8A4-DDDD-49A1-B1C9-3574B58A83D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080591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9AB8D6A-C296-4468-9A7D-7F46B36429A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810807" y="4795797"/>
            <a:ext cx="61531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D17C8109-2F1A-4248-BE14-FE5D4AE1E35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659421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5735C006-B8AC-427F-A337-4F607EB5431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48836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B62C7805-F615-4B77-89DD-63F1F946E78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238251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7B0BABA0-0326-410E-AECF-0D41365DD47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27666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9E4FCBEC-4348-4D10-B139-FD526C86B17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817081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7" name="Text Placeholder 14">
            <a:extLst>
              <a:ext uri="{FF2B5EF4-FFF2-40B4-BE49-F238E27FC236}">
                <a16:creationId xmlns:a16="http://schemas.microsoft.com/office/drawing/2014/main" id="{DA4FA8D2-F1E5-4A88-855F-84D521DB704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606496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7E27FFDC-7B67-4C2F-8712-C7961E6E9A9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395907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1" name="Text Placeholder 14">
            <a:extLst>
              <a:ext uri="{FF2B5EF4-FFF2-40B4-BE49-F238E27FC236}">
                <a16:creationId xmlns:a16="http://schemas.microsoft.com/office/drawing/2014/main" id="{B098AA04-538E-4D0B-BC5E-3C79B451D15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96804" y="2672211"/>
            <a:ext cx="1021001" cy="50172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Add year</a:t>
            </a:r>
          </a:p>
        </p:txBody>
      </p:sp>
      <p:sp>
        <p:nvSpPr>
          <p:cNvPr id="52" name="Text Placeholder 14">
            <a:extLst>
              <a:ext uri="{FF2B5EF4-FFF2-40B4-BE49-F238E27FC236}">
                <a16:creationId xmlns:a16="http://schemas.microsoft.com/office/drawing/2014/main" id="{80992CBE-A6F0-4FF1-8F4F-84B050480AD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96804" y="4361409"/>
            <a:ext cx="1021001" cy="50172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Add year</a:t>
            </a:r>
          </a:p>
        </p:txBody>
      </p:sp>
      <p:sp>
        <p:nvSpPr>
          <p:cNvPr id="53" name="Text Placeholder 14">
            <a:extLst>
              <a:ext uri="{FF2B5EF4-FFF2-40B4-BE49-F238E27FC236}">
                <a16:creationId xmlns:a16="http://schemas.microsoft.com/office/drawing/2014/main" id="{738B60B3-540F-4900-A4BB-0B521A1F75C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029367" y="2067200"/>
            <a:ext cx="1440088" cy="46959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4" name="Text Placeholder 14">
            <a:extLst>
              <a:ext uri="{FF2B5EF4-FFF2-40B4-BE49-F238E27FC236}">
                <a16:creationId xmlns:a16="http://schemas.microsoft.com/office/drawing/2014/main" id="{FD7D7797-7938-4D6E-B5A4-21536E2021E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397612" y="2067200"/>
            <a:ext cx="1440088" cy="46959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5" name="Text Placeholder 14">
            <a:extLst>
              <a:ext uri="{FF2B5EF4-FFF2-40B4-BE49-F238E27FC236}">
                <a16:creationId xmlns:a16="http://schemas.microsoft.com/office/drawing/2014/main" id="{F7B339B7-1A20-4B38-8EAE-3C98E757DA3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344687" y="2067200"/>
            <a:ext cx="1440088" cy="46959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6" name="Text Placeholder 14">
            <a:extLst>
              <a:ext uri="{FF2B5EF4-FFF2-40B4-BE49-F238E27FC236}">
                <a16:creationId xmlns:a16="http://schemas.microsoft.com/office/drawing/2014/main" id="{3D0B1401-F4EC-4750-A2AA-34CD72504AC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029367" y="3869787"/>
            <a:ext cx="1440088" cy="40878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7" name="Text Placeholder 14">
            <a:extLst>
              <a:ext uri="{FF2B5EF4-FFF2-40B4-BE49-F238E27FC236}">
                <a16:creationId xmlns:a16="http://schemas.microsoft.com/office/drawing/2014/main" id="{25C7DA61-BA93-48EE-BB6E-9E5D96271AC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976442" y="3869787"/>
            <a:ext cx="1440088" cy="40878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cap="none" spc="100" baseline="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8" name="Text Placeholder 14">
            <a:extLst>
              <a:ext uri="{FF2B5EF4-FFF2-40B4-BE49-F238E27FC236}">
                <a16:creationId xmlns:a16="http://schemas.microsoft.com/office/drawing/2014/main" id="{6B7F232D-8C58-4A29-8A95-52E6B74C053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923517" y="3869787"/>
            <a:ext cx="1440088" cy="40878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F2334811-4848-4246-ACD8-273541203B2A}"/>
              </a:ext>
            </a:extLst>
          </p:cNvPr>
          <p:cNvCxnSpPr>
            <a:cxnSpLocks/>
          </p:cNvCxnSpPr>
          <p:nvPr userDrawn="1"/>
        </p:nvCxnSpPr>
        <p:spPr>
          <a:xfrm>
            <a:off x="0" y="755452"/>
            <a:ext cx="980936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5E76D73-D506-4E6B-A789-AB87E732A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0418" y="100579"/>
            <a:ext cx="1943381" cy="1268811"/>
          </a:xfrm>
          <a:prstGeom prst="rect">
            <a:avLst/>
          </a:prstGeom>
        </p:spPr>
        <p:txBody>
          <a:bodyPr anchor="ctr"/>
          <a:lstStyle>
            <a:lvl1pPr algn="r">
              <a:lnSpc>
                <a:spcPct val="125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 algn="r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700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akeaways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A3D8856B-7A24-4C55-9910-ED81BFA0A02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415A3-6E46-4BC3-B867-3A6A61D0F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9" name="Content Placeholder 15">
            <a:extLst>
              <a:ext uri="{FF2B5EF4-FFF2-40B4-BE49-F238E27FC236}">
                <a16:creationId xmlns:a16="http://schemas.microsoft.com/office/drawing/2014/main" id="{3B3118EB-9968-4E6E-B2B6-A76765DCFA4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7101509" y="2431279"/>
            <a:ext cx="4288971" cy="305512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ABAA64D-DEC0-453B-A9D7-7183AF0CE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/>
          <a:lstStyle>
            <a:lvl1pPr algn="l"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74F7F62-A2D6-471E-83D8-44BA2699C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88F189-31A8-4BA7-80D9-4A40A4E2B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834820" y="-3976"/>
            <a:ext cx="0" cy="2159347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4EE86B4-3F11-45CB-96F9-7D1AB761A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1506" y="1761891"/>
            <a:ext cx="4288971" cy="532862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25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627309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 for Busines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60ED5431-1075-4889-87EB-D79FFE50960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804630"/>
            <a:ext cx="12192000" cy="40622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415A3-6E46-4BC3-B867-3A6A61D0F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ADF53-2713-40AC-9CC8-AA83770C9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08A84-ADB1-42C6-A7B1-E5C5A728B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E7CC669C-5E68-40A8-8F59-E044A32F4B3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109845" y="999340"/>
            <a:ext cx="5578870" cy="140877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3EEC13B-7926-4108-B0C5-F3A2A5AE6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689250"/>
            <a:ext cx="160637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C546480-8B8D-4EF8-8C6A-DFFAC2755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1559" y="1352736"/>
            <a:ext cx="3037792" cy="657883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00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278963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to Action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15B931B-7725-4C86-A82C-07F42F447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397500" y="2009775"/>
            <a:ext cx="6794499" cy="28384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16D3891-B2BA-4AE6-AAA7-560547F4B5E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6311899" cy="6858000"/>
          </a:xfrm>
          <a:custGeom>
            <a:avLst/>
            <a:gdLst>
              <a:gd name="connsiteX0" fmla="*/ 0 w 6311899"/>
              <a:gd name="connsiteY0" fmla="*/ 0 h 6858000"/>
              <a:gd name="connsiteX1" fmla="*/ 6311899 w 6311899"/>
              <a:gd name="connsiteY1" fmla="*/ 0 h 6858000"/>
              <a:gd name="connsiteX2" fmla="*/ 6311899 w 6311899"/>
              <a:gd name="connsiteY2" fmla="*/ 2009775 h 6858000"/>
              <a:gd name="connsiteX3" fmla="*/ 5397499 w 6311899"/>
              <a:gd name="connsiteY3" fmla="*/ 2009775 h 6858000"/>
              <a:gd name="connsiteX4" fmla="*/ 5397499 w 6311899"/>
              <a:gd name="connsiteY4" fmla="*/ 4848225 h 6858000"/>
              <a:gd name="connsiteX5" fmla="*/ 6311899 w 6311899"/>
              <a:gd name="connsiteY5" fmla="*/ 4848225 h 6858000"/>
              <a:gd name="connsiteX6" fmla="*/ 6311899 w 6311899"/>
              <a:gd name="connsiteY6" fmla="*/ 6858000 h 6858000"/>
              <a:gd name="connsiteX7" fmla="*/ 0 w 6311899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11899" h="6858000">
                <a:moveTo>
                  <a:pt x="0" y="0"/>
                </a:moveTo>
                <a:lnTo>
                  <a:pt x="6311899" y="0"/>
                </a:lnTo>
                <a:lnTo>
                  <a:pt x="6311899" y="2009775"/>
                </a:lnTo>
                <a:lnTo>
                  <a:pt x="5397499" y="2009775"/>
                </a:lnTo>
                <a:lnTo>
                  <a:pt x="5397499" y="4848225"/>
                </a:lnTo>
                <a:lnTo>
                  <a:pt x="6311899" y="4848225"/>
                </a:lnTo>
                <a:lnTo>
                  <a:pt x="631189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415A3-6E46-4BC3-B867-3A6A61D0F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9831967-45C9-40AF-A955-56E9578BC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/>
          <a:lstStyle>
            <a:lvl1pPr algn="l"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167DEC-7546-44F6-AD64-E71C2FF1C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5">
            <a:extLst>
              <a:ext uri="{FF2B5EF4-FFF2-40B4-BE49-F238E27FC236}">
                <a16:creationId xmlns:a16="http://schemas.microsoft.com/office/drawing/2014/main" id="{61241730-14B7-407E-9517-F4510520D03C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311900" y="3282850"/>
            <a:ext cx="5350010" cy="103073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55B60F-1D5E-4B0C-8354-2E7AA187F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1898" y="2471206"/>
            <a:ext cx="5350010" cy="867398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lang="en-US" sz="2400" spc="100" baseline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914552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9C6F1ED5-824E-4C14-8D5E-5A0A26C5421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415A3-6E46-4BC3-B867-3A6A61D0F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ADF53-2713-40AC-9CC8-AA83770C9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08A84-ADB1-42C6-A7B1-E5C5A728B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15">
            <a:extLst>
              <a:ext uri="{FF2B5EF4-FFF2-40B4-BE49-F238E27FC236}">
                <a16:creationId xmlns:a16="http://schemas.microsoft.com/office/drawing/2014/main" id="{9F762423-7F4E-4A21-8F09-05418F82F9D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078765" y="3267882"/>
            <a:ext cx="3193926" cy="220322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2AE728-7030-4847-B87B-FDB4B86E0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8765" y="2371063"/>
            <a:ext cx="3193926" cy="999451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25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016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F5ED5F1-A62B-4555-807E-91FAE1443CC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D60F5-07EA-4D8F-AAFA-0F48CB785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8/05/20XX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ED4C42-D293-4981-BA06-A4638BEE1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E9D98-F221-47DC-AE55-8165BB7A3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94C3D64C-77F6-4601-B573-9A9B6E23BB60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675242" y="2051170"/>
            <a:ext cx="5362575" cy="35321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CD17CD-E6D2-4329-B271-1E59AA986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242" y="1418953"/>
            <a:ext cx="5362575" cy="495691"/>
          </a:xfrm>
          <a:prstGeom prst="rect">
            <a:avLst/>
          </a:prstGeom>
        </p:spPr>
        <p:txBody>
          <a:bodyPr anchor="ctr"/>
          <a:lstStyle>
            <a:lvl1pPr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684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Presenter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CD5AE0D9-6B20-4F29-A35B-2A00C25FF84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82906" y="0"/>
            <a:ext cx="4635426" cy="68579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CC56C8-D828-4A31-A5B9-CF1AEFA70D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71846" y="6356350"/>
            <a:ext cx="2743200" cy="365125"/>
          </a:xfrm>
        </p:spPr>
        <p:txBody>
          <a:bodyPr/>
          <a:lstStyle>
            <a:lvl1pPr>
              <a:defRPr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0B0264-B3C3-46A0-80DD-67C59DB2A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/>
          <a:lstStyle>
            <a:lvl1pPr algn="l"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5D3C3B-0FFE-494C-B4AC-477B6A9DA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1285A10A-1880-4D4E-A99B-1C19043F2A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50189" y="2396358"/>
            <a:ext cx="3266975" cy="326687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600" b="1" spc="1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11" name="Content Placeholder 15">
            <a:extLst>
              <a:ext uri="{FF2B5EF4-FFF2-40B4-BE49-F238E27FC236}">
                <a16:creationId xmlns:a16="http://schemas.microsoft.com/office/drawing/2014/main" id="{624F1FC7-2617-499A-8CB8-B61FC7D9B7B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749508" y="2756830"/>
            <a:ext cx="4834569" cy="238419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B169A36-7DEF-42D4-850F-59A3233FD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40834" y="0"/>
            <a:ext cx="0" cy="2757488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CADB6D5-97B3-42ED-B8C7-5AD951CB8F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729133" y="2551471"/>
            <a:ext cx="3462867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9B7B60A-1B6C-4E40-94D7-AE1BD3712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810973" y="4189152"/>
            <a:ext cx="3121302" cy="469478"/>
          </a:xfrm>
          <a:prstGeom prst="rect">
            <a:avLst/>
          </a:prstGeom>
        </p:spPr>
        <p:txBody>
          <a:bodyPr anchor="ctr"/>
          <a:lstStyle>
            <a:lvl1pPr algn="r"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 algn="r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85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BFE3E-14BB-4DC6-A806-1E62C1D24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137" y="1360309"/>
            <a:ext cx="2909309" cy="657882"/>
          </a:xfrm>
          <a:prstGeom prst="rect">
            <a:avLst/>
          </a:prstGeom>
        </p:spPr>
        <p:txBody>
          <a:bodyPr anchor="ctr"/>
          <a:lstStyle>
            <a:lvl1pPr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EFD7EF65-6DE9-4029-B3A0-F08E11BC9E5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795752"/>
            <a:ext cx="12192000" cy="40622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123B9F8E-DAD6-45B2-B55B-B070484318C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109845" y="1075509"/>
            <a:ext cx="5293260" cy="140877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CF9177-0C51-4496-B5AE-7ED4F8F3A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7A035F-C837-4CCA-BB19-CE656F057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E2F927-F23D-4ABB-BEC9-11C2CC69D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5244728-2BE1-4CB4-A19E-903E75BD8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689250"/>
            <a:ext cx="160637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6271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out 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0109947-4B08-4C56-B65B-A6FDFEF47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510815"/>
            <a:ext cx="121920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387A38D-E82D-42F1-A188-30F49DD50C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39785" y="0"/>
            <a:ext cx="0" cy="25146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1205ABD4-5AFD-4B99-8836-D12AA42FCCE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82510" y="0"/>
            <a:ext cx="7609489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80A53F-EFDF-40A3-B9E3-58EB0D3F3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8/05/20XX</a:t>
            </a:r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F547C10E-8A59-4B22-ADF0-994850F759D0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017111" y="2906895"/>
            <a:ext cx="4606159" cy="22212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79DE00E7-8296-408A-905C-ECBA407C8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00B3723-B30F-4BDB-A030-4B06ADE75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4FA9AB-9D34-43A5-947E-835D7FE29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2" y="2225678"/>
            <a:ext cx="4607268" cy="469476"/>
          </a:xfrm>
          <a:prstGeom prst="rect">
            <a:avLst/>
          </a:prstGeom>
        </p:spPr>
        <p:txBody>
          <a:bodyPr anchor="ctr"/>
          <a:lstStyle>
            <a:lvl1pPr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523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840FD269-E069-45DA-B668-BE984BFA328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B9DE71-7B7A-4473-ABD8-99575CAFB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AA1C9B-284B-4C89-8743-52285AC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C1FE06-5B3A-40E2-82AA-E4516ED2D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2ACE5847-B709-473D-A366-54ADA852FF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05107" y="3055535"/>
            <a:ext cx="7981786" cy="2609103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3200" i="1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8B1850-15F7-414E-B8F6-3A5B3D10B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0083" y="5448575"/>
            <a:ext cx="4881563" cy="463550"/>
          </a:xfrm>
          <a:prstGeom prst="rect">
            <a:avLst/>
          </a:prstGeom>
        </p:spPr>
        <p:txBody>
          <a:bodyPr/>
          <a:lstStyle>
            <a:lvl1pPr algn="r">
              <a:defRPr lang="en-US" sz="1800" spc="1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r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568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ypothesis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0" y="0"/>
            <a:ext cx="468761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5FA8B4-F9F3-4FF5-B11F-483A1B95E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7B8F04-28A5-462E-86DE-06C37E405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8B2DAE-4645-4AA0-87C9-39874FDBD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15">
            <a:extLst>
              <a:ext uri="{FF2B5EF4-FFF2-40B4-BE49-F238E27FC236}">
                <a16:creationId xmlns:a16="http://schemas.microsoft.com/office/drawing/2014/main" id="{3BB9146A-68F5-433B-8411-A12C7C8F782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747641" y="1193612"/>
            <a:ext cx="3513083" cy="1400506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70974D-DE65-42B3-BEB4-235503245B26}"/>
              </a:ext>
            </a:extLst>
          </p:cNvPr>
          <p:cNvSpPr/>
          <p:nvPr userDrawn="1"/>
        </p:nvSpPr>
        <p:spPr>
          <a:xfrm>
            <a:off x="6360072" y="924801"/>
            <a:ext cx="4288221" cy="2043229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ontent Placeholder 15">
            <a:extLst>
              <a:ext uri="{FF2B5EF4-FFF2-40B4-BE49-F238E27FC236}">
                <a16:creationId xmlns:a16="http://schemas.microsoft.com/office/drawing/2014/main" id="{5BA888A7-F91E-4923-AB10-31BEF8C2FEB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747641" y="4120055"/>
            <a:ext cx="3513083" cy="1185839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803CCC-79BF-4752-81AA-D68AB023A6B6}"/>
              </a:ext>
            </a:extLst>
          </p:cNvPr>
          <p:cNvSpPr/>
          <p:nvPr userDrawn="1"/>
        </p:nvSpPr>
        <p:spPr>
          <a:xfrm>
            <a:off x="6360072" y="3584028"/>
            <a:ext cx="4288221" cy="2043229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ECBC35A-FE4E-467A-A20D-9063B371CA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303095" y="0"/>
            <a:ext cx="0" cy="370473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1">
            <a:extLst>
              <a:ext uri="{FF2B5EF4-FFF2-40B4-BE49-F238E27FC236}">
                <a16:creationId xmlns:a16="http://schemas.microsoft.com/office/drawing/2014/main" id="{A4FC0018-1CBF-4BC0-BE79-B983651D8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1005213" y="4932422"/>
            <a:ext cx="2635209" cy="523708"/>
          </a:xfrm>
          <a:prstGeom prst="rect">
            <a:avLst/>
          </a:prstGeom>
        </p:spPr>
        <p:txBody>
          <a:bodyPr anchor="ctr"/>
          <a:lstStyle>
            <a:lvl1pPr algn="r">
              <a:defRPr lang="en-US" sz="2400" spc="100" baseline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indent="0" algn="r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44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centage of Communication Tools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06ACE2-BA16-48C7-A451-845668BC0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8/05/20XX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9B479B-4CEB-47DB-903C-2E2D2445E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Conference Presentation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6F2130-E7AA-4706-B388-47F7E032B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7311573-5DB1-44CE-818B-9E5F570408F1}"/>
              </a:ext>
            </a:extLst>
          </p:cNvPr>
          <p:cNvSpPr/>
          <p:nvPr userDrawn="1"/>
        </p:nvSpPr>
        <p:spPr>
          <a:xfrm>
            <a:off x="638177" y="631627"/>
            <a:ext cx="10915645" cy="55881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Content Placeholder 15">
            <a:extLst>
              <a:ext uri="{FF2B5EF4-FFF2-40B4-BE49-F238E27FC236}">
                <a16:creationId xmlns:a16="http://schemas.microsoft.com/office/drawing/2014/main" id="{6E328664-C733-476A-81C6-2A0B15B001A1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029158" y="2838122"/>
            <a:ext cx="1786759" cy="43092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0" name="Content Placeholder 15">
            <a:extLst>
              <a:ext uri="{FF2B5EF4-FFF2-40B4-BE49-F238E27FC236}">
                <a16:creationId xmlns:a16="http://schemas.microsoft.com/office/drawing/2014/main" id="{4DA6C57C-E2CB-484E-94E6-9AB8DC7DB4C5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2029158" y="3379435"/>
            <a:ext cx="1786759" cy="43092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Content Placeholder 15">
            <a:extLst>
              <a:ext uri="{FF2B5EF4-FFF2-40B4-BE49-F238E27FC236}">
                <a16:creationId xmlns:a16="http://schemas.microsoft.com/office/drawing/2014/main" id="{97E74E6E-CDEF-424A-B7CE-5B34A0AC34D6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029158" y="3928699"/>
            <a:ext cx="1786759" cy="43092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2" name="Content Placeholder 15">
            <a:extLst>
              <a:ext uri="{FF2B5EF4-FFF2-40B4-BE49-F238E27FC236}">
                <a16:creationId xmlns:a16="http://schemas.microsoft.com/office/drawing/2014/main" id="{E7A1AA76-7517-4C53-B2A4-EE8B1C6ADDD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2029158" y="4476966"/>
            <a:ext cx="1786759" cy="43092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273C9D83-2282-43F4-BB54-7CDA96B4556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98588" y="1307183"/>
            <a:ext cx="1783393" cy="178305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2400" b="0" spc="100" baseline="0">
                <a:solidFill>
                  <a:schemeClr val="accent1"/>
                </a:solidFill>
                <a:latin typeface="Univers LT Std 45 Light" panose="020B0703030502020204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90C1AC4A-23E9-4676-A30E-E39B4342FF0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98588" y="3703828"/>
            <a:ext cx="1783393" cy="178305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2400" b="0" spc="100" baseline="0">
                <a:solidFill>
                  <a:schemeClr val="accent1"/>
                </a:solidFill>
                <a:latin typeface="Univers LT Std 45 Light" panose="020B0703030502020204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2C256BCC-FED6-4D75-8C65-5967DD2E019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33309" y="1307183"/>
            <a:ext cx="1783393" cy="178305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2400" b="0" spc="100" baseline="0">
                <a:solidFill>
                  <a:schemeClr val="accent1"/>
                </a:solidFill>
                <a:latin typeface="Univers LT Std 45 Light" panose="020B0703030502020204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036A0378-B8F0-463A-A66D-83D798223E3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33309" y="3703828"/>
            <a:ext cx="1783393" cy="178305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2400" b="0" spc="100" baseline="0">
                <a:solidFill>
                  <a:schemeClr val="accent1"/>
                </a:solidFill>
                <a:latin typeface="Univers LT Std 45 Light" panose="020B0703030502020204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BDF22D-6760-4BDD-92EF-E940DCC02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7697" y="1369287"/>
            <a:ext cx="4079564" cy="1268810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25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802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king Great Products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BAADBBE-F1E3-480E-BE79-B55DEF941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397500" y="2009775"/>
            <a:ext cx="6794499" cy="28384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4C868C7-0B77-47B8-9C16-7F97AA9F0D4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6311899" cy="6858000"/>
          </a:xfrm>
          <a:custGeom>
            <a:avLst/>
            <a:gdLst>
              <a:gd name="connsiteX0" fmla="*/ 0 w 6311899"/>
              <a:gd name="connsiteY0" fmla="*/ 0 h 6858000"/>
              <a:gd name="connsiteX1" fmla="*/ 6311899 w 6311899"/>
              <a:gd name="connsiteY1" fmla="*/ 0 h 6858000"/>
              <a:gd name="connsiteX2" fmla="*/ 6311899 w 6311899"/>
              <a:gd name="connsiteY2" fmla="*/ 2009775 h 6858000"/>
              <a:gd name="connsiteX3" fmla="*/ 5397499 w 6311899"/>
              <a:gd name="connsiteY3" fmla="*/ 2009775 h 6858000"/>
              <a:gd name="connsiteX4" fmla="*/ 5397499 w 6311899"/>
              <a:gd name="connsiteY4" fmla="*/ 4848225 h 6858000"/>
              <a:gd name="connsiteX5" fmla="*/ 6311899 w 6311899"/>
              <a:gd name="connsiteY5" fmla="*/ 4848225 h 6858000"/>
              <a:gd name="connsiteX6" fmla="*/ 6311899 w 6311899"/>
              <a:gd name="connsiteY6" fmla="*/ 6858000 h 6858000"/>
              <a:gd name="connsiteX7" fmla="*/ 0 w 6311899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11899" h="6858000">
                <a:moveTo>
                  <a:pt x="0" y="0"/>
                </a:moveTo>
                <a:lnTo>
                  <a:pt x="6311899" y="0"/>
                </a:lnTo>
                <a:lnTo>
                  <a:pt x="6311899" y="2009775"/>
                </a:lnTo>
                <a:lnTo>
                  <a:pt x="5397499" y="2009775"/>
                </a:lnTo>
                <a:lnTo>
                  <a:pt x="5397499" y="4848225"/>
                </a:lnTo>
                <a:lnTo>
                  <a:pt x="6311899" y="4848225"/>
                </a:lnTo>
                <a:lnTo>
                  <a:pt x="631189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4198D5-23F4-441A-AD0A-C6CD015E9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8E5DAC80-95FC-4BA1-98B2-5631FB3B019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337298" y="3200401"/>
            <a:ext cx="5257799" cy="17018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64448FE-96B4-43C5-8721-4FBF69ED4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/>
          <a:lstStyle>
            <a:lvl1pPr algn="l"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8104834-0355-4576-A9E5-FF5B92B36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D2D377-D829-49CC-9253-683054B90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7298" y="2063075"/>
            <a:ext cx="5257799" cy="1268810"/>
          </a:xfrm>
          <a:prstGeom prst="rect">
            <a:avLst/>
          </a:prstGeom>
        </p:spPr>
        <p:txBody>
          <a:bodyPr anchor="ctr"/>
          <a:lstStyle>
            <a:lvl1pPr>
              <a:defRPr lang="en-US" sz="2400" spc="100" baseline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123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32C8C7-5C6C-400B-AEC0-4D8178161B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cap="all" spc="150" baseline="0">
                <a:solidFill>
                  <a:schemeClr val="bg2">
                    <a:lumMod val="50000"/>
                  </a:schemeClr>
                </a:solidFill>
                <a:latin typeface="Univers Light" panose="020B0403020202020204" pitchFamily="34" charset="0"/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7105D6-7B52-4B7D-9473-BCD571A93A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cap="all" spc="150" baseline="0">
                <a:solidFill>
                  <a:schemeClr val="bg2">
                    <a:lumMod val="50000"/>
                  </a:schemeClr>
                </a:solidFill>
                <a:latin typeface="Univers Light" panose="020B0403020202020204" pitchFamily="34" charset="0"/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3EAA0A-7090-4FA3-AD1C-CD45704040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spc="150" baseline="0">
                <a:solidFill>
                  <a:schemeClr val="bg2">
                    <a:lumMod val="50000"/>
                  </a:schemeClr>
                </a:solidFill>
                <a:latin typeface="Univers Light" panose="020B0403020202020204" pitchFamily="34" charset="0"/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4DCE26-8B90-4B2C-883A-D5FFC365BF8A}"/>
              </a:ext>
            </a:extLst>
          </p:cNvPr>
          <p:cNvSpPr txBox="1"/>
          <p:nvPr userDrawn="1"/>
        </p:nvSpPr>
        <p:spPr>
          <a:xfrm>
            <a:off x="5637320" y="2974019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433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F9B274D2-774F-4C24-A448-1EFB461A9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205" y="4419600"/>
            <a:ext cx="5676528" cy="2141538"/>
          </a:xfrm>
        </p:spPr>
        <p:txBody>
          <a:bodyPr/>
          <a:lstStyle/>
          <a:p>
            <a:r>
              <a:rPr lang="en-US" dirty="0"/>
              <a:t>Conviction, Context, and</a:t>
            </a:r>
            <a:br>
              <a:rPr lang="en-US" dirty="0"/>
            </a:br>
            <a:r>
              <a:rPr lang="en-US" dirty="0"/>
              <a:t>Compassion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AEEB6582-6001-4276-8F87-1470B6FA14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299663" y="5791178"/>
            <a:ext cx="2459114" cy="685429"/>
          </a:xfrm>
        </p:spPr>
        <p:txBody>
          <a:bodyPr/>
          <a:lstStyle/>
          <a:p>
            <a:r>
              <a:rPr lang="en-US" dirty="0"/>
              <a:t>2/4/2024</a:t>
            </a:r>
          </a:p>
        </p:txBody>
      </p:sp>
      <p:pic>
        <p:nvPicPr>
          <p:cNvPr id="5" name="Picture Placeholder 4" descr="A group of people carrying a basket&#10;&#10;Description automatically generated">
            <a:extLst>
              <a:ext uri="{FF2B5EF4-FFF2-40B4-BE49-F238E27FC236}">
                <a16:creationId xmlns:a16="http://schemas.microsoft.com/office/drawing/2014/main" id="{37F378FA-7FC2-59EF-44C9-EBAB0B9C520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0500" b="205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011993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painting of a person in a red dress&#10;&#10;Description automatically generated">
            <a:extLst>
              <a:ext uri="{FF2B5EF4-FFF2-40B4-BE49-F238E27FC236}">
                <a16:creationId xmlns:a16="http://schemas.microsoft.com/office/drawing/2014/main" id="{542D1E5D-A672-D229-FB9E-8D4EBF751ACE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/>
          <a:srcRect r="1235"/>
          <a:stretch/>
        </p:blipFill>
        <p:spPr>
          <a:xfrm>
            <a:off x="20" y="10"/>
            <a:ext cx="6095980" cy="6857990"/>
          </a:xfrm>
          <a:prstGeom prst="rect">
            <a:avLst/>
          </a:prstGeom>
          <a:noFill/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046996-8571-FDA1-46D3-B0752E9FD4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2/4/24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05B7CB86-A0B1-4F69-7EB0-8B9DE845B26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851072" y="1278467"/>
            <a:ext cx="5209309" cy="507788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What does this Psalm teach?</a:t>
            </a:r>
          </a:p>
          <a:p>
            <a:pPr marL="971550" lvl="1" indent="-285750"/>
            <a:r>
              <a:rPr lang="en-US" dirty="0">
                <a:solidFill>
                  <a:srgbClr val="58696B"/>
                </a:solidFill>
              </a:rPr>
              <a:t>Evil comes from </a:t>
            </a:r>
            <a:r>
              <a:rPr lang="en-US" b="1" u="sng" dirty="0">
                <a:solidFill>
                  <a:srgbClr val="58696B"/>
                </a:solidFill>
              </a:rPr>
              <a:t>rebellion against God</a:t>
            </a:r>
            <a:r>
              <a:rPr lang="en-US" dirty="0">
                <a:solidFill>
                  <a:srgbClr val="58696B"/>
                </a:solidFill>
              </a:rPr>
              <a:t>.</a:t>
            </a:r>
          </a:p>
          <a:p>
            <a:pPr marL="971550" lvl="1" indent="-285750"/>
            <a:endParaRPr lang="en-US" dirty="0">
              <a:solidFill>
                <a:srgbClr val="58696B"/>
              </a:solidFill>
            </a:endParaRPr>
          </a:p>
          <a:p>
            <a:pPr marL="971550" lvl="1" indent="-285750"/>
            <a:r>
              <a:rPr lang="en-US" b="1" u="sng" dirty="0">
                <a:solidFill>
                  <a:srgbClr val="58696B"/>
                </a:solidFill>
              </a:rPr>
              <a:t>All of us </a:t>
            </a:r>
            <a:r>
              <a:rPr lang="en-US" dirty="0">
                <a:solidFill>
                  <a:srgbClr val="58696B"/>
                </a:solidFill>
              </a:rPr>
              <a:t>have turned against God and rebelled.</a:t>
            </a:r>
          </a:p>
          <a:p>
            <a:pPr marL="971550" lvl="1" indent="-285750"/>
            <a:endParaRPr lang="en-US" dirty="0">
              <a:solidFill>
                <a:srgbClr val="58696B"/>
              </a:solidFill>
            </a:endParaRPr>
          </a:p>
          <a:p>
            <a:pPr marL="971550" lvl="1" indent="-285750"/>
            <a:r>
              <a:rPr lang="en-US" dirty="0">
                <a:solidFill>
                  <a:srgbClr val="58696B"/>
                </a:solidFill>
              </a:rPr>
              <a:t>God’s mercy brings </a:t>
            </a:r>
            <a:r>
              <a:rPr lang="en-US" b="1" u="sng" dirty="0">
                <a:solidFill>
                  <a:srgbClr val="58696B"/>
                </a:solidFill>
              </a:rPr>
              <a:t>salvation</a:t>
            </a:r>
            <a:r>
              <a:rPr lang="en-US" dirty="0">
                <a:solidFill>
                  <a:srgbClr val="58696B"/>
                </a:solidFill>
              </a:rPr>
              <a:t> for those who </a:t>
            </a:r>
            <a:r>
              <a:rPr lang="en-US" b="1" u="sng" dirty="0">
                <a:solidFill>
                  <a:srgbClr val="58696B"/>
                </a:solidFill>
              </a:rPr>
              <a:t>trust</a:t>
            </a:r>
            <a:r>
              <a:rPr lang="en-US" dirty="0">
                <a:solidFill>
                  <a:srgbClr val="58696B"/>
                </a:solidFill>
              </a:rPr>
              <a:t> in Him</a:t>
            </a:r>
          </a:p>
          <a:p>
            <a:pPr marL="971550" lvl="1" indent="-285750"/>
            <a:endParaRPr lang="en-US" dirty="0">
              <a:solidFill>
                <a:srgbClr val="58696B"/>
              </a:solidFill>
            </a:endParaRPr>
          </a:p>
          <a:p>
            <a:pPr lvl="1" indent="0">
              <a:buNone/>
            </a:pPr>
            <a:r>
              <a:rPr lang="en-US" dirty="0">
                <a:solidFill>
                  <a:srgbClr val="58696B"/>
                </a:solidFill>
              </a:rPr>
              <a:t>Our wisdom doesn’t make us more worthy. All we have is accepting God’s grace.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FD20C8-D203-40DE-978D-0E649238F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 anchor="ctr"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en-US" dirty="0"/>
              <a:t>Conviction, Context, and Compassion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3DF973-35FD-BE13-9BA4-95B0DC8E9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8D65601-5AE2-46FC-B138-694DDD2B510D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sp>
        <p:nvSpPr>
          <p:cNvPr id="17" name="Title 6">
            <a:extLst>
              <a:ext uri="{FF2B5EF4-FFF2-40B4-BE49-F238E27FC236}">
                <a16:creationId xmlns:a16="http://schemas.microsoft.com/office/drawing/2014/main" id="{77A6F5D4-4900-3EC7-0F9C-C9856DE91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4181" y="296332"/>
            <a:ext cx="4690552" cy="736887"/>
          </a:xfrm>
        </p:spPr>
        <p:txBody>
          <a:bodyPr/>
          <a:lstStyle/>
          <a:p>
            <a:r>
              <a:rPr lang="en-US" b="1" dirty="0"/>
              <a:t>Psalm 53.1-6</a:t>
            </a:r>
            <a:br>
              <a:rPr lang="en-US" dirty="0"/>
            </a:br>
            <a:r>
              <a:rPr lang="en-US" dirty="0"/>
              <a:t>“A fool says in his heart, ‘there is no God’”</a:t>
            </a:r>
          </a:p>
        </p:txBody>
      </p:sp>
    </p:spTree>
    <p:extLst>
      <p:ext uri="{BB962C8B-B14F-4D97-AF65-F5344CB8AC3E}">
        <p14:creationId xmlns:p14="http://schemas.microsoft.com/office/powerpoint/2010/main" val="2611837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542D1E5D-A672-D229-FB9E-8D4EBF751ACE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17815" r="17815"/>
          <a:stretch/>
        </p:blipFill>
        <p:spPr>
          <a:xfrm>
            <a:off x="20" y="10"/>
            <a:ext cx="6095980" cy="6857990"/>
          </a:xfrm>
          <a:prstGeom prst="rect">
            <a:avLst/>
          </a:prstGeom>
          <a:noFill/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046996-8571-FDA1-46D3-B0752E9FD4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2/4/24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05B7CB86-A0B1-4F69-7EB0-8B9DE845B26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851072" y="1278467"/>
            <a:ext cx="5209309" cy="485909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/>
              <a:t>What does this chapter teach?</a:t>
            </a:r>
          </a:p>
          <a:p>
            <a:pPr marL="971550" lvl="1" indent="-285750"/>
            <a:r>
              <a:rPr lang="en-US" sz="2300" dirty="0">
                <a:solidFill>
                  <a:srgbClr val="58696B"/>
                </a:solidFill>
              </a:rPr>
              <a:t>God is the </a:t>
            </a:r>
            <a:r>
              <a:rPr lang="en-US" sz="2300" b="1" u="sng" dirty="0">
                <a:solidFill>
                  <a:srgbClr val="58696B"/>
                </a:solidFill>
              </a:rPr>
              <a:t>good king </a:t>
            </a:r>
            <a:r>
              <a:rPr lang="en-US" sz="2300" dirty="0">
                <a:solidFill>
                  <a:srgbClr val="58696B"/>
                </a:solidFill>
              </a:rPr>
              <a:t>of the whole world – Jew and Gentile alike.</a:t>
            </a:r>
          </a:p>
          <a:p>
            <a:pPr marL="971550" lvl="1" indent="-285750"/>
            <a:endParaRPr lang="en-US" sz="2300" dirty="0">
              <a:solidFill>
                <a:srgbClr val="58696B"/>
              </a:solidFill>
            </a:endParaRPr>
          </a:p>
          <a:p>
            <a:pPr marL="971550" lvl="1" indent="-285750"/>
            <a:r>
              <a:rPr lang="en-US" sz="2300" dirty="0">
                <a:solidFill>
                  <a:srgbClr val="58696B"/>
                </a:solidFill>
              </a:rPr>
              <a:t>He offers His </a:t>
            </a:r>
            <a:r>
              <a:rPr lang="en-US" sz="2300" b="1" u="sng" dirty="0">
                <a:solidFill>
                  <a:srgbClr val="58696B"/>
                </a:solidFill>
              </a:rPr>
              <a:t>kindness</a:t>
            </a:r>
            <a:r>
              <a:rPr lang="en-US" sz="2300" dirty="0">
                <a:solidFill>
                  <a:srgbClr val="58696B"/>
                </a:solidFill>
              </a:rPr>
              <a:t> for free. Turn away from your </a:t>
            </a:r>
            <a:r>
              <a:rPr lang="en-US" sz="2300" b="1" u="sng" dirty="0">
                <a:solidFill>
                  <a:srgbClr val="58696B"/>
                </a:solidFill>
              </a:rPr>
              <a:t>sin</a:t>
            </a:r>
            <a:r>
              <a:rPr lang="en-US" sz="2300" dirty="0">
                <a:solidFill>
                  <a:srgbClr val="58696B"/>
                </a:solidFill>
              </a:rPr>
              <a:t> and to Him!</a:t>
            </a:r>
          </a:p>
          <a:p>
            <a:pPr marL="971550" lvl="1" indent="-285750"/>
            <a:endParaRPr lang="en-US" sz="2300" dirty="0">
              <a:solidFill>
                <a:srgbClr val="58696B"/>
              </a:solidFill>
            </a:endParaRPr>
          </a:p>
          <a:p>
            <a:pPr marL="971550" lvl="1" indent="-285750"/>
            <a:r>
              <a:rPr lang="en-US" sz="2300" dirty="0">
                <a:solidFill>
                  <a:srgbClr val="58696B"/>
                </a:solidFill>
              </a:rPr>
              <a:t>He will have compassion on the soul that even we can deem as “unworthy”. He desires to show </a:t>
            </a:r>
            <a:r>
              <a:rPr lang="en-US" sz="2300" b="1" u="sng" dirty="0">
                <a:solidFill>
                  <a:srgbClr val="58696B"/>
                </a:solidFill>
              </a:rPr>
              <a:t>abundant forgiveness</a:t>
            </a:r>
            <a:r>
              <a:rPr lang="en-US" sz="2300" dirty="0">
                <a:solidFill>
                  <a:srgbClr val="58696B"/>
                </a:solidFill>
              </a:rPr>
              <a:t>.</a:t>
            </a:r>
          </a:p>
          <a:p>
            <a:pPr marL="971550" lvl="1" indent="-285750"/>
            <a:endParaRPr lang="en-US" dirty="0">
              <a:solidFill>
                <a:srgbClr val="58696B"/>
              </a:solidFill>
            </a:endParaRPr>
          </a:p>
          <a:p>
            <a:pPr marL="971550" lvl="1" indent="-285750"/>
            <a:endParaRPr lang="en-US" dirty="0">
              <a:solidFill>
                <a:srgbClr val="58696B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FD20C8-D203-40DE-978D-0E649238F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26545" y="6629400"/>
            <a:ext cx="4569164" cy="2286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Conviction, Context, and Compassion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3DF973-35FD-BE13-9BA4-95B0DC8E9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8D65601-5AE2-46FC-B138-694DDD2B510D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sp>
        <p:nvSpPr>
          <p:cNvPr id="17" name="Title 6">
            <a:extLst>
              <a:ext uri="{FF2B5EF4-FFF2-40B4-BE49-F238E27FC236}">
                <a16:creationId xmlns:a16="http://schemas.microsoft.com/office/drawing/2014/main" id="{77A6F5D4-4900-3EC7-0F9C-C9856DE91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4181" y="296332"/>
            <a:ext cx="4690552" cy="736887"/>
          </a:xfrm>
        </p:spPr>
        <p:txBody>
          <a:bodyPr/>
          <a:lstStyle/>
          <a:p>
            <a:r>
              <a:rPr lang="en-US" b="1" dirty="0"/>
              <a:t>Isaiah 55.1-12</a:t>
            </a:r>
            <a:br>
              <a:rPr lang="en-US" dirty="0"/>
            </a:br>
            <a:r>
              <a:rPr lang="en-US" dirty="0"/>
              <a:t>“His thoughts are not our thoughts…”</a:t>
            </a:r>
          </a:p>
        </p:txBody>
      </p:sp>
    </p:spTree>
    <p:extLst>
      <p:ext uri="{BB962C8B-B14F-4D97-AF65-F5344CB8AC3E}">
        <p14:creationId xmlns:p14="http://schemas.microsoft.com/office/powerpoint/2010/main" val="654978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542D1E5D-A672-D229-FB9E-8D4EBF751ACE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t="3540" b="3540"/>
          <a:stretch/>
        </p:blipFill>
        <p:spPr>
          <a:xfrm>
            <a:off x="20" y="10"/>
            <a:ext cx="6095980" cy="6857990"/>
          </a:xfrm>
          <a:prstGeom prst="rect">
            <a:avLst/>
          </a:prstGeom>
          <a:noFill/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046996-8571-FDA1-46D3-B0752E9FD4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2/4/24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05B7CB86-A0B1-4F69-7EB0-8B9DE845B26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851072" y="501651"/>
            <a:ext cx="5209309" cy="5854699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This passage is not about the outside world. Instead, it is a critique of us – </a:t>
            </a:r>
            <a:r>
              <a:rPr lang="en-US" sz="2400" b="1" u="sng" dirty="0"/>
              <a:t>the church</a:t>
            </a:r>
            <a:r>
              <a:rPr lang="en-US" sz="2400" dirty="0"/>
              <a:t>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Are we so busy looking at the evil out there, that we become the very unholiness we’re hoping to avoid?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We need to embrace godliness, and let it </a:t>
            </a:r>
            <a:r>
              <a:rPr lang="en-US" sz="2400" b="1" u="sng" dirty="0"/>
              <a:t>transform</a:t>
            </a:r>
            <a:r>
              <a:rPr lang="en-US" sz="2400" dirty="0"/>
              <a:t> us. We should be walking </a:t>
            </a:r>
            <a:r>
              <a:rPr lang="en-US" sz="2400" b="1" u="sng" dirty="0"/>
              <a:t>close to Jesus</a:t>
            </a:r>
            <a:r>
              <a:rPr lang="en-US" sz="2400" dirty="0"/>
              <a:t>. It is evident to all people when we’re </a:t>
            </a:r>
            <a:r>
              <a:rPr lang="en-US" sz="2400" b="1" u="sng" dirty="0"/>
              <a:t>hypocritical</a:t>
            </a:r>
            <a:r>
              <a:rPr lang="en-US" sz="2400" dirty="0"/>
              <a:t>.</a:t>
            </a:r>
          </a:p>
          <a:p>
            <a:pPr marL="971550" lvl="1" indent="-285750">
              <a:lnSpc>
                <a:spcPct val="100000"/>
              </a:lnSpc>
            </a:pPr>
            <a:endParaRPr lang="en-US" dirty="0">
              <a:solidFill>
                <a:srgbClr val="58696B"/>
              </a:solidFill>
            </a:endParaRPr>
          </a:p>
          <a:p>
            <a:pPr marL="971550" lvl="1" indent="-285750"/>
            <a:endParaRPr lang="en-US" dirty="0">
              <a:solidFill>
                <a:srgbClr val="58696B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FD20C8-D203-40DE-978D-0E649238F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 anchor="ctr"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en-US" dirty="0"/>
              <a:t>Conviction, Context, and Compassion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3DF973-35FD-BE13-9BA4-95B0DC8E9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8D65601-5AE2-46FC-B138-694DDD2B510D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sp>
        <p:nvSpPr>
          <p:cNvPr id="17" name="Title 6">
            <a:extLst>
              <a:ext uri="{FF2B5EF4-FFF2-40B4-BE49-F238E27FC236}">
                <a16:creationId xmlns:a16="http://schemas.microsoft.com/office/drawing/2014/main" id="{77A6F5D4-4900-3EC7-0F9C-C9856DE91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1072" y="1"/>
            <a:ext cx="4690552" cy="501650"/>
          </a:xfrm>
        </p:spPr>
        <p:txBody>
          <a:bodyPr/>
          <a:lstStyle/>
          <a:p>
            <a:r>
              <a:rPr lang="en-US" b="1" dirty="0"/>
              <a:t>2</a:t>
            </a:r>
            <a:r>
              <a:rPr lang="en-US" b="1" baseline="30000" dirty="0"/>
              <a:t>nd</a:t>
            </a:r>
            <a:r>
              <a:rPr lang="en-US" b="1" dirty="0"/>
              <a:t> Timothy 3.1-9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0159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drawing of a person standing in front of a group of people&#10;&#10;Description automatically generated">
            <a:extLst>
              <a:ext uri="{FF2B5EF4-FFF2-40B4-BE49-F238E27FC236}">
                <a16:creationId xmlns:a16="http://schemas.microsoft.com/office/drawing/2014/main" id="{89C465E6-26A2-1DB2-9C6D-592527CE94E3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/>
          <a:srcRect l="16778" r="16776" b="-2"/>
          <a:stretch/>
        </p:blipFill>
        <p:spPr>
          <a:xfrm>
            <a:off x="20" y="10"/>
            <a:ext cx="6095980" cy="6857990"/>
          </a:xfrm>
          <a:noFill/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2829A9-B626-64AE-4D73-2BBF79499E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8/05/20XX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AABC3664-7B2D-1F0A-E9DA-AB154C168B5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004527" y="969819"/>
            <a:ext cx="4924238" cy="519545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u="sng" dirty="0"/>
              <a:t>Listen</a:t>
            </a:r>
            <a:r>
              <a:rPr lang="en-US" sz="1800" dirty="0"/>
              <a:t> – Why would you expect them to listen to your message if you don’t listen to theirs? (</a:t>
            </a:r>
            <a:r>
              <a:rPr lang="en-US" sz="1800" b="1" dirty="0"/>
              <a:t>Matthew 7.12</a:t>
            </a:r>
            <a:r>
              <a:rPr lang="en-US" sz="18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u="sng" dirty="0"/>
              <a:t>Be Gentle and Respectful</a:t>
            </a:r>
            <a:r>
              <a:rPr lang="en-US" sz="1800" dirty="0"/>
              <a:t> – No matter how angry someone gets at you, always convict with kindness and truth. (</a:t>
            </a:r>
            <a:r>
              <a:rPr lang="en-US" sz="1800" b="1" dirty="0"/>
              <a:t>1</a:t>
            </a:r>
            <a:r>
              <a:rPr lang="en-US" sz="1800" b="1" baseline="30000" dirty="0"/>
              <a:t>st</a:t>
            </a:r>
            <a:r>
              <a:rPr lang="en-US" sz="1800" b="1" dirty="0"/>
              <a:t> Peter 3.13-17</a:t>
            </a:r>
            <a:r>
              <a:rPr lang="en-US" sz="1800" dirty="0"/>
              <a:t>)</a:t>
            </a:r>
            <a:endParaRPr lang="en-US" sz="1800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Start where they are, </a:t>
            </a:r>
            <a:r>
              <a:rPr lang="en-US" sz="1800" b="1" u="sng" dirty="0"/>
              <a:t>always point to Jesus</a:t>
            </a:r>
            <a:r>
              <a:rPr lang="en-US" sz="1800" dirty="0"/>
              <a:t> – Is the point of your discussion to win an argument, prove you’re smarter, or bring them to the hope of their souls? (</a:t>
            </a:r>
            <a:r>
              <a:rPr lang="en-US" sz="1800" b="1" u="sng" dirty="0"/>
              <a:t>Acts 17.16-34</a:t>
            </a:r>
            <a:r>
              <a:rPr lang="en-US" sz="1800" dirty="0"/>
              <a:t>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2659CA-5DCC-90B4-6506-0321A3490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 anchor="ctr"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en-US" dirty="0"/>
              <a:t>Conviction, Context, and Compassion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6E917F-2386-0909-644D-933F33D45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8D65601-5AE2-46FC-B138-694DDD2B510D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sp>
        <p:nvSpPr>
          <p:cNvPr id="16" name="Title 6">
            <a:extLst>
              <a:ext uri="{FF2B5EF4-FFF2-40B4-BE49-F238E27FC236}">
                <a16:creationId xmlns:a16="http://schemas.microsoft.com/office/drawing/2014/main" id="{119CCA4E-F100-BD89-5386-BC242422C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6034" y="136525"/>
            <a:ext cx="4924239" cy="532862"/>
          </a:xfrm>
        </p:spPr>
        <p:txBody>
          <a:bodyPr/>
          <a:lstStyle/>
          <a:p>
            <a:r>
              <a:rPr lang="en-US" dirty="0"/>
              <a:t>Some Advise for Engagement</a:t>
            </a:r>
          </a:p>
        </p:txBody>
      </p:sp>
    </p:spTree>
    <p:extLst>
      <p:ext uri="{BB962C8B-B14F-4D97-AF65-F5344CB8AC3E}">
        <p14:creationId xmlns:p14="http://schemas.microsoft.com/office/powerpoint/2010/main" val="7004912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8696B"/>
      </a:accent1>
      <a:accent2>
        <a:srgbClr val="95B8BF"/>
      </a:accent2>
      <a:accent3>
        <a:srgbClr val="BFD4D9"/>
      </a:accent3>
      <a:accent4>
        <a:srgbClr val="5B4839"/>
      </a:accent4>
      <a:accent5>
        <a:srgbClr val="C3A398"/>
      </a:accent5>
      <a:accent6>
        <a:srgbClr val="CA553E"/>
      </a:accent6>
      <a:hlink>
        <a:srgbClr val="0563C1"/>
      </a:hlink>
      <a:folHlink>
        <a:srgbClr val="954F72"/>
      </a:folHlink>
    </a:clrScheme>
    <a:fontScheme name="Custom 30">
      <a:majorFont>
        <a:latin typeface="Tisa Offc Serif Pro"/>
        <a:ea typeface=""/>
        <a:cs typeface=""/>
      </a:majorFont>
      <a:minorFont>
        <a:latin typeface="Univer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accent5">
              <a:lumMod val="20000"/>
              <a:lumOff val="8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odern Conference PPT_TM78544816_Win32_JC_v2.potx" id="{35CB27CA-E61E-4531-88B2-D5572B8A3A01}" vid="{854ED03E-8373-4C81-B2CB-0118884FF57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1" ma:contentTypeDescription="Create a new document." ma:contentTypeScope="" ma:versionID="64dfb1555687e0874b4304b796b5b0c7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6e4c555b5e194d05b7203de9c4567b3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1DE3569-F02A-48B1-8F6E-F11E8BF870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AC34B31-7353-4357-814E-0E5916A110F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59B3369-3F0F-499C-9EE7-8EC46B6E8A79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{D6C5AD47-28CB-4551-B24B-0AD18708BC10}tf78544816_win32</Template>
  <TotalTime>56</TotalTime>
  <Words>345</Words>
  <Application>Microsoft Office PowerPoint</Application>
  <PresentationFormat>Widescreen</PresentationFormat>
  <Paragraphs>40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Univers Light</vt:lpstr>
      <vt:lpstr>Univers LT Std 45 Light</vt:lpstr>
      <vt:lpstr>Office Theme</vt:lpstr>
      <vt:lpstr>Conviction, Context, and Compassion</vt:lpstr>
      <vt:lpstr>Psalm 53.1-6 “A fool says in his heart, ‘there is no God’”</vt:lpstr>
      <vt:lpstr>Isaiah 55.1-12 “His thoughts are not our thoughts…”</vt:lpstr>
      <vt:lpstr>2nd Timothy 3.1-9</vt:lpstr>
      <vt:lpstr>Some Advise for Engagement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Conviction, Context, and Compassion</dc:title>
  <dc:creator>Alexander Newman</dc:creator>
  <cp:lastModifiedBy>Northwood1</cp:lastModifiedBy>
  <cp:revision>3</cp:revision>
  <dcterms:created xsi:type="dcterms:W3CDTF">2024-02-02T17:37:51Z</dcterms:created>
  <dcterms:modified xsi:type="dcterms:W3CDTF">2024-02-04T14:47:32Z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